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</p:sldIdLst>
  <p:sldSz cx="9144000" cy="9144000"/>
  <p:notesSz cx="9144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115265"/>
            <a:ext cx="807151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992" y="1250045"/>
            <a:ext cx="772033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0.jpg"/><Relationship Id="rId3" Type="http://schemas.openxmlformats.org/officeDocument/2006/relationships/image" Target="../media/image841.jpg"/><Relationship Id="rId4" Type="http://schemas.openxmlformats.org/officeDocument/2006/relationships/image" Target="../media/image842.jpg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3.jpg"/><Relationship Id="rId3" Type="http://schemas.openxmlformats.org/officeDocument/2006/relationships/image" Target="../media/image844.jpg"/><Relationship Id="rId4" Type="http://schemas.openxmlformats.org/officeDocument/2006/relationships/image" Target="../media/image845.jp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6.jp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7.pn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8.jp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9.jpg"/><Relationship Id="rId3" Type="http://schemas.openxmlformats.org/officeDocument/2006/relationships/image" Target="../media/image85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1.png"/><Relationship Id="rId3" Type="http://schemas.openxmlformats.org/officeDocument/2006/relationships/image" Target="../media/image852.png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3.jpg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4.jpg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5.jpg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6.jpg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70.png"/><Relationship Id="rId30" Type="http://schemas.openxmlformats.org/officeDocument/2006/relationships/image" Target="../media/image71.png"/><Relationship Id="rId31" Type="http://schemas.openxmlformats.org/officeDocument/2006/relationships/image" Target="../media/image72.png"/><Relationship Id="rId32" Type="http://schemas.openxmlformats.org/officeDocument/2006/relationships/image" Target="../media/image73.png"/><Relationship Id="rId33" Type="http://schemas.openxmlformats.org/officeDocument/2006/relationships/image" Target="../media/image74.png"/><Relationship Id="rId34" Type="http://schemas.openxmlformats.org/officeDocument/2006/relationships/image" Target="../media/image75.png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8.jpg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9.jpg"/></Relationships>

</file>

<file path=ppt/slides/_rels/slide1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0.jpg"/></Relationships>

</file>

<file path=ppt/slides/_rels/slide1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1.jpg"/></Relationships>

</file>

<file path=ppt/slides/_rels/slide1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2.jpg"/></Relationships>

</file>

<file path=ppt/slides/_rels/slide1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3.jpg"/></Relationships>

</file>

<file path=ppt/slides/_rels/slide1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/Relationships>

</file>

<file path=ppt/slides/_rels/slide1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image" Target="../media/image125.png"/><Relationship Id="rId23" Type="http://schemas.openxmlformats.org/officeDocument/2006/relationships/image" Target="../media/image126.png"/><Relationship Id="rId24" Type="http://schemas.openxmlformats.org/officeDocument/2006/relationships/image" Target="../media/image127.png"/><Relationship Id="rId25" Type="http://schemas.openxmlformats.org/officeDocument/2006/relationships/image" Target="../media/image128.png"/><Relationship Id="rId26" Type="http://schemas.openxmlformats.org/officeDocument/2006/relationships/image" Target="../media/image129.png"/><Relationship Id="rId27" Type="http://schemas.openxmlformats.org/officeDocument/2006/relationships/image" Target="../media/image130.png"/><Relationship Id="rId28" Type="http://schemas.openxmlformats.org/officeDocument/2006/relationships/image" Target="../media/image131.png"/><Relationship Id="rId29" Type="http://schemas.openxmlformats.org/officeDocument/2006/relationships/image" Target="../media/image132.png"/><Relationship Id="rId30" Type="http://schemas.openxmlformats.org/officeDocument/2006/relationships/image" Target="../media/image133.png"/><Relationship Id="rId31" Type="http://schemas.openxmlformats.org/officeDocument/2006/relationships/image" Target="../media/image134.png"/><Relationship Id="rId32" Type="http://schemas.openxmlformats.org/officeDocument/2006/relationships/image" Target="../media/image135.png"/><Relationship Id="rId33" Type="http://schemas.openxmlformats.org/officeDocument/2006/relationships/image" Target="../media/image136.png"/><Relationship Id="rId34" Type="http://schemas.openxmlformats.org/officeDocument/2006/relationships/image" Target="../media/image137.png"/><Relationship Id="rId35" Type="http://schemas.openxmlformats.org/officeDocument/2006/relationships/image" Target="../media/image138.png"/><Relationship Id="rId36" Type="http://schemas.openxmlformats.org/officeDocument/2006/relationships/image" Target="../media/image139.png"/><Relationship Id="rId37" Type="http://schemas.openxmlformats.org/officeDocument/2006/relationships/image" Target="../media/image140.png"/><Relationship Id="rId38" Type="http://schemas.openxmlformats.org/officeDocument/2006/relationships/image" Target="../media/image141.png"/><Relationship Id="rId39" Type="http://schemas.openxmlformats.org/officeDocument/2006/relationships/image" Target="../media/image14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image" Target="../media/image164.png"/><Relationship Id="rId10" Type="http://schemas.openxmlformats.org/officeDocument/2006/relationships/image" Target="../media/image165.png"/><Relationship Id="rId11" Type="http://schemas.openxmlformats.org/officeDocument/2006/relationships/image" Target="../media/image166.png"/><Relationship Id="rId12" Type="http://schemas.openxmlformats.org/officeDocument/2006/relationships/image" Target="../media/image167.png"/><Relationship Id="rId13" Type="http://schemas.openxmlformats.org/officeDocument/2006/relationships/image" Target="../media/image16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Relationship Id="rId8" Type="http://schemas.openxmlformats.org/officeDocument/2006/relationships/image" Target="../media/image178.png"/><Relationship Id="rId9" Type="http://schemas.openxmlformats.org/officeDocument/2006/relationships/image" Target="../media/image179.png"/><Relationship Id="rId10" Type="http://schemas.openxmlformats.org/officeDocument/2006/relationships/image" Target="../media/image180.png"/><Relationship Id="rId11" Type="http://schemas.openxmlformats.org/officeDocument/2006/relationships/image" Target="../media/image181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Relationship Id="rId14" Type="http://schemas.openxmlformats.org/officeDocument/2006/relationships/image" Target="../media/image184.png"/><Relationship Id="rId15" Type="http://schemas.openxmlformats.org/officeDocument/2006/relationships/image" Target="../media/image185.png"/><Relationship Id="rId16" Type="http://schemas.openxmlformats.org/officeDocument/2006/relationships/image" Target="../media/image186.png"/><Relationship Id="rId17" Type="http://schemas.openxmlformats.org/officeDocument/2006/relationships/image" Target="../media/image187.png"/><Relationship Id="rId18" Type="http://schemas.openxmlformats.org/officeDocument/2006/relationships/image" Target="../media/image188.png"/><Relationship Id="rId19" Type="http://schemas.openxmlformats.org/officeDocument/2006/relationships/image" Target="../media/image189.png"/><Relationship Id="rId20" Type="http://schemas.openxmlformats.org/officeDocument/2006/relationships/image" Target="../media/image190.png"/><Relationship Id="rId21" Type="http://schemas.openxmlformats.org/officeDocument/2006/relationships/image" Target="../media/image191.png"/><Relationship Id="rId22" Type="http://schemas.openxmlformats.org/officeDocument/2006/relationships/image" Target="../media/image192.png"/><Relationship Id="rId23" Type="http://schemas.openxmlformats.org/officeDocument/2006/relationships/image" Target="../media/image193.png"/><Relationship Id="rId24" Type="http://schemas.openxmlformats.org/officeDocument/2006/relationships/image" Target="../media/image194.png"/><Relationship Id="rId25" Type="http://schemas.openxmlformats.org/officeDocument/2006/relationships/image" Target="../media/image195.png"/><Relationship Id="rId26" Type="http://schemas.openxmlformats.org/officeDocument/2006/relationships/image" Target="../media/image196.png"/><Relationship Id="rId27" Type="http://schemas.openxmlformats.org/officeDocument/2006/relationships/image" Target="../media/image197.png"/><Relationship Id="rId28" Type="http://schemas.openxmlformats.org/officeDocument/2006/relationships/image" Target="../media/image198.png"/><Relationship Id="rId29" Type="http://schemas.openxmlformats.org/officeDocument/2006/relationships/image" Target="../media/image199.png"/><Relationship Id="rId30" Type="http://schemas.openxmlformats.org/officeDocument/2006/relationships/image" Target="../media/image200.png"/><Relationship Id="rId31" Type="http://schemas.openxmlformats.org/officeDocument/2006/relationships/image" Target="../media/image201.png"/><Relationship Id="rId32" Type="http://schemas.openxmlformats.org/officeDocument/2006/relationships/image" Target="../media/image202.png"/><Relationship Id="rId33" Type="http://schemas.openxmlformats.org/officeDocument/2006/relationships/image" Target="../media/image203.png"/><Relationship Id="rId34" Type="http://schemas.openxmlformats.org/officeDocument/2006/relationships/image" Target="../media/image204.png"/><Relationship Id="rId35" Type="http://schemas.openxmlformats.org/officeDocument/2006/relationships/image" Target="../media/image205.png"/><Relationship Id="rId36" Type="http://schemas.openxmlformats.org/officeDocument/2006/relationships/image" Target="../media/image206.png"/><Relationship Id="rId37" Type="http://schemas.openxmlformats.org/officeDocument/2006/relationships/image" Target="../media/image207.png"/><Relationship Id="rId38" Type="http://schemas.openxmlformats.org/officeDocument/2006/relationships/image" Target="../media/image208.png"/><Relationship Id="rId39" Type="http://schemas.openxmlformats.org/officeDocument/2006/relationships/image" Target="../media/image209.png"/><Relationship Id="rId40" Type="http://schemas.openxmlformats.org/officeDocument/2006/relationships/image" Target="../media/image210.png"/><Relationship Id="rId41" Type="http://schemas.openxmlformats.org/officeDocument/2006/relationships/image" Target="../media/image211.png"/><Relationship Id="rId42" Type="http://schemas.openxmlformats.org/officeDocument/2006/relationships/image" Target="../media/image212.png"/><Relationship Id="rId43" Type="http://schemas.openxmlformats.org/officeDocument/2006/relationships/image" Target="../media/image213.png"/><Relationship Id="rId44" Type="http://schemas.openxmlformats.org/officeDocument/2006/relationships/image" Target="../media/image214.png"/><Relationship Id="rId45" Type="http://schemas.openxmlformats.org/officeDocument/2006/relationships/image" Target="../media/image215.png"/><Relationship Id="rId46" Type="http://schemas.openxmlformats.org/officeDocument/2006/relationships/image" Target="../media/image216.png"/><Relationship Id="rId47" Type="http://schemas.openxmlformats.org/officeDocument/2006/relationships/image" Target="../media/image217.png"/><Relationship Id="rId48" Type="http://schemas.openxmlformats.org/officeDocument/2006/relationships/image" Target="../media/image218.png"/><Relationship Id="rId49" Type="http://schemas.openxmlformats.org/officeDocument/2006/relationships/image" Target="../media/image219.png"/><Relationship Id="rId50" Type="http://schemas.openxmlformats.org/officeDocument/2006/relationships/image" Target="../media/image220.png"/><Relationship Id="rId51" Type="http://schemas.openxmlformats.org/officeDocument/2006/relationships/image" Target="../media/image221.png"/><Relationship Id="rId52" Type="http://schemas.openxmlformats.org/officeDocument/2006/relationships/image" Target="../media/image222.png"/><Relationship Id="rId53" Type="http://schemas.openxmlformats.org/officeDocument/2006/relationships/image" Target="../media/image223.png"/><Relationship Id="rId54" Type="http://schemas.openxmlformats.org/officeDocument/2006/relationships/image" Target="../media/image224.png"/><Relationship Id="rId55" Type="http://schemas.openxmlformats.org/officeDocument/2006/relationships/image" Target="../media/image225.png"/><Relationship Id="rId56" Type="http://schemas.openxmlformats.org/officeDocument/2006/relationships/image" Target="../media/image226.png"/><Relationship Id="rId57" Type="http://schemas.openxmlformats.org/officeDocument/2006/relationships/image" Target="../media/image227.png"/><Relationship Id="rId58" Type="http://schemas.openxmlformats.org/officeDocument/2006/relationships/image" Target="../media/image228.png"/><Relationship Id="rId59" Type="http://schemas.openxmlformats.org/officeDocument/2006/relationships/image" Target="../media/image229.png"/><Relationship Id="rId60" Type="http://schemas.openxmlformats.org/officeDocument/2006/relationships/image" Target="../media/image230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6" Type="http://schemas.openxmlformats.org/officeDocument/2006/relationships/image" Target="../media/image235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7.png"/><Relationship Id="rId3" Type="http://schemas.openxmlformats.org/officeDocument/2006/relationships/image" Target="../media/image238.png"/><Relationship Id="rId4" Type="http://schemas.openxmlformats.org/officeDocument/2006/relationships/image" Target="../media/image239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image" Target="../media/image244.png"/><Relationship Id="rId10" Type="http://schemas.openxmlformats.org/officeDocument/2006/relationships/image" Target="../media/image245.png"/><Relationship Id="rId11" Type="http://schemas.openxmlformats.org/officeDocument/2006/relationships/image" Target="../media/image246.png"/><Relationship Id="rId12" Type="http://schemas.openxmlformats.org/officeDocument/2006/relationships/image" Target="../media/image247.png"/><Relationship Id="rId13" Type="http://schemas.openxmlformats.org/officeDocument/2006/relationships/image" Target="../media/image248.png"/><Relationship Id="rId14" Type="http://schemas.openxmlformats.org/officeDocument/2006/relationships/image" Target="../media/image249.png"/><Relationship Id="rId15" Type="http://schemas.openxmlformats.org/officeDocument/2006/relationships/image" Target="../media/image250.png"/><Relationship Id="rId16" Type="http://schemas.openxmlformats.org/officeDocument/2006/relationships/image" Target="../media/image251.png"/><Relationship Id="rId17" Type="http://schemas.openxmlformats.org/officeDocument/2006/relationships/image" Target="../media/image252.png"/><Relationship Id="rId18" Type="http://schemas.openxmlformats.org/officeDocument/2006/relationships/image" Target="../media/image253.png"/><Relationship Id="rId19" Type="http://schemas.openxmlformats.org/officeDocument/2006/relationships/image" Target="../media/image254.png"/><Relationship Id="rId20" Type="http://schemas.openxmlformats.org/officeDocument/2006/relationships/image" Target="../media/image255.png"/><Relationship Id="rId21" Type="http://schemas.openxmlformats.org/officeDocument/2006/relationships/image" Target="../media/image256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7.png"/><Relationship Id="rId3" Type="http://schemas.openxmlformats.org/officeDocument/2006/relationships/image" Target="../media/image25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9.png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4.png"/><Relationship Id="rId8" Type="http://schemas.openxmlformats.org/officeDocument/2006/relationships/image" Target="../media/image265.png"/><Relationship Id="rId9" Type="http://schemas.openxmlformats.org/officeDocument/2006/relationships/image" Target="../media/image266.png"/><Relationship Id="rId10" Type="http://schemas.openxmlformats.org/officeDocument/2006/relationships/image" Target="../media/image267.png"/><Relationship Id="rId11" Type="http://schemas.openxmlformats.org/officeDocument/2006/relationships/image" Target="../media/image268.png"/><Relationship Id="rId12" Type="http://schemas.openxmlformats.org/officeDocument/2006/relationships/image" Target="../media/image269.png"/><Relationship Id="rId13" Type="http://schemas.openxmlformats.org/officeDocument/2006/relationships/image" Target="../media/image270.png"/><Relationship Id="rId14" Type="http://schemas.openxmlformats.org/officeDocument/2006/relationships/image" Target="../media/image271.png"/><Relationship Id="rId15" Type="http://schemas.openxmlformats.org/officeDocument/2006/relationships/image" Target="../media/image272.png"/><Relationship Id="rId16" Type="http://schemas.openxmlformats.org/officeDocument/2006/relationships/image" Target="../media/image273.png"/><Relationship Id="rId17" Type="http://schemas.openxmlformats.org/officeDocument/2006/relationships/image" Target="../media/image274.png"/><Relationship Id="rId18" Type="http://schemas.openxmlformats.org/officeDocument/2006/relationships/image" Target="../media/image275.png"/><Relationship Id="rId19" Type="http://schemas.openxmlformats.org/officeDocument/2006/relationships/image" Target="../media/image276.png"/><Relationship Id="rId20" Type="http://schemas.openxmlformats.org/officeDocument/2006/relationships/image" Target="../media/image277.png"/><Relationship Id="rId21" Type="http://schemas.openxmlformats.org/officeDocument/2006/relationships/image" Target="../media/image278.png"/><Relationship Id="rId22" Type="http://schemas.openxmlformats.org/officeDocument/2006/relationships/image" Target="../media/image279.png"/><Relationship Id="rId23" Type="http://schemas.openxmlformats.org/officeDocument/2006/relationships/image" Target="../media/image280.png"/><Relationship Id="rId24" Type="http://schemas.openxmlformats.org/officeDocument/2006/relationships/image" Target="../media/image281.png"/><Relationship Id="rId25" Type="http://schemas.openxmlformats.org/officeDocument/2006/relationships/image" Target="../media/image282.png"/><Relationship Id="rId26" Type="http://schemas.openxmlformats.org/officeDocument/2006/relationships/image" Target="../media/image283.png"/><Relationship Id="rId27" Type="http://schemas.openxmlformats.org/officeDocument/2006/relationships/image" Target="../media/image284.png"/><Relationship Id="rId28" Type="http://schemas.openxmlformats.org/officeDocument/2006/relationships/image" Target="../media/image285.png"/><Relationship Id="rId29" Type="http://schemas.openxmlformats.org/officeDocument/2006/relationships/image" Target="../media/image286.png"/><Relationship Id="rId30" Type="http://schemas.openxmlformats.org/officeDocument/2006/relationships/image" Target="../media/image287.png"/><Relationship Id="rId31" Type="http://schemas.openxmlformats.org/officeDocument/2006/relationships/image" Target="../media/image288.png"/><Relationship Id="rId32" Type="http://schemas.openxmlformats.org/officeDocument/2006/relationships/image" Target="../media/image289.png"/><Relationship Id="rId33" Type="http://schemas.openxmlformats.org/officeDocument/2006/relationships/image" Target="../media/image290.png"/><Relationship Id="rId34" Type="http://schemas.openxmlformats.org/officeDocument/2006/relationships/image" Target="../media/image291.png"/><Relationship Id="rId35" Type="http://schemas.openxmlformats.org/officeDocument/2006/relationships/image" Target="../media/image292.png"/><Relationship Id="rId36" Type="http://schemas.openxmlformats.org/officeDocument/2006/relationships/image" Target="../media/image293.png"/><Relationship Id="rId37" Type="http://schemas.openxmlformats.org/officeDocument/2006/relationships/image" Target="../media/image294.png"/><Relationship Id="rId38" Type="http://schemas.openxmlformats.org/officeDocument/2006/relationships/image" Target="../media/image295.png"/><Relationship Id="rId39" Type="http://schemas.openxmlformats.org/officeDocument/2006/relationships/image" Target="../media/image296.png"/><Relationship Id="rId40" Type="http://schemas.openxmlformats.org/officeDocument/2006/relationships/image" Target="../media/image297.png"/><Relationship Id="rId41" Type="http://schemas.openxmlformats.org/officeDocument/2006/relationships/image" Target="../media/image298.png"/><Relationship Id="rId42" Type="http://schemas.openxmlformats.org/officeDocument/2006/relationships/image" Target="../media/image299.png"/><Relationship Id="rId43" Type="http://schemas.openxmlformats.org/officeDocument/2006/relationships/image" Target="../media/image300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1.pn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304.png"/><Relationship Id="rId6" Type="http://schemas.openxmlformats.org/officeDocument/2006/relationships/image" Target="../media/image305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Relationship Id="rId9" Type="http://schemas.openxmlformats.org/officeDocument/2006/relationships/image" Target="../media/image308.png"/><Relationship Id="rId10" Type="http://schemas.openxmlformats.org/officeDocument/2006/relationships/image" Target="../media/image309.png"/><Relationship Id="rId11" Type="http://schemas.openxmlformats.org/officeDocument/2006/relationships/image" Target="../media/image310.png"/><Relationship Id="rId12" Type="http://schemas.openxmlformats.org/officeDocument/2006/relationships/image" Target="../media/image311.png"/><Relationship Id="rId13" Type="http://schemas.openxmlformats.org/officeDocument/2006/relationships/image" Target="../media/image312.png"/><Relationship Id="rId14" Type="http://schemas.openxmlformats.org/officeDocument/2006/relationships/image" Target="../media/image313.png"/><Relationship Id="rId15" Type="http://schemas.openxmlformats.org/officeDocument/2006/relationships/image" Target="../media/image314.png"/><Relationship Id="rId16" Type="http://schemas.openxmlformats.org/officeDocument/2006/relationships/image" Target="../media/image315.png"/><Relationship Id="rId17" Type="http://schemas.openxmlformats.org/officeDocument/2006/relationships/image" Target="../media/image316.png"/><Relationship Id="rId18" Type="http://schemas.openxmlformats.org/officeDocument/2006/relationships/image" Target="../media/image317.png"/><Relationship Id="rId19" Type="http://schemas.openxmlformats.org/officeDocument/2006/relationships/image" Target="../media/image318.png"/><Relationship Id="rId20" Type="http://schemas.openxmlformats.org/officeDocument/2006/relationships/image" Target="../media/image319.png"/><Relationship Id="rId21" Type="http://schemas.openxmlformats.org/officeDocument/2006/relationships/image" Target="../media/image320.png"/><Relationship Id="rId22" Type="http://schemas.openxmlformats.org/officeDocument/2006/relationships/image" Target="../media/image321.png"/><Relationship Id="rId23" Type="http://schemas.openxmlformats.org/officeDocument/2006/relationships/image" Target="../media/image322.png"/><Relationship Id="rId24" Type="http://schemas.openxmlformats.org/officeDocument/2006/relationships/image" Target="../media/image323.png"/><Relationship Id="rId25" Type="http://schemas.openxmlformats.org/officeDocument/2006/relationships/image" Target="../media/image324.png"/><Relationship Id="rId26" Type="http://schemas.openxmlformats.org/officeDocument/2006/relationships/image" Target="../media/image325.png"/><Relationship Id="rId27" Type="http://schemas.openxmlformats.org/officeDocument/2006/relationships/image" Target="../media/image326.png"/><Relationship Id="rId28" Type="http://schemas.openxmlformats.org/officeDocument/2006/relationships/image" Target="../media/image327.png"/><Relationship Id="rId29" Type="http://schemas.openxmlformats.org/officeDocument/2006/relationships/image" Target="../media/image328.png"/><Relationship Id="rId30" Type="http://schemas.openxmlformats.org/officeDocument/2006/relationships/image" Target="../media/image329.png"/><Relationship Id="rId31" Type="http://schemas.openxmlformats.org/officeDocument/2006/relationships/image" Target="../media/image330.png"/><Relationship Id="rId32" Type="http://schemas.openxmlformats.org/officeDocument/2006/relationships/image" Target="../media/image331.png"/><Relationship Id="rId33" Type="http://schemas.openxmlformats.org/officeDocument/2006/relationships/image" Target="../media/image332.png"/><Relationship Id="rId34" Type="http://schemas.openxmlformats.org/officeDocument/2006/relationships/image" Target="../media/image333.png"/><Relationship Id="rId35" Type="http://schemas.openxmlformats.org/officeDocument/2006/relationships/image" Target="../media/image334.png"/><Relationship Id="rId36" Type="http://schemas.openxmlformats.org/officeDocument/2006/relationships/image" Target="../media/image335.png"/><Relationship Id="rId37" Type="http://schemas.openxmlformats.org/officeDocument/2006/relationships/image" Target="../media/image336.png"/><Relationship Id="rId38" Type="http://schemas.openxmlformats.org/officeDocument/2006/relationships/image" Target="../media/image337.png"/><Relationship Id="rId39" Type="http://schemas.openxmlformats.org/officeDocument/2006/relationships/image" Target="../media/image338.png"/><Relationship Id="rId40" Type="http://schemas.openxmlformats.org/officeDocument/2006/relationships/image" Target="../media/image339.png"/><Relationship Id="rId41" Type="http://schemas.openxmlformats.org/officeDocument/2006/relationships/image" Target="../media/image340.png"/><Relationship Id="rId42" Type="http://schemas.openxmlformats.org/officeDocument/2006/relationships/image" Target="../media/image341.png"/><Relationship Id="rId43" Type="http://schemas.openxmlformats.org/officeDocument/2006/relationships/image" Target="../media/image342.png"/><Relationship Id="rId44" Type="http://schemas.openxmlformats.org/officeDocument/2006/relationships/image" Target="../media/image343.png"/><Relationship Id="rId45" Type="http://schemas.openxmlformats.org/officeDocument/2006/relationships/image" Target="../media/image344.png"/><Relationship Id="rId46" Type="http://schemas.openxmlformats.org/officeDocument/2006/relationships/image" Target="../media/image345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6.png"/><Relationship Id="rId3" Type="http://schemas.openxmlformats.org/officeDocument/2006/relationships/image" Target="../media/image347.png"/><Relationship Id="rId4" Type="http://schemas.openxmlformats.org/officeDocument/2006/relationships/image" Target="../media/image348.png"/><Relationship Id="rId5" Type="http://schemas.openxmlformats.org/officeDocument/2006/relationships/image" Target="../media/image349.png"/><Relationship Id="rId6" Type="http://schemas.openxmlformats.org/officeDocument/2006/relationships/image" Target="../media/image350.png"/><Relationship Id="rId7" Type="http://schemas.openxmlformats.org/officeDocument/2006/relationships/image" Target="../media/image351.png"/><Relationship Id="rId8" Type="http://schemas.openxmlformats.org/officeDocument/2006/relationships/image" Target="../media/image352.png"/><Relationship Id="rId9" Type="http://schemas.openxmlformats.org/officeDocument/2006/relationships/image" Target="../media/image353.png"/><Relationship Id="rId10" Type="http://schemas.openxmlformats.org/officeDocument/2006/relationships/image" Target="../media/image354.png"/><Relationship Id="rId11" Type="http://schemas.openxmlformats.org/officeDocument/2006/relationships/image" Target="../media/image355.png"/><Relationship Id="rId12" Type="http://schemas.openxmlformats.org/officeDocument/2006/relationships/image" Target="../media/image356.png"/><Relationship Id="rId13" Type="http://schemas.openxmlformats.org/officeDocument/2006/relationships/image" Target="../media/image357.png"/><Relationship Id="rId14" Type="http://schemas.openxmlformats.org/officeDocument/2006/relationships/image" Target="../media/image358.png"/><Relationship Id="rId15" Type="http://schemas.openxmlformats.org/officeDocument/2006/relationships/image" Target="../media/image359.png"/><Relationship Id="rId16" Type="http://schemas.openxmlformats.org/officeDocument/2006/relationships/image" Target="../media/image360.png"/><Relationship Id="rId17" Type="http://schemas.openxmlformats.org/officeDocument/2006/relationships/image" Target="../media/image361.png"/><Relationship Id="rId18" Type="http://schemas.openxmlformats.org/officeDocument/2006/relationships/image" Target="../media/image362.png"/><Relationship Id="rId19" Type="http://schemas.openxmlformats.org/officeDocument/2006/relationships/image" Target="../media/image363.png"/><Relationship Id="rId20" Type="http://schemas.openxmlformats.org/officeDocument/2006/relationships/image" Target="../media/image364.png"/><Relationship Id="rId21" Type="http://schemas.openxmlformats.org/officeDocument/2006/relationships/image" Target="../media/image365.png"/><Relationship Id="rId22" Type="http://schemas.openxmlformats.org/officeDocument/2006/relationships/image" Target="../media/image366.png"/><Relationship Id="rId23" Type="http://schemas.openxmlformats.org/officeDocument/2006/relationships/image" Target="../media/image367.png"/><Relationship Id="rId24" Type="http://schemas.openxmlformats.org/officeDocument/2006/relationships/image" Target="../media/image368.png"/><Relationship Id="rId25" Type="http://schemas.openxmlformats.org/officeDocument/2006/relationships/image" Target="../media/image369.png"/><Relationship Id="rId26" Type="http://schemas.openxmlformats.org/officeDocument/2006/relationships/image" Target="../media/image370.png"/><Relationship Id="rId27" Type="http://schemas.openxmlformats.org/officeDocument/2006/relationships/image" Target="../media/image371.png"/><Relationship Id="rId28" Type="http://schemas.openxmlformats.org/officeDocument/2006/relationships/image" Target="../media/image372.png"/><Relationship Id="rId29" Type="http://schemas.openxmlformats.org/officeDocument/2006/relationships/image" Target="../media/image373.png"/><Relationship Id="rId30" Type="http://schemas.openxmlformats.org/officeDocument/2006/relationships/image" Target="../media/image374.png"/><Relationship Id="rId31" Type="http://schemas.openxmlformats.org/officeDocument/2006/relationships/image" Target="../media/image375.png"/><Relationship Id="rId32" Type="http://schemas.openxmlformats.org/officeDocument/2006/relationships/image" Target="../media/image376.png"/><Relationship Id="rId33" Type="http://schemas.openxmlformats.org/officeDocument/2006/relationships/image" Target="../media/image377.png"/><Relationship Id="rId34" Type="http://schemas.openxmlformats.org/officeDocument/2006/relationships/image" Target="../media/image378.png"/><Relationship Id="rId35" Type="http://schemas.openxmlformats.org/officeDocument/2006/relationships/image" Target="../media/image379.png"/><Relationship Id="rId36" Type="http://schemas.openxmlformats.org/officeDocument/2006/relationships/image" Target="../media/image380.png"/><Relationship Id="rId37" Type="http://schemas.openxmlformats.org/officeDocument/2006/relationships/image" Target="../media/image381.png"/><Relationship Id="rId38" Type="http://schemas.openxmlformats.org/officeDocument/2006/relationships/image" Target="../media/image382.png"/><Relationship Id="rId39" Type="http://schemas.openxmlformats.org/officeDocument/2006/relationships/image" Target="../media/image383.png"/><Relationship Id="rId40" Type="http://schemas.openxmlformats.org/officeDocument/2006/relationships/image" Target="../media/image384.png"/><Relationship Id="rId41" Type="http://schemas.openxmlformats.org/officeDocument/2006/relationships/image" Target="../media/image385.png"/><Relationship Id="rId42" Type="http://schemas.openxmlformats.org/officeDocument/2006/relationships/image" Target="../media/image386.png"/><Relationship Id="rId43" Type="http://schemas.openxmlformats.org/officeDocument/2006/relationships/image" Target="../media/image387.png"/><Relationship Id="rId44" Type="http://schemas.openxmlformats.org/officeDocument/2006/relationships/image" Target="../media/image388.png"/><Relationship Id="rId45" Type="http://schemas.openxmlformats.org/officeDocument/2006/relationships/image" Target="../media/image389.png"/><Relationship Id="rId46" Type="http://schemas.openxmlformats.org/officeDocument/2006/relationships/image" Target="../media/image390.png"/><Relationship Id="rId47" Type="http://schemas.openxmlformats.org/officeDocument/2006/relationships/image" Target="../media/image391.png"/><Relationship Id="rId48" Type="http://schemas.openxmlformats.org/officeDocument/2006/relationships/image" Target="../media/image392.png"/><Relationship Id="rId49" Type="http://schemas.openxmlformats.org/officeDocument/2006/relationships/image" Target="../media/image393.png"/><Relationship Id="rId50" Type="http://schemas.openxmlformats.org/officeDocument/2006/relationships/image" Target="../media/image394.png"/><Relationship Id="rId51" Type="http://schemas.openxmlformats.org/officeDocument/2006/relationships/image" Target="../media/image395.png"/><Relationship Id="rId52" Type="http://schemas.openxmlformats.org/officeDocument/2006/relationships/image" Target="../media/image396.png"/><Relationship Id="rId53" Type="http://schemas.openxmlformats.org/officeDocument/2006/relationships/image" Target="../media/image397.png"/><Relationship Id="rId54" Type="http://schemas.openxmlformats.org/officeDocument/2006/relationships/image" Target="../media/image398.png"/><Relationship Id="rId55" Type="http://schemas.openxmlformats.org/officeDocument/2006/relationships/image" Target="../media/image399.png"/><Relationship Id="rId56" Type="http://schemas.openxmlformats.org/officeDocument/2006/relationships/image" Target="../media/image400.png"/><Relationship Id="rId57" Type="http://schemas.openxmlformats.org/officeDocument/2006/relationships/image" Target="../media/image401.png"/><Relationship Id="rId58" Type="http://schemas.openxmlformats.org/officeDocument/2006/relationships/image" Target="../media/image402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3.jpg"/><Relationship Id="rId3" Type="http://schemas.openxmlformats.org/officeDocument/2006/relationships/image" Target="../media/image404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5.png"/><Relationship Id="rId3" Type="http://schemas.openxmlformats.org/officeDocument/2006/relationships/image" Target="../media/image406.png"/><Relationship Id="rId4" Type="http://schemas.openxmlformats.org/officeDocument/2006/relationships/image" Target="../media/image407.png"/><Relationship Id="rId5" Type="http://schemas.openxmlformats.org/officeDocument/2006/relationships/image" Target="../media/image408.png"/><Relationship Id="rId6" Type="http://schemas.openxmlformats.org/officeDocument/2006/relationships/image" Target="../media/image409.png"/><Relationship Id="rId7" Type="http://schemas.openxmlformats.org/officeDocument/2006/relationships/image" Target="../media/image410.png"/><Relationship Id="rId8" Type="http://schemas.openxmlformats.org/officeDocument/2006/relationships/image" Target="../media/image411.png"/><Relationship Id="rId9" Type="http://schemas.openxmlformats.org/officeDocument/2006/relationships/image" Target="../media/image412.png"/><Relationship Id="rId10" Type="http://schemas.openxmlformats.org/officeDocument/2006/relationships/image" Target="../media/image413.png"/><Relationship Id="rId11" Type="http://schemas.openxmlformats.org/officeDocument/2006/relationships/image" Target="../media/image414.png"/><Relationship Id="rId12" Type="http://schemas.openxmlformats.org/officeDocument/2006/relationships/image" Target="../media/image415.png"/><Relationship Id="rId13" Type="http://schemas.openxmlformats.org/officeDocument/2006/relationships/image" Target="../media/image416.png"/><Relationship Id="rId14" Type="http://schemas.openxmlformats.org/officeDocument/2006/relationships/image" Target="../media/image417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8.png"/><Relationship Id="rId3" Type="http://schemas.openxmlformats.org/officeDocument/2006/relationships/image" Target="../media/image419.png"/><Relationship Id="rId4" Type="http://schemas.openxmlformats.org/officeDocument/2006/relationships/image" Target="../media/image420.png"/><Relationship Id="rId5" Type="http://schemas.openxmlformats.org/officeDocument/2006/relationships/image" Target="../media/image421.png"/><Relationship Id="rId6" Type="http://schemas.openxmlformats.org/officeDocument/2006/relationships/image" Target="../media/image422.png"/><Relationship Id="rId7" Type="http://schemas.openxmlformats.org/officeDocument/2006/relationships/image" Target="../media/image423.png"/><Relationship Id="rId8" Type="http://schemas.openxmlformats.org/officeDocument/2006/relationships/image" Target="../media/image424.png"/><Relationship Id="rId9" Type="http://schemas.openxmlformats.org/officeDocument/2006/relationships/image" Target="../media/image425.png"/><Relationship Id="rId10" Type="http://schemas.openxmlformats.org/officeDocument/2006/relationships/image" Target="../media/image426.png"/><Relationship Id="rId11" Type="http://schemas.openxmlformats.org/officeDocument/2006/relationships/image" Target="../media/image427.png"/><Relationship Id="rId12" Type="http://schemas.openxmlformats.org/officeDocument/2006/relationships/image" Target="../media/image428.png"/><Relationship Id="rId13" Type="http://schemas.openxmlformats.org/officeDocument/2006/relationships/image" Target="../media/image429.png"/><Relationship Id="rId14" Type="http://schemas.openxmlformats.org/officeDocument/2006/relationships/image" Target="../media/image430.png"/><Relationship Id="rId15" Type="http://schemas.openxmlformats.org/officeDocument/2006/relationships/image" Target="../media/image431.png"/><Relationship Id="rId16" Type="http://schemas.openxmlformats.org/officeDocument/2006/relationships/image" Target="../media/image432.png"/><Relationship Id="rId17" Type="http://schemas.openxmlformats.org/officeDocument/2006/relationships/image" Target="../media/image433.png"/><Relationship Id="rId18" Type="http://schemas.openxmlformats.org/officeDocument/2006/relationships/image" Target="../media/image434.png"/><Relationship Id="rId19" Type="http://schemas.openxmlformats.org/officeDocument/2006/relationships/image" Target="../media/image435.png"/><Relationship Id="rId20" Type="http://schemas.openxmlformats.org/officeDocument/2006/relationships/image" Target="../media/image436.png"/><Relationship Id="rId21" Type="http://schemas.openxmlformats.org/officeDocument/2006/relationships/image" Target="../media/image437.png"/><Relationship Id="rId22" Type="http://schemas.openxmlformats.org/officeDocument/2006/relationships/image" Target="../media/image438.png"/><Relationship Id="rId23" Type="http://schemas.openxmlformats.org/officeDocument/2006/relationships/image" Target="../media/image439.png"/><Relationship Id="rId24" Type="http://schemas.openxmlformats.org/officeDocument/2006/relationships/image" Target="../media/image440.png"/><Relationship Id="rId25" Type="http://schemas.openxmlformats.org/officeDocument/2006/relationships/image" Target="../media/image441.png"/><Relationship Id="rId26" Type="http://schemas.openxmlformats.org/officeDocument/2006/relationships/image" Target="../media/image442.png"/><Relationship Id="rId27" Type="http://schemas.openxmlformats.org/officeDocument/2006/relationships/image" Target="../media/image443.png"/><Relationship Id="rId28" Type="http://schemas.openxmlformats.org/officeDocument/2006/relationships/image" Target="../media/image444.png"/><Relationship Id="rId29" Type="http://schemas.openxmlformats.org/officeDocument/2006/relationships/image" Target="../media/image445.png"/><Relationship Id="rId30" Type="http://schemas.openxmlformats.org/officeDocument/2006/relationships/image" Target="../media/image446.png"/><Relationship Id="rId31" Type="http://schemas.openxmlformats.org/officeDocument/2006/relationships/image" Target="../media/image447.png"/><Relationship Id="rId32" Type="http://schemas.openxmlformats.org/officeDocument/2006/relationships/image" Target="../media/image448.png"/><Relationship Id="rId33" Type="http://schemas.openxmlformats.org/officeDocument/2006/relationships/image" Target="../media/image449.png"/><Relationship Id="rId34" Type="http://schemas.openxmlformats.org/officeDocument/2006/relationships/image" Target="../media/image450.png"/><Relationship Id="rId35" Type="http://schemas.openxmlformats.org/officeDocument/2006/relationships/image" Target="../media/image451.png"/><Relationship Id="rId36" Type="http://schemas.openxmlformats.org/officeDocument/2006/relationships/image" Target="../media/image452.png"/><Relationship Id="rId37" Type="http://schemas.openxmlformats.org/officeDocument/2006/relationships/image" Target="../media/image453.png"/><Relationship Id="rId38" Type="http://schemas.openxmlformats.org/officeDocument/2006/relationships/image" Target="../media/image454.png"/><Relationship Id="rId39" Type="http://schemas.openxmlformats.org/officeDocument/2006/relationships/image" Target="../media/image455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6.png"/><Relationship Id="rId3" Type="http://schemas.openxmlformats.org/officeDocument/2006/relationships/image" Target="../media/image457.png"/><Relationship Id="rId4" Type="http://schemas.openxmlformats.org/officeDocument/2006/relationships/image" Target="../media/image458.png"/><Relationship Id="rId5" Type="http://schemas.openxmlformats.org/officeDocument/2006/relationships/image" Target="../media/image459.png"/><Relationship Id="rId6" Type="http://schemas.openxmlformats.org/officeDocument/2006/relationships/image" Target="../media/image460.png"/><Relationship Id="rId7" Type="http://schemas.openxmlformats.org/officeDocument/2006/relationships/image" Target="../media/image461.png"/><Relationship Id="rId8" Type="http://schemas.openxmlformats.org/officeDocument/2006/relationships/image" Target="../media/image462.png"/><Relationship Id="rId9" Type="http://schemas.openxmlformats.org/officeDocument/2006/relationships/image" Target="../media/image463.png"/><Relationship Id="rId10" Type="http://schemas.openxmlformats.org/officeDocument/2006/relationships/image" Target="../media/image464.png"/><Relationship Id="rId11" Type="http://schemas.openxmlformats.org/officeDocument/2006/relationships/image" Target="../media/image465.png"/><Relationship Id="rId12" Type="http://schemas.openxmlformats.org/officeDocument/2006/relationships/image" Target="../media/image466.png"/><Relationship Id="rId13" Type="http://schemas.openxmlformats.org/officeDocument/2006/relationships/image" Target="../media/image467.png"/><Relationship Id="rId14" Type="http://schemas.openxmlformats.org/officeDocument/2006/relationships/image" Target="../media/image468.png"/><Relationship Id="rId15" Type="http://schemas.openxmlformats.org/officeDocument/2006/relationships/image" Target="../media/image469.png"/><Relationship Id="rId16" Type="http://schemas.openxmlformats.org/officeDocument/2006/relationships/image" Target="../media/image470.png"/><Relationship Id="rId17" Type="http://schemas.openxmlformats.org/officeDocument/2006/relationships/image" Target="../media/image471.png"/><Relationship Id="rId18" Type="http://schemas.openxmlformats.org/officeDocument/2006/relationships/image" Target="../media/image472.png"/><Relationship Id="rId19" Type="http://schemas.openxmlformats.org/officeDocument/2006/relationships/image" Target="../media/image473.png"/><Relationship Id="rId20" Type="http://schemas.openxmlformats.org/officeDocument/2006/relationships/image" Target="../media/image474.png"/><Relationship Id="rId21" Type="http://schemas.openxmlformats.org/officeDocument/2006/relationships/image" Target="../media/image475.png"/><Relationship Id="rId22" Type="http://schemas.openxmlformats.org/officeDocument/2006/relationships/image" Target="../media/image476.png"/><Relationship Id="rId23" Type="http://schemas.openxmlformats.org/officeDocument/2006/relationships/image" Target="../media/image477.png"/><Relationship Id="rId24" Type="http://schemas.openxmlformats.org/officeDocument/2006/relationships/image" Target="../media/image478.png"/><Relationship Id="rId25" Type="http://schemas.openxmlformats.org/officeDocument/2006/relationships/image" Target="../media/image479.png"/><Relationship Id="rId26" Type="http://schemas.openxmlformats.org/officeDocument/2006/relationships/image" Target="../media/image480.png"/><Relationship Id="rId27" Type="http://schemas.openxmlformats.org/officeDocument/2006/relationships/image" Target="../media/image481.png"/><Relationship Id="rId28" Type="http://schemas.openxmlformats.org/officeDocument/2006/relationships/image" Target="../media/image482.png"/><Relationship Id="rId29" Type="http://schemas.openxmlformats.org/officeDocument/2006/relationships/image" Target="../media/image483.png"/><Relationship Id="rId30" Type="http://schemas.openxmlformats.org/officeDocument/2006/relationships/image" Target="../media/image484.png"/><Relationship Id="rId31" Type="http://schemas.openxmlformats.org/officeDocument/2006/relationships/image" Target="../media/image485.png"/><Relationship Id="rId32" Type="http://schemas.openxmlformats.org/officeDocument/2006/relationships/image" Target="../media/image486.png"/><Relationship Id="rId33" Type="http://schemas.openxmlformats.org/officeDocument/2006/relationships/image" Target="../media/image487.png"/><Relationship Id="rId34" Type="http://schemas.openxmlformats.org/officeDocument/2006/relationships/image" Target="../media/image488.png"/><Relationship Id="rId35" Type="http://schemas.openxmlformats.org/officeDocument/2006/relationships/image" Target="../media/image489.png"/><Relationship Id="rId36" Type="http://schemas.openxmlformats.org/officeDocument/2006/relationships/image" Target="../media/image490.png"/><Relationship Id="rId37" Type="http://schemas.openxmlformats.org/officeDocument/2006/relationships/image" Target="../media/image491.png"/><Relationship Id="rId38" Type="http://schemas.openxmlformats.org/officeDocument/2006/relationships/image" Target="../media/image492.png"/><Relationship Id="rId39" Type="http://schemas.openxmlformats.org/officeDocument/2006/relationships/image" Target="../media/image493.png"/><Relationship Id="rId40" Type="http://schemas.openxmlformats.org/officeDocument/2006/relationships/image" Target="../media/image494.png"/><Relationship Id="rId41" Type="http://schemas.openxmlformats.org/officeDocument/2006/relationships/image" Target="../media/image495.png"/><Relationship Id="rId42" Type="http://schemas.openxmlformats.org/officeDocument/2006/relationships/image" Target="../media/image496.png"/><Relationship Id="rId43" Type="http://schemas.openxmlformats.org/officeDocument/2006/relationships/image" Target="../media/image497.png"/><Relationship Id="rId44" Type="http://schemas.openxmlformats.org/officeDocument/2006/relationships/image" Target="../media/image498.png"/><Relationship Id="rId45" Type="http://schemas.openxmlformats.org/officeDocument/2006/relationships/image" Target="../media/image499.png"/><Relationship Id="rId46" Type="http://schemas.openxmlformats.org/officeDocument/2006/relationships/image" Target="../media/image500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1.png"/><Relationship Id="rId3" Type="http://schemas.openxmlformats.org/officeDocument/2006/relationships/image" Target="../media/image502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4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5.png"/><Relationship Id="rId3" Type="http://schemas.openxmlformats.org/officeDocument/2006/relationships/image" Target="../media/image506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7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8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9.png"/><Relationship Id="rId3" Type="http://schemas.openxmlformats.org/officeDocument/2006/relationships/image" Target="../media/image510.png"/><Relationship Id="rId4" Type="http://schemas.openxmlformats.org/officeDocument/2006/relationships/image" Target="../media/image511.png"/><Relationship Id="rId5" Type="http://schemas.openxmlformats.org/officeDocument/2006/relationships/image" Target="../media/image512.png"/><Relationship Id="rId6" Type="http://schemas.openxmlformats.org/officeDocument/2006/relationships/image" Target="../media/image513.png"/><Relationship Id="rId7" Type="http://schemas.openxmlformats.org/officeDocument/2006/relationships/image" Target="../media/image514.png"/><Relationship Id="rId8" Type="http://schemas.openxmlformats.org/officeDocument/2006/relationships/image" Target="../media/image515.png"/><Relationship Id="rId9" Type="http://schemas.openxmlformats.org/officeDocument/2006/relationships/image" Target="../media/image516.png"/><Relationship Id="rId10" Type="http://schemas.openxmlformats.org/officeDocument/2006/relationships/image" Target="../media/image517.png"/><Relationship Id="rId11" Type="http://schemas.openxmlformats.org/officeDocument/2006/relationships/image" Target="../media/image518.png"/><Relationship Id="rId12" Type="http://schemas.openxmlformats.org/officeDocument/2006/relationships/image" Target="../media/image519.png"/><Relationship Id="rId13" Type="http://schemas.openxmlformats.org/officeDocument/2006/relationships/image" Target="../media/image520.png"/><Relationship Id="rId14" Type="http://schemas.openxmlformats.org/officeDocument/2006/relationships/image" Target="../media/image521.png"/><Relationship Id="rId15" Type="http://schemas.openxmlformats.org/officeDocument/2006/relationships/image" Target="../media/image522.png"/><Relationship Id="rId16" Type="http://schemas.openxmlformats.org/officeDocument/2006/relationships/image" Target="../media/image523.png"/><Relationship Id="rId17" Type="http://schemas.openxmlformats.org/officeDocument/2006/relationships/image" Target="../media/image524.png"/><Relationship Id="rId18" Type="http://schemas.openxmlformats.org/officeDocument/2006/relationships/image" Target="../media/image525.png"/><Relationship Id="rId19" Type="http://schemas.openxmlformats.org/officeDocument/2006/relationships/image" Target="../media/image526.png"/><Relationship Id="rId20" Type="http://schemas.openxmlformats.org/officeDocument/2006/relationships/image" Target="../media/image527.png"/><Relationship Id="rId21" Type="http://schemas.openxmlformats.org/officeDocument/2006/relationships/image" Target="../media/image528.png"/><Relationship Id="rId22" Type="http://schemas.openxmlformats.org/officeDocument/2006/relationships/image" Target="../media/image529.png"/><Relationship Id="rId23" Type="http://schemas.openxmlformats.org/officeDocument/2006/relationships/image" Target="../media/image530.png"/><Relationship Id="rId24" Type="http://schemas.openxmlformats.org/officeDocument/2006/relationships/image" Target="../media/image531.png"/><Relationship Id="rId25" Type="http://schemas.openxmlformats.org/officeDocument/2006/relationships/image" Target="../media/image532.png"/><Relationship Id="rId26" Type="http://schemas.openxmlformats.org/officeDocument/2006/relationships/image" Target="../media/image533.png"/><Relationship Id="rId27" Type="http://schemas.openxmlformats.org/officeDocument/2006/relationships/image" Target="../media/image534.png"/><Relationship Id="rId28" Type="http://schemas.openxmlformats.org/officeDocument/2006/relationships/image" Target="../media/image535.png"/><Relationship Id="rId29" Type="http://schemas.openxmlformats.org/officeDocument/2006/relationships/image" Target="../media/image536.png"/><Relationship Id="rId30" Type="http://schemas.openxmlformats.org/officeDocument/2006/relationships/image" Target="../media/image537.png"/><Relationship Id="rId31" Type="http://schemas.openxmlformats.org/officeDocument/2006/relationships/image" Target="../media/image538.png"/><Relationship Id="rId32" Type="http://schemas.openxmlformats.org/officeDocument/2006/relationships/image" Target="../media/image539.png"/><Relationship Id="rId33" Type="http://schemas.openxmlformats.org/officeDocument/2006/relationships/image" Target="../media/image540.png"/><Relationship Id="rId34" Type="http://schemas.openxmlformats.org/officeDocument/2006/relationships/image" Target="../media/image541.png"/><Relationship Id="rId35" Type="http://schemas.openxmlformats.org/officeDocument/2006/relationships/image" Target="../media/image542.png"/><Relationship Id="rId36" Type="http://schemas.openxmlformats.org/officeDocument/2006/relationships/image" Target="../media/image543.png"/><Relationship Id="rId37" Type="http://schemas.openxmlformats.org/officeDocument/2006/relationships/image" Target="../media/image544.png"/><Relationship Id="rId38" Type="http://schemas.openxmlformats.org/officeDocument/2006/relationships/image" Target="../media/image545.png"/><Relationship Id="rId39" Type="http://schemas.openxmlformats.org/officeDocument/2006/relationships/image" Target="../media/image546.png"/><Relationship Id="rId40" Type="http://schemas.openxmlformats.org/officeDocument/2006/relationships/image" Target="../media/image547.png"/><Relationship Id="rId41" Type="http://schemas.openxmlformats.org/officeDocument/2006/relationships/image" Target="../media/image548.png"/><Relationship Id="rId42" Type="http://schemas.openxmlformats.org/officeDocument/2006/relationships/image" Target="../media/image549.png"/><Relationship Id="rId43" Type="http://schemas.openxmlformats.org/officeDocument/2006/relationships/image" Target="../media/image550.png"/><Relationship Id="rId44" Type="http://schemas.openxmlformats.org/officeDocument/2006/relationships/image" Target="../media/image551.png"/><Relationship Id="rId45" Type="http://schemas.openxmlformats.org/officeDocument/2006/relationships/image" Target="../media/image552.png"/><Relationship Id="rId46" Type="http://schemas.openxmlformats.org/officeDocument/2006/relationships/image" Target="../media/image553.png"/><Relationship Id="rId47" Type="http://schemas.openxmlformats.org/officeDocument/2006/relationships/image" Target="../media/image554.png"/><Relationship Id="rId48" Type="http://schemas.openxmlformats.org/officeDocument/2006/relationships/image" Target="../media/image555.png"/><Relationship Id="rId49" Type="http://schemas.openxmlformats.org/officeDocument/2006/relationships/image" Target="../media/image556.png"/><Relationship Id="rId50" Type="http://schemas.openxmlformats.org/officeDocument/2006/relationships/image" Target="../media/image557.png"/><Relationship Id="rId51" Type="http://schemas.openxmlformats.org/officeDocument/2006/relationships/image" Target="../media/image558.png"/><Relationship Id="rId52" Type="http://schemas.openxmlformats.org/officeDocument/2006/relationships/image" Target="../media/image559.png"/><Relationship Id="rId53" Type="http://schemas.openxmlformats.org/officeDocument/2006/relationships/image" Target="../media/image560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1.png"/><Relationship Id="rId3" Type="http://schemas.openxmlformats.org/officeDocument/2006/relationships/image" Target="../media/image562.png"/><Relationship Id="rId4" Type="http://schemas.openxmlformats.org/officeDocument/2006/relationships/image" Target="../media/image563.png"/><Relationship Id="rId5" Type="http://schemas.openxmlformats.org/officeDocument/2006/relationships/image" Target="../media/image564.png"/><Relationship Id="rId6" Type="http://schemas.openxmlformats.org/officeDocument/2006/relationships/image" Target="../media/image565.png"/><Relationship Id="rId7" Type="http://schemas.openxmlformats.org/officeDocument/2006/relationships/image" Target="../media/image566.png"/><Relationship Id="rId8" Type="http://schemas.openxmlformats.org/officeDocument/2006/relationships/image" Target="../media/image567.png"/><Relationship Id="rId9" Type="http://schemas.openxmlformats.org/officeDocument/2006/relationships/image" Target="../media/image568.png"/><Relationship Id="rId10" Type="http://schemas.openxmlformats.org/officeDocument/2006/relationships/image" Target="../media/image569.png"/><Relationship Id="rId11" Type="http://schemas.openxmlformats.org/officeDocument/2006/relationships/image" Target="../media/image570.png"/><Relationship Id="rId12" Type="http://schemas.openxmlformats.org/officeDocument/2006/relationships/image" Target="../media/image571.png"/><Relationship Id="rId13" Type="http://schemas.openxmlformats.org/officeDocument/2006/relationships/image" Target="../media/image572.png"/><Relationship Id="rId14" Type="http://schemas.openxmlformats.org/officeDocument/2006/relationships/image" Target="../media/image573.png"/><Relationship Id="rId15" Type="http://schemas.openxmlformats.org/officeDocument/2006/relationships/image" Target="../media/image574.png"/><Relationship Id="rId16" Type="http://schemas.openxmlformats.org/officeDocument/2006/relationships/image" Target="../media/image575.png"/><Relationship Id="rId17" Type="http://schemas.openxmlformats.org/officeDocument/2006/relationships/image" Target="../media/image576.png"/><Relationship Id="rId18" Type="http://schemas.openxmlformats.org/officeDocument/2006/relationships/image" Target="../media/image577.png"/><Relationship Id="rId19" Type="http://schemas.openxmlformats.org/officeDocument/2006/relationships/image" Target="../media/image578.png"/><Relationship Id="rId20" Type="http://schemas.openxmlformats.org/officeDocument/2006/relationships/image" Target="../media/image579.png"/><Relationship Id="rId21" Type="http://schemas.openxmlformats.org/officeDocument/2006/relationships/image" Target="../media/image580.png"/><Relationship Id="rId22" Type="http://schemas.openxmlformats.org/officeDocument/2006/relationships/image" Target="../media/image581.png"/><Relationship Id="rId23" Type="http://schemas.openxmlformats.org/officeDocument/2006/relationships/image" Target="../media/image582.png"/><Relationship Id="rId24" Type="http://schemas.openxmlformats.org/officeDocument/2006/relationships/image" Target="../media/image583.png"/><Relationship Id="rId25" Type="http://schemas.openxmlformats.org/officeDocument/2006/relationships/image" Target="../media/image584.png"/><Relationship Id="rId26" Type="http://schemas.openxmlformats.org/officeDocument/2006/relationships/image" Target="../media/image585.png"/><Relationship Id="rId27" Type="http://schemas.openxmlformats.org/officeDocument/2006/relationships/image" Target="../media/image586.png"/><Relationship Id="rId28" Type="http://schemas.openxmlformats.org/officeDocument/2006/relationships/image" Target="../media/image587.png"/><Relationship Id="rId29" Type="http://schemas.openxmlformats.org/officeDocument/2006/relationships/image" Target="../media/image588.png"/><Relationship Id="rId30" Type="http://schemas.openxmlformats.org/officeDocument/2006/relationships/image" Target="../media/image589.png"/><Relationship Id="rId31" Type="http://schemas.openxmlformats.org/officeDocument/2006/relationships/image" Target="../media/image590.png"/><Relationship Id="rId32" Type="http://schemas.openxmlformats.org/officeDocument/2006/relationships/image" Target="../media/image591.png"/><Relationship Id="rId33" Type="http://schemas.openxmlformats.org/officeDocument/2006/relationships/image" Target="../media/image592.png"/><Relationship Id="rId34" Type="http://schemas.openxmlformats.org/officeDocument/2006/relationships/image" Target="../media/image593.png"/><Relationship Id="rId35" Type="http://schemas.openxmlformats.org/officeDocument/2006/relationships/image" Target="../media/image594.png"/><Relationship Id="rId36" Type="http://schemas.openxmlformats.org/officeDocument/2006/relationships/image" Target="../media/image595.png"/><Relationship Id="rId37" Type="http://schemas.openxmlformats.org/officeDocument/2006/relationships/image" Target="../media/image596.png"/><Relationship Id="rId38" Type="http://schemas.openxmlformats.org/officeDocument/2006/relationships/image" Target="../media/image597.png"/><Relationship Id="rId39" Type="http://schemas.openxmlformats.org/officeDocument/2006/relationships/image" Target="../media/image598.png"/><Relationship Id="rId40" Type="http://schemas.openxmlformats.org/officeDocument/2006/relationships/image" Target="../media/image599.png"/><Relationship Id="rId41" Type="http://schemas.openxmlformats.org/officeDocument/2006/relationships/image" Target="../media/image600.png"/><Relationship Id="rId42" Type="http://schemas.openxmlformats.org/officeDocument/2006/relationships/image" Target="../media/image601.png"/><Relationship Id="rId43" Type="http://schemas.openxmlformats.org/officeDocument/2006/relationships/image" Target="../media/image602.png"/><Relationship Id="rId44" Type="http://schemas.openxmlformats.org/officeDocument/2006/relationships/image" Target="../media/image603.png"/><Relationship Id="rId45" Type="http://schemas.openxmlformats.org/officeDocument/2006/relationships/image" Target="../media/image604.png"/><Relationship Id="rId46" Type="http://schemas.openxmlformats.org/officeDocument/2006/relationships/image" Target="../media/image605.png"/><Relationship Id="rId47" Type="http://schemas.openxmlformats.org/officeDocument/2006/relationships/image" Target="../media/image606.png"/><Relationship Id="rId48" Type="http://schemas.openxmlformats.org/officeDocument/2006/relationships/image" Target="../media/image607.png"/><Relationship Id="rId49" Type="http://schemas.openxmlformats.org/officeDocument/2006/relationships/image" Target="../media/image608.png"/><Relationship Id="rId50" Type="http://schemas.openxmlformats.org/officeDocument/2006/relationships/image" Target="../media/image609.png"/><Relationship Id="rId51" Type="http://schemas.openxmlformats.org/officeDocument/2006/relationships/image" Target="../media/image610.png"/><Relationship Id="rId52" Type="http://schemas.openxmlformats.org/officeDocument/2006/relationships/image" Target="../media/image611.png"/><Relationship Id="rId53" Type="http://schemas.openxmlformats.org/officeDocument/2006/relationships/image" Target="../media/image612.png"/><Relationship Id="rId54" Type="http://schemas.openxmlformats.org/officeDocument/2006/relationships/image" Target="../media/image613.png"/><Relationship Id="rId55" Type="http://schemas.openxmlformats.org/officeDocument/2006/relationships/image" Target="../media/image614.png"/><Relationship Id="rId56" Type="http://schemas.openxmlformats.org/officeDocument/2006/relationships/image" Target="../media/image615.png"/><Relationship Id="rId57" Type="http://schemas.openxmlformats.org/officeDocument/2006/relationships/image" Target="../media/image616.png"/><Relationship Id="rId58" Type="http://schemas.openxmlformats.org/officeDocument/2006/relationships/image" Target="../media/image617.png"/><Relationship Id="rId59" Type="http://schemas.openxmlformats.org/officeDocument/2006/relationships/image" Target="../media/image618.png"/><Relationship Id="rId60" Type="http://schemas.openxmlformats.org/officeDocument/2006/relationships/image" Target="../media/image619.png"/><Relationship Id="rId61" Type="http://schemas.openxmlformats.org/officeDocument/2006/relationships/image" Target="../media/image620.png"/><Relationship Id="rId62" Type="http://schemas.openxmlformats.org/officeDocument/2006/relationships/image" Target="../media/image621.png"/><Relationship Id="rId63" Type="http://schemas.openxmlformats.org/officeDocument/2006/relationships/image" Target="../media/image622.png"/><Relationship Id="rId64" Type="http://schemas.openxmlformats.org/officeDocument/2006/relationships/image" Target="../media/image623.png"/><Relationship Id="rId65" Type="http://schemas.openxmlformats.org/officeDocument/2006/relationships/image" Target="../media/image624.png"/><Relationship Id="rId66" Type="http://schemas.openxmlformats.org/officeDocument/2006/relationships/image" Target="../media/image625.png"/><Relationship Id="rId67" Type="http://schemas.openxmlformats.org/officeDocument/2006/relationships/image" Target="../media/image626.png"/><Relationship Id="rId68" Type="http://schemas.openxmlformats.org/officeDocument/2006/relationships/image" Target="../media/image627.png"/><Relationship Id="rId69" Type="http://schemas.openxmlformats.org/officeDocument/2006/relationships/image" Target="../media/image628.png"/><Relationship Id="rId70" Type="http://schemas.openxmlformats.org/officeDocument/2006/relationships/image" Target="../media/image629.png"/><Relationship Id="rId71" Type="http://schemas.openxmlformats.org/officeDocument/2006/relationships/image" Target="../media/image630.png"/><Relationship Id="rId72" Type="http://schemas.openxmlformats.org/officeDocument/2006/relationships/image" Target="../media/image631.png"/><Relationship Id="rId73" Type="http://schemas.openxmlformats.org/officeDocument/2006/relationships/image" Target="../media/image632.png"/><Relationship Id="rId74" Type="http://schemas.openxmlformats.org/officeDocument/2006/relationships/image" Target="../media/image633.png"/><Relationship Id="rId75" Type="http://schemas.openxmlformats.org/officeDocument/2006/relationships/image" Target="../media/image634.png"/><Relationship Id="rId76" Type="http://schemas.openxmlformats.org/officeDocument/2006/relationships/image" Target="../media/image635.png"/><Relationship Id="rId77" Type="http://schemas.openxmlformats.org/officeDocument/2006/relationships/image" Target="../media/image636.png"/><Relationship Id="rId78" Type="http://schemas.openxmlformats.org/officeDocument/2006/relationships/image" Target="../media/image637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8.png"/><Relationship Id="rId3" Type="http://schemas.openxmlformats.org/officeDocument/2006/relationships/image" Target="../media/image639.png"/><Relationship Id="rId4" Type="http://schemas.openxmlformats.org/officeDocument/2006/relationships/image" Target="../media/image640.png"/><Relationship Id="rId5" Type="http://schemas.openxmlformats.org/officeDocument/2006/relationships/image" Target="../media/image641.png"/><Relationship Id="rId6" Type="http://schemas.openxmlformats.org/officeDocument/2006/relationships/image" Target="../media/image642.png"/><Relationship Id="rId7" Type="http://schemas.openxmlformats.org/officeDocument/2006/relationships/image" Target="../media/image643.png"/><Relationship Id="rId8" Type="http://schemas.openxmlformats.org/officeDocument/2006/relationships/image" Target="../media/image644.png"/><Relationship Id="rId9" Type="http://schemas.openxmlformats.org/officeDocument/2006/relationships/image" Target="../media/image645.png"/><Relationship Id="rId10" Type="http://schemas.openxmlformats.org/officeDocument/2006/relationships/image" Target="../media/image646.png"/><Relationship Id="rId11" Type="http://schemas.openxmlformats.org/officeDocument/2006/relationships/image" Target="../media/image647.png"/><Relationship Id="rId12" Type="http://schemas.openxmlformats.org/officeDocument/2006/relationships/image" Target="../media/image648.png"/><Relationship Id="rId13" Type="http://schemas.openxmlformats.org/officeDocument/2006/relationships/image" Target="../media/image649.png"/><Relationship Id="rId14" Type="http://schemas.openxmlformats.org/officeDocument/2006/relationships/image" Target="../media/image650.png"/><Relationship Id="rId15" Type="http://schemas.openxmlformats.org/officeDocument/2006/relationships/image" Target="../media/image651.png"/><Relationship Id="rId16" Type="http://schemas.openxmlformats.org/officeDocument/2006/relationships/image" Target="../media/image652.png"/><Relationship Id="rId17" Type="http://schemas.openxmlformats.org/officeDocument/2006/relationships/image" Target="../media/image653.png"/><Relationship Id="rId18" Type="http://schemas.openxmlformats.org/officeDocument/2006/relationships/image" Target="../media/image654.png"/><Relationship Id="rId19" Type="http://schemas.openxmlformats.org/officeDocument/2006/relationships/image" Target="../media/image655.png"/><Relationship Id="rId20" Type="http://schemas.openxmlformats.org/officeDocument/2006/relationships/image" Target="../media/image656.png"/><Relationship Id="rId21" Type="http://schemas.openxmlformats.org/officeDocument/2006/relationships/image" Target="../media/image657.png"/><Relationship Id="rId22" Type="http://schemas.openxmlformats.org/officeDocument/2006/relationships/image" Target="../media/image658.png"/><Relationship Id="rId23" Type="http://schemas.openxmlformats.org/officeDocument/2006/relationships/image" Target="../media/image659.png"/><Relationship Id="rId24" Type="http://schemas.openxmlformats.org/officeDocument/2006/relationships/image" Target="../media/image660.png"/><Relationship Id="rId25" Type="http://schemas.openxmlformats.org/officeDocument/2006/relationships/image" Target="../media/image661.png"/><Relationship Id="rId26" Type="http://schemas.openxmlformats.org/officeDocument/2006/relationships/image" Target="../media/image662.png"/><Relationship Id="rId27" Type="http://schemas.openxmlformats.org/officeDocument/2006/relationships/image" Target="../media/image663.png"/><Relationship Id="rId28" Type="http://schemas.openxmlformats.org/officeDocument/2006/relationships/image" Target="../media/image664.png"/><Relationship Id="rId29" Type="http://schemas.openxmlformats.org/officeDocument/2006/relationships/image" Target="../media/image665.png"/><Relationship Id="rId30" Type="http://schemas.openxmlformats.org/officeDocument/2006/relationships/image" Target="../media/image666.png"/><Relationship Id="rId31" Type="http://schemas.openxmlformats.org/officeDocument/2006/relationships/image" Target="../media/image667.png"/><Relationship Id="rId32" Type="http://schemas.openxmlformats.org/officeDocument/2006/relationships/image" Target="../media/image668.png"/><Relationship Id="rId33" Type="http://schemas.openxmlformats.org/officeDocument/2006/relationships/image" Target="../media/image669.png"/><Relationship Id="rId34" Type="http://schemas.openxmlformats.org/officeDocument/2006/relationships/image" Target="../media/image670.png"/><Relationship Id="rId35" Type="http://schemas.openxmlformats.org/officeDocument/2006/relationships/image" Target="../media/image671.png"/><Relationship Id="rId36" Type="http://schemas.openxmlformats.org/officeDocument/2006/relationships/image" Target="../media/image672.png"/><Relationship Id="rId37" Type="http://schemas.openxmlformats.org/officeDocument/2006/relationships/image" Target="../media/image673.png"/><Relationship Id="rId38" Type="http://schemas.openxmlformats.org/officeDocument/2006/relationships/image" Target="../media/image674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5.png"/><Relationship Id="rId3" Type="http://schemas.openxmlformats.org/officeDocument/2006/relationships/image" Target="../media/image676.png"/><Relationship Id="rId4" Type="http://schemas.openxmlformats.org/officeDocument/2006/relationships/image" Target="../media/image677.png"/><Relationship Id="rId5" Type="http://schemas.openxmlformats.org/officeDocument/2006/relationships/image" Target="../media/image678.png"/><Relationship Id="rId6" Type="http://schemas.openxmlformats.org/officeDocument/2006/relationships/image" Target="../media/image679.png"/><Relationship Id="rId7" Type="http://schemas.openxmlformats.org/officeDocument/2006/relationships/image" Target="../media/image680.png"/><Relationship Id="rId8" Type="http://schemas.openxmlformats.org/officeDocument/2006/relationships/image" Target="../media/image681.png"/><Relationship Id="rId9" Type="http://schemas.openxmlformats.org/officeDocument/2006/relationships/image" Target="../media/image682.png"/><Relationship Id="rId10" Type="http://schemas.openxmlformats.org/officeDocument/2006/relationships/image" Target="../media/image683.png"/><Relationship Id="rId11" Type="http://schemas.openxmlformats.org/officeDocument/2006/relationships/image" Target="../media/image684.png"/><Relationship Id="rId12" Type="http://schemas.openxmlformats.org/officeDocument/2006/relationships/image" Target="../media/image685.png"/><Relationship Id="rId13" Type="http://schemas.openxmlformats.org/officeDocument/2006/relationships/image" Target="../media/image686.png"/><Relationship Id="rId14" Type="http://schemas.openxmlformats.org/officeDocument/2006/relationships/image" Target="../media/image687.png"/><Relationship Id="rId15" Type="http://schemas.openxmlformats.org/officeDocument/2006/relationships/image" Target="../media/image688.png"/><Relationship Id="rId16" Type="http://schemas.openxmlformats.org/officeDocument/2006/relationships/image" Target="../media/image689.png"/><Relationship Id="rId17" Type="http://schemas.openxmlformats.org/officeDocument/2006/relationships/image" Target="../media/image690.png"/><Relationship Id="rId18" Type="http://schemas.openxmlformats.org/officeDocument/2006/relationships/image" Target="../media/image691.png"/><Relationship Id="rId19" Type="http://schemas.openxmlformats.org/officeDocument/2006/relationships/image" Target="../media/image692.png"/><Relationship Id="rId20" Type="http://schemas.openxmlformats.org/officeDocument/2006/relationships/image" Target="../media/image693.png"/><Relationship Id="rId21" Type="http://schemas.openxmlformats.org/officeDocument/2006/relationships/image" Target="../media/image694.png"/><Relationship Id="rId22" Type="http://schemas.openxmlformats.org/officeDocument/2006/relationships/image" Target="../media/image695.png"/><Relationship Id="rId23" Type="http://schemas.openxmlformats.org/officeDocument/2006/relationships/image" Target="../media/image696.png"/><Relationship Id="rId24" Type="http://schemas.openxmlformats.org/officeDocument/2006/relationships/image" Target="../media/image697.png"/><Relationship Id="rId25" Type="http://schemas.openxmlformats.org/officeDocument/2006/relationships/image" Target="../media/image698.png"/><Relationship Id="rId26" Type="http://schemas.openxmlformats.org/officeDocument/2006/relationships/image" Target="../media/image699.png"/><Relationship Id="rId27" Type="http://schemas.openxmlformats.org/officeDocument/2006/relationships/image" Target="../media/image700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1.png"/><Relationship Id="rId3" Type="http://schemas.openxmlformats.org/officeDocument/2006/relationships/image" Target="../media/image510.png"/><Relationship Id="rId4" Type="http://schemas.openxmlformats.org/officeDocument/2006/relationships/image" Target="../media/image702.png"/><Relationship Id="rId5" Type="http://schemas.openxmlformats.org/officeDocument/2006/relationships/image" Target="../media/image703.png"/><Relationship Id="rId6" Type="http://schemas.openxmlformats.org/officeDocument/2006/relationships/image" Target="../media/image704.png"/><Relationship Id="rId7" Type="http://schemas.openxmlformats.org/officeDocument/2006/relationships/image" Target="../media/image705.png"/><Relationship Id="rId8" Type="http://schemas.openxmlformats.org/officeDocument/2006/relationships/image" Target="../media/image706.png"/><Relationship Id="rId9" Type="http://schemas.openxmlformats.org/officeDocument/2006/relationships/image" Target="../media/image707.png"/><Relationship Id="rId10" Type="http://schemas.openxmlformats.org/officeDocument/2006/relationships/image" Target="../media/image708.png"/><Relationship Id="rId11" Type="http://schemas.openxmlformats.org/officeDocument/2006/relationships/image" Target="../media/image709.png"/><Relationship Id="rId12" Type="http://schemas.openxmlformats.org/officeDocument/2006/relationships/image" Target="../media/image710.png"/><Relationship Id="rId13" Type="http://schemas.openxmlformats.org/officeDocument/2006/relationships/image" Target="../media/image711.png"/><Relationship Id="rId14" Type="http://schemas.openxmlformats.org/officeDocument/2006/relationships/image" Target="../media/image712.png"/><Relationship Id="rId15" Type="http://schemas.openxmlformats.org/officeDocument/2006/relationships/image" Target="../media/image713.png"/><Relationship Id="rId16" Type="http://schemas.openxmlformats.org/officeDocument/2006/relationships/image" Target="../media/image714.png"/><Relationship Id="rId17" Type="http://schemas.openxmlformats.org/officeDocument/2006/relationships/image" Target="../media/image715.png"/><Relationship Id="rId18" Type="http://schemas.openxmlformats.org/officeDocument/2006/relationships/image" Target="../media/image716.png"/><Relationship Id="rId19" Type="http://schemas.openxmlformats.org/officeDocument/2006/relationships/image" Target="../media/image717.png"/><Relationship Id="rId20" Type="http://schemas.openxmlformats.org/officeDocument/2006/relationships/image" Target="../media/image718.png"/><Relationship Id="rId21" Type="http://schemas.openxmlformats.org/officeDocument/2006/relationships/image" Target="../media/image719.png"/><Relationship Id="rId22" Type="http://schemas.openxmlformats.org/officeDocument/2006/relationships/image" Target="../media/image720.png"/><Relationship Id="rId23" Type="http://schemas.openxmlformats.org/officeDocument/2006/relationships/image" Target="../media/image721.png"/><Relationship Id="rId24" Type="http://schemas.openxmlformats.org/officeDocument/2006/relationships/image" Target="../media/image722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3.png"/><Relationship Id="rId3" Type="http://schemas.openxmlformats.org/officeDocument/2006/relationships/image" Target="../media/image724.png"/><Relationship Id="rId4" Type="http://schemas.openxmlformats.org/officeDocument/2006/relationships/image" Target="../media/image725.png"/><Relationship Id="rId5" Type="http://schemas.openxmlformats.org/officeDocument/2006/relationships/image" Target="../media/image726.png"/><Relationship Id="rId6" Type="http://schemas.openxmlformats.org/officeDocument/2006/relationships/image" Target="../media/image727.png"/><Relationship Id="rId7" Type="http://schemas.openxmlformats.org/officeDocument/2006/relationships/image" Target="../media/image728.png"/><Relationship Id="rId8" Type="http://schemas.openxmlformats.org/officeDocument/2006/relationships/image" Target="../media/image729.png"/><Relationship Id="rId9" Type="http://schemas.openxmlformats.org/officeDocument/2006/relationships/image" Target="../media/image730.png"/><Relationship Id="rId10" Type="http://schemas.openxmlformats.org/officeDocument/2006/relationships/image" Target="../media/image731.png"/><Relationship Id="rId11" Type="http://schemas.openxmlformats.org/officeDocument/2006/relationships/image" Target="../media/image732.png"/><Relationship Id="rId12" Type="http://schemas.openxmlformats.org/officeDocument/2006/relationships/image" Target="../media/image733.png"/><Relationship Id="rId13" Type="http://schemas.openxmlformats.org/officeDocument/2006/relationships/image" Target="../media/image734.png"/><Relationship Id="rId14" Type="http://schemas.openxmlformats.org/officeDocument/2006/relationships/image" Target="../media/image735.png"/><Relationship Id="rId15" Type="http://schemas.openxmlformats.org/officeDocument/2006/relationships/image" Target="../media/image736.png"/><Relationship Id="rId16" Type="http://schemas.openxmlformats.org/officeDocument/2006/relationships/image" Target="../media/image737.png"/><Relationship Id="rId17" Type="http://schemas.openxmlformats.org/officeDocument/2006/relationships/image" Target="../media/image738.png"/><Relationship Id="rId18" Type="http://schemas.openxmlformats.org/officeDocument/2006/relationships/image" Target="../media/image739.png"/><Relationship Id="rId19" Type="http://schemas.openxmlformats.org/officeDocument/2006/relationships/image" Target="../media/image740.png"/><Relationship Id="rId20" Type="http://schemas.openxmlformats.org/officeDocument/2006/relationships/image" Target="../media/image741.png"/><Relationship Id="rId21" Type="http://schemas.openxmlformats.org/officeDocument/2006/relationships/image" Target="../media/image742.png"/><Relationship Id="rId22" Type="http://schemas.openxmlformats.org/officeDocument/2006/relationships/image" Target="../media/image743.png"/><Relationship Id="rId23" Type="http://schemas.openxmlformats.org/officeDocument/2006/relationships/image" Target="../media/image744.png"/><Relationship Id="rId24" Type="http://schemas.openxmlformats.org/officeDocument/2006/relationships/image" Target="../media/image745.png"/><Relationship Id="rId25" Type="http://schemas.openxmlformats.org/officeDocument/2006/relationships/image" Target="../media/image746.png"/><Relationship Id="rId26" Type="http://schemas.openxmlformats.org/officeDocument/2006/relationships/image" Target="../media/image74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8.png"/><Relationship Id="rId3" Type="http://schemas.openxmlformats.org/officeDocument/2006/relationships/image" Target="../media/image749.png"/><Relationship Id="rId4" Type="http://schemas.openxmlformats.org/officeDocument/2006/relationships/image" Target="../media/image750.png"/><Relationship Id="rId5" Type="http://schemas.openxmlformats.org/officeDocument/2006/relationships/image" Target="../media/image751.png"/><Relationship Id="rId6" Type="http://schemas.openxmlformats.org/officeDocument/2006/relationships/image" Target="../media/image752.png"/><Relationship Id="rId7" Type="http://schemas.openxmlformats.org/officeDocument/2006/relationships/image" Target="../media/image753.png"/><Relationship Id="rId8" Type="http://schemas.openxmlformats.org/officeDocument/2006/relationships/image" Target="../media/image754.png"/><Relationship Id="rId9" Type="http://schemas.openxmlformats.org/officeDocument/2006/relationships/image" Target="../media/image755.png"/><Relationship Id="rId10" Type="http://schemas.openxmlformats.org/officeDocument/2006/relationships/image" Target="../media/image756.png"/><Relationship Id="rId11" Type="http://schemas.openxmlformats.org/officeDocument/2006/relationships/image" Target="../media/image757.png"/><Relationship Id="rId12" Type="http://schemas.openxmlformats.org/officeDocument/2006/relationships/image" Target="../media/image758.png"/><Relationship Id="rId13" Type="http://schemas.openxmlformats.org/officeDocument/2006/relationships/image" Target="../media/image759.png"/><Relationship Id="rId14" Type="http://schemas.openxmlformats.org/officeDocument/2006/relationships/image" Target="../media/image760.png"/><Relationship Id="rId15" Type="http://schemas.openxmlformats.org/officeDocument/2006/relationships/image" Target="../media/image761.png"/><Relationship Id="rId16" Type="http://schemas.openxmlformats.org/officeDocument/2006/relationships/image" Target="../media/image762.png"/><Relationship Id="rId17" Type="http://schemas.openxmlformats.org/officeDocument/2006/relationships/image" Target="../media/image763.png"/><Relationship Id="rId18" Type="http://schemas.openxmlformats.org/officeDocument/2006/relationships/image" Target="../media/image764.png"/><Relationship Id="rId19" Type="http://schemas.openxmlformats.org/officeDocument/2006/relationships/image" Target="../media/image765.png"/><Relationship Id="rId20" Type="http://schemas.openxmlformats.org/officeDocument/2006/relationships/image" Target="../media/image766.png"/><Relationship Id="rId21" Type="http://schemas.openxmlformats.org/officeDocument/2006/relationships/image" Target="../media/image767.png"/><Relationship Id="rId22" Type="http://schemas.openxmlformats.org/officeDocument/2006/relationships/image" Target="../media/image510.png"/><Relationship Id="rId23" Type="http://schemas.openxmlformats.org/officeDocument/2006/relationships/image" Target="../media/image768.png"/><Relationship Id="rId24" Type="http://schemas.openxmlformats.org/officeDocument/2006/relationships/image" Target="../media/image769.png"/><Relationship Id="rId25" Type="http://schemas.openxmlformats.org/officeDocument/2006/relationships/image" Target="../media/image770.png"/><Relationship Id="rId26" Type="http://schemas.openxmlformats.org/officeDocument/2006/relationships/image" Target="../media/image705.png"/><Relationship Id="rId27" Type="http://schemas.openxmlformats.org/officeDocument/2006/relationships/image" Target="../media/image771.png"/><Relationship Id="rId28" Type="http://schemas.openxmlformats.org/officeDocument/2006/relationships/image" Target="../media/image772.png"/><Relationship Id="rId29" Type="http://schemas.openxmlformats.org/officeDocument/2006/relationships/image" Target="../media/image710.png"/><Relationship Id="rId30" Type="http://schemas.openxmlformats.org/officeDocument/2006/relationships/image" Target="../media/image712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3.png"/><Relationship Id="rId3" Type="http://schemas.openxmlformats.org/officeDocument/2006/relationships/image" Target="../media/image774.png"/><Relationship Id="rId4" Type="http://schemas.openxmlformats.org/officeDocument/2006/relationships/image" Target="../media/image775.png"/><Relationship Id="rId5" Type="http://schemas.openxmlformats.org/officeDocument/2006/relationships/image" Target="../media/image776.png"/><Relationship Id="rId6" Type="http://schemas.openxmlformats.org/officeDocument/2006/relationships/image" Target="../media/image777.png"/><Relationship Id="rId7" Type="http://schemas.openxmlformats.org/officeDocument/2006/relationships/image" Target="../media/image778.png"/><Relationship Id="rId8" Type="http://schemas.openxmlformats.org/officeDocument/2006/relationships/image" Target="../media/image779.png"/><Relationship Id="rId9" Type="http://schemas.openxmlformats.org/officeDocument/2006/relationships/image" Target="../media/image325.png"/><Relationship Id="rId10" Type="http://schemas.openxmlformats.org/officeDocument/2006/relationships/image" Target="../media/image780.png"/><Relationship Id="rId11" Type="http://schemas.openxmlformats.org/officeDocument/2006/relationships/image" Target="../media/image781.png"/><Relationship Id="rId12" Type="http://schemas.openxmlformats.org/officeDocument/2006/relationships/image" Target="../media/image782.png"/><Relationship Id="rId13" Type="http://schemas.openxmlformats.org/officeDocument/2006/relationships/image" Target="../media/image783.png"/><Relationship Id="rId14" Type="http://schemas.openxmlformats.org/officeDocument/2006/relationships/image" Target="../media/image784.png"/><Relationship Id="rId15" Type="http://schemas.openxmlformats.org/officeDocument/2006/relationships/image" Target="../media/image785.png"/><Relationship Id="rId16" Type="http://schemas.openxmlformats.org/officeDocument/2006/relationships/image" Target="../media/image786.png"/><Relationship Id="rId17" Type="http://schemas.openxmlformats.org/officeDocument/2006/relationships/image" Target="../media/image787.png"/><Relationship Id="rId18" Type="http://schemas.openxmlformats.org/officeDocument/2006/relationships/image" Target="../media/image788.png"/><Relationship Id="rId19" Type="http://schemas.openxmlformats.org/officeDocument/2006/relationships/image" Target="../media/image789.png"/><Relationship Id="rId20" Type="http://schemas.openxmlformats.org/officeDocument/2006/relationships/image" Target="../media/image790.png"/><Relationship Id="rId21" Type="http://schemas.openxmlformats.org/officeDocument/2006/relationships/image" Target="../media/image791.png"/><Relationship Id="rId22" Type="http://schemas.openxmlformats.org/officeDocument/2006/relationships/image" Target="../media/image792.png"/><Relationship Id="rId23" Type="http://schemas.openxmlformats.org/officeDocument/2006/relationships/image" Target="../media/image793.png"/><Relationship Id="rId24" Type="http://schemas.openxmlformats.org/officeDocument/2006/relationships/image" Target="../media/image794.png"/><Relationship Id="rId25" Type="http://schemas.openxmlformats.org/officeDocument/2006/relationships/image" Target="../media/image795.png"/><Relationship Id="rId26" Type="http://schemas.openxmlformats.org/officeDocument/2006/relationships/image" Target="../media/image796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7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8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9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0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2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3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4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5.png"/><Relationship Id="rId3" Type="http://schemas.openxmlformats.org/officeDocument/2006/relationships/image" Target="../media/image806.png"/><Relationship Id="rId4" Type="http://schemas.openxmlformats.org/officeDocument/2006/relationships/image" Target="../media/image807.jpg"/><Relationship Id="rId5" Type="http://schemas.openxmlformats.org/officeDocument/2006/relationships/image" Target="../media/image808.jpg"/><Relationship Id="rId6" Type="http://schemas.openxmlformats.org/officeDocument/2006/relationships/image" Target="../media/image809.jpg"/><Relationship Id="rId7" Type="http://schemas.openxmlformats.org/officeDocument/2006/relationships/image" Target="../media/image810.png"/><Relationship Id="rId8" Type="http://schemas.openxmlformats.org/officeDocument/2006/relationships/image" Target="../media/image811.jpg"/><Relationship Id="rId9" Type="http://schemas.openxmlformats.org/officeDocument/2006/relationships/image" Target="../media/image812.jpg"/><Relationship Id="rId10" Type="http://schemas.openxmlformats.org/officeDocument/2006/relationships/image" Target="../media/image813.png"/><Relationship Id="rId11" Type="http://schemas.openxmlformats.org/officeDocument/2006/relationships/image" Target="../media/image814.png"/><Relationship Id="rId12" Type="http://schemas.openxmlformats.org/officeDocument/2006/relationships/image" Target="../media/image815.png"/><Relationship Id="rId13" Type="http://schemas.openxmlformats.org/officeDocument/2006/relationships/image" Target="../media/image816.png"/><Relationship Id="rId14" Type="http://schemas.openxmlformats.org/officeDocument/2006/relationships/image" Target="../media/image817.png"/><Relationship Id="rId15" Type="http://schemas.openxmlformats.org/officeDocument/2006/relationships/image" Target="../media/image818.png"/><Relationship Id="rId16" Type="http://schemas.openxmlformats.org/officeDocument/2006/relationships/image" Target="../media/image819.pn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0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1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2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3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5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6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7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8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9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0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1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2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4.jp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5.jp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6.jpg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7.jp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8.jp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9.jp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599944" y="231647"/>
            <a:ext cx="3988435" cy="1833245"/>
            <a:chOff x="2599944" y="231647"/>
            <a:chExt cx="3988435" cy="18332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9944" y="231647"/>
              <a:ext cx="3241421" cy="18332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0976" y="231647"/>
              <a:ext cx="1360677" cy="18332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1392" y="231647"/>
              <a:ext cx="1546733" cy="1833244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2596895"/>
            <a:ext cx="8915399" cy="183324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2536" y="463753"/>
            <a:ext cx="7937500" cy="33978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245745">
              <a:lnSpc>
                <a:spcPct val="100000"/>
              </a:lnSpc>
              <a:spcBef>
                <a:spcPts val="100"/>
              </a:spcBef>
            </a:pPr>
            <a:r>
              <a:rPr dirty="0" sz="6600" spc="-509" i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6600" spc="-20" i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6600" spc="-120" i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6600" spc="-390" i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6600" spc="-10" i="1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dirty="0" sz="6600" spc="-50" i="1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6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20"/>
              </a:spcBef>
            </a:pPr>
            <a:endParaRPr sz="6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660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dirty="0" sz="6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600" spc="-1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5326" y="1861952"/>
            <a:ext cx="3784921" cy="23476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1919" y="983018"/>
            <a:ext cx="104172" cy="3469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1316" y="3596690"/>
            <a:ext cx="462987" cy="1734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218" y="706734"/>
            <a:ext cx="4039235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20" b="0">
                <a:solidFill>
                  <a:srgbClr val="2323BC"/>
                </a:solidFill>
                <a:latin typeface="Arial MT"/>
                <a:cs typeface="Arial MT"/>
              </a:rPr>
              <a:t>Physical</a:t>
            </a:r>
            <a:r>
              <a:rPr dirty="0" sz="2950" spc="-9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Signal</a:t>
            </a:r>
            <a:r>
              <a:rPr dirty="0" sz="2950" spc="-13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30" b="0">
                <a:solidFill>
                  <a:srgbClr val="2323BC"/>
                </a:solidFill>
                <a:latin typeface="Arial MT"/>
                <a:cs typeface="Arial MT"/>
              </a:rPr>
              <a:t>Example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97496" y="706734"/>
            <a:ext cx="1242060" cy="4737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60">
                <a:solidFill>
                  <a:srgbClr val="3D3DBF"/>
                </a:solidFill>
                <a:latin typeface="Arial MT"/>
                <a:cs typeface="Arial MT"/>
              </a:rPr>
              <a:t>Voltage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34589" y="1486884"/>
            <a:ext cx="887094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70">
                <a:latin typeface="Arial MT"/>
                <a:cs typeface="Arial MT"/>
              </a:rPr>
              <a:t>OUTPUT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36642" y="3349319"/>
            <a:ext cx="306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Arial MT"/>
                <a:cs typeface="Arial MT"/>
              </a:rPr>
              <a:t>1.0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26739" y="1492908"/>
            <a:ext cx="638175" cy="30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135">
                <a:latin typeface="Arial MT"/>
                <a:cs typeface="Arial MT"/>
              </a:rPr>
              <a:t>INPUT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30940" y="2686264"/>
            <a:ext cx="1574165" cy="7848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010"/>
              </a:lnSpc>
              <a:spcBef>
                <a:spcPts val="110"/>
              </a:spcBef>
            </a:pPr>
            <a:r>
              <a:rPr dirty="0" sz="2550" spc="70">
                <a:latin typeface="Arial MT"/>
                <a:cs typeface="Arial MT"/>
              </a:rPr>
              <a:t>Threshold</a:t>
            </a:r>
            <a:endParaRPr sz="2550">
              <a:latin typeface="Arial MT"/>
              <a:cs typeface="Arial MT"/>
            </a:endParaRPr>
          </a:p>
          <a:p>
            <a:pPr marL="17780">
              <a:lnSpc>
                <a:spcPts val="2950"/>
              </a:lnSpc>
            </a:pPr>
            <a:r>
              <a:rPr dirty="0" sz="2500" spc="60">
                <a:latin typeface="Arial MT"/>
                <a:cs typeface="Arial MT"/>
              </a:rPr>
              <a:t>Region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0754" y="4224399"/>
            <a:ext cx="7045959" cy="4159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14960" indent="-302260">
              <a:lnSpc>
                <a:spcPct val="100000"/>
              </a:lnSpc>
              <a:spcBef>
                <a:spcPts val="110"/>
              </a:spcBef>
              <a:buChar char="•"/>
              <a:tabLst>
                <a:tab pos="314960" algn="l"/>
              </a:tabLst>
            </a:pPr>
            <a:r>
              <a:rPr dirty="0" sz="2550">
                <a:latin typeface="Arial MT"/>
                <a:cs typeface="Arial MT"/>
              </a:rPr>
              <a:t>Other</a:t>
            </a:r>
            <a:r>
              <a:rPr dirty="0" sz="2550" spc="250">
                <a:latin typeface="Arial MT"/>
                <a:cs typeface="Arial MT"/>
              </a:rPr>
              <a:t> </a:t>
            </a:r>
            <a:r>
              <a:rPr dirty="0" sz="2550" spc="85">
                <a:latin typeface="Arial MT"/>
                <a:cs typeface="Arial MT"/>
              </a:rPr>
              <a:t>physical</a:t>
            </a:r>
            <a:r>
              <a:rPr dirty="0" sz="2550" spc="275">
                <a:latin typeface="Arial MT"/>
                <a:cs typeface="Arial MT"/>
              </a:rPr>
              <a:t> </a:t>
            </a:r>
            <a:r>
              <a:rPr dirty="0" sz="2550" spc="90">
                <a:latin typeface="Arial MT"/>
                <a:cs typeface="Arial MT"/>
              </a:rPr>
              <a:t>signals</a:t>
            </a:r>
            <a:r>
              <a:rPr dirty="0" sz="2550" spc="200">
                <a:latin typeface="Arial MT"/>
                <a:cs typeface="Arial MT"/>
              </a:rPr>
              <a:t> </a:t>
            </a:r>
            <a:r>
              <a:rPr dirty="0" sz="2550" spc="75">
                <a:latin typeface="Arial MT"/>
                <a:cs typeface="Arial MT"/>
              </a:rPr>
              <a:t>representing</a:t>
            </a:r>
            <a:r>
              <a:rPr dirty="0" sz="2550" spc="200">
                <a:latin typeface="Arial MT"/>
                <a:cs typeface="Arial MT"/>
              </a:rPr>
              <a:t> </a:t>
            </a:r>
            <a:r>
              <a:rPr dirty="0" sz="2550" spc="80">
                <a:latin typeface="Arial MT"/>
                <a:cs typeface="Arial MT"/>
              </a:rPr>
              <a:t>1</a:t>
            </a:r>
            <a:r>
              <a:rPr dirty="0" sz="2550" spc="5">
                <a:latin typeface="Arial MT"/>
                <a:cs typeface="Arial MT"/>
              </a:rPr>
              <a:t> </a:t>
            </a:r>
            <a:r>
              <a:rPr dirty="0" sz="2550" spc="65">
                <a:latin typeface="Arial MT"/>
                <a:cs typeface="Arial MT"/>
              </a:rPr>
              <a:t>and</a:t>
            </a:r>
            <a:r>
              <a:rPr dirty="0" sz="2550" spc="110">
                <a:latin typeface="Arial MT"/>
                <a:cs typeface="Arial MT"/>
              </a:rPr>
              <a:t> </a:t>
            </a:r>
            <a:r>
              <a:rPr dirty="0" sz="2550" spc="-50">
                <a:latin typeface="Arial MT"/>
                <a:cs typeface="Arial MT"/>
              </a:rPr>
              <a:t>0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21618" y="4594757"/>
            <a:ext cx="2129790" cy="159639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265430" indent="-260350">
              <a:lnSpc>
                <a:spcPct val="100000"/>
              </a:lnSpc>
              <a:spcBef>
                <a:spcPts val="790"/>
              </a:spcBef>
              <a:buSzPct val="95121"/>
              <a:buChar char="—"/>
              <a:tabLst>
                <a:tab pos="265430" algn="l"/>
              </a:tabLst>
            </a:pPr>
            <a:r>
              <a:rPr dirty="0" sz="2050" spc="25">
                <a:latin typeface="Arial MT"/>
                <a:cs typeface="Arial MT"/>
              </a:rPr>
              <a:t>CPU</a:t>
            </a:r>
            <a:endParaRPr sz="2050">
              <a:latin typeface="Arial MT"/>
              <a:cs typeface="Arial MT"/>
            </a:endParaRPr>
          </a:p>
          <a:p>
            <a:pPr marL="268605" indent="-266700">
              <a:lnSpc>
                <a:spcPct val="100000"/>
              </a:lnSpc>
              <a:spcBef>
                <a:spcPts val="685"/>
              </a:spcBef>
              <a:buChar char="—"/>
              <a:tabLst>
                <a:tab pos="268605" algn="l"/>
              </a:tabLst>
            </a:pPr>
            <a:r>
              <a:rPr dirty="0" sz="2000" spc="114">
                <a:latin typeface="Arial MT"/>
                <a:cs typeface="Arial MT"/>
              </a:rPr>
              <a:t>Disk</a:t>
            </a:r>
            <a:endParaRPr sz="2000">
              <a:latin typeface="Arial MT"/>
              <a:cs typeface="Arial MT"/>
            </a:endParaRPr>
          </a:p>
          <a:p>
            <a:pPr marL="264160" indent="-260350">
              <a:lnSpc>
                <a:spcPct val="100000"/>
              </a:lnSpc>
              <a:spcBef>
                <a:spcPts val="605"/>
              </a:spcBef>
              <a:buSzPct val="97500"/>
              <a:buChar char="—"/>
              <a:tabLst>
                <a:tab pos="264160" algn="l"/>
              </a:tabLst>
            </a:pPr>
            <a:r>
              <a:rPr dirty="0" sz="2000" spc="55">
                <a:latin typeface="Arial MT"/>
                <a:cs typeface="Arial MT"/>
              </a:rPr>
              <a:t>CD</a:t>
            </a:r>
            <a:endParaRPr sz="2000">
              <a:latin typeface="Arial MT"/>
              <a:cs typeface="Arial MT"/>
            </a:endParaRPr>
          </a:p>
          <a:p>
            <a:pPr marL="269875" indent="-266700">
              <a:lnSpc>
                <a:spcPct val="100000"/>
              </a:lnSpc>
              <a:spcBef>
                <a:spcPts val="595"/>
              </a:spcBef>
              <a:buSzPct val="95238"/>
              <a:buChar char="—"/>
              <a:tabLst>
                <a:tab pos="269875" algn="l"/>
              </a:tabLst>
            </a:pPr>
            <a:r>
              <a:rPr dirty="0" sz="2100" spc="100">
                <a:latin typeface="Arial MT"/>
                <a:cs typeface="Arial MT"/>
              </a:rPr>
              <a:t>Dynamic</a:t>
            </a:r>
            <a:r>
              <a:rPr dirty="0" sz="2100" spc="210">
                <a:latin typeface="Arial MT"/>
                <a:cs typeface="Arial MT"/>
              </a:rPr>
              <a:t> </a:t>
            </a:r>
            <a:r>
              <a:rPr dirty="0" sz="2100" spc="35">
                <a:latin typeface="Arial MT"/>
                <a:cs typeface="Arial MT"/>
              </a:rPr>
              <a:t>RAM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40657" y="4594757"/>
            <a:ext cx="3130550" cy="159639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790"/>
              </a:spcBef>
            </a:pPr>
            <a:r>
              <a:rPr dirty="0" sz="2050" spc="90">
                <a:solidFill>
                  <a:srgbClr val="2354EF"/>
                </a:solidFill>
                <a:latin typeface="Arial MT"/>
                <a:cs typeface="Arial MT"/>
              </a:rPr>
              <a:t>Voltage</a:t>
            </a:r>
            <a:endParaRPr sz="2050">
              <a:latin typeface="Arial MT"/>
              <a:cs typeface="Arial MT"/>
            </a:endParaRPr>
          </a:p>
          <a:p>
            <a:pPr marL="12700" marR="5080" indent="26670">
              <a:lnSpc>
                <a:spcPct val="125000"/>
              </a:lnSpc>
              <a:spcBef>
                <a:spcPts val="85"/>
              </a:spcBef>
            </a:pPr>
            <a:r>
              <a:rPr dirty="0" sz="2000" spc="150">
                <a:solidFill>
                  <a:srgbClr val="2354EF"/>
                </a:solidFill>
                <a:latin typeface="Arial MT"/>
                <a:cs typeface="Arial MT"/>
              </a:rPr>
              <a:t>Magnetic</a:t>
            </a:r>
            <a:r>
              <a:rPr dirty="0" sz="2000" spc="254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140">
                <a:solidFill>
                  <a:srgbClr val="2354EF"/>
                </a:solidFill>
                <a:latin typeface="Arial MT"/>
                <a:cs typeface="Arial MT"/>
              </a:rPr>
              <a:t>field</a:t>
            </a:r>
            <a:r>
              <a:rPr dirty="0" sz="2000" spc="9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140">
                <a:solidFill>
                  <a:srgbClr val="2354EF"/>
                </a:solidFill>
                <a:latin typeface="Arial MT"/>
                <a:cs typeface="Arial MT"/>
              </a:rPr>
              <a:t>direction </a:t>
            </a:r>
            <a:r>
              <a:rPr dirty="0" sz="2000" spc="130">
                <a:solidFill>
                  <a:srgbClr val="2354EF"/>
                </a:solidFill>
                <a:latin typeface="Arial MT"/>
                <a:cs typeface="Arial MT"/>
              </a:rPr>
              <a:t>Surface</a:t>
            </a:r>
            <a:r>
              <a:rPr dirty="0" sz="2000" spc="18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175">
                <a:solidFill>
                  <a:srgbClr val="2354EF"/>
                </a:solidFill>
                <a:latin typeface="Arial MT"/>
                <a:cs typeface="Arial MT"/>
              </a:rPr>
              <a:t>pits</a:t>
            </a:r>
            <a:r>
              <a:rPr dirty="0" sz="2000" spc="114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2354EF"/>
                </a:solidFill>
                <a:latin typeface="Arial MT"/>
                <a:cs typeface="Arial MT"/>
              </a:rPr>
              <a:t>/</a:t>
            </a:r>
            <a:r>
              <a:rPr dirty="0" sz="2000" spc="26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80">
                <a:solidFill>
                  <a:srgbClr val="2354EF"/>
                </a:solidFill>
                <a:latin typeface="Arial MT"/>
                <a:cs typeface="Arial MT"/>
              </a:rPr>
              <a:t>fight </a:t>
            </a:r>
            <a:r>
              <a:rPr dirty="0" sz="2100" spc="65">
                <a:solidFill>
                  <a:srgbClr val="2354EF"/>
                </a:solidFill>
                <a:latin typeface="Arial MT"/>
                <a:cs typeface="Arial MT"/>
              </a:rPr>
              <a:t>Charge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405129"/>
            <a:ext cx="8091170" cy="63715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357505" marR="5080" indent="-345440">
              <a:lnSpc>
                <a:spcPct val="99400"/>
              </a:lnSpc>
              <a:spcBef>
                <a:spcPts val="114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16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Sequential</a:t>
            </a:r>
            <a:r>
              <a:rPr dirty="0" sz="2400" spc="18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</a:t>
            </a:r>
            <a:r>
              <a:rPr dirty="0" sz="2400" spc="18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circuits</a:t>
            </a:r>
            <a:r>
              <a:rPr dirty="0" sz="2400" spc="18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1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1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form</a:t>
            </a:r>
            <a:r>
              <a:rPr dirty="0" sz="2400" spc="1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1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binary</a:t>
            </a:r>
            <a:r>
              <a:rPr dirty="0" sz="2400" spc="19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</a:t>
            </a:r>
            <a:r>
              <a:rPr dirty="0" sz="2400">
                <a:latin typeface="Cambria"/>
                <a:cs typeface="Cambria"/>
              </a:rPr>
              <a:t>;</a:t>
            </a:r>
            <a:r>
              <a:rPr dirty="0" sz="2400" spc="16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its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design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employs</a:t>
            </a:r>
            <a:r>
              <a:rPr dirty="0" sz="2400" spc="12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one</a:t>
            </a:r>
            <a:r>
              <a:rPr dirty="0" sz="2400" spc="11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more</a:t>
            </a:r>
            <a:r>
              <a:rPr dirty="0" sz="2400" spc="11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one</a:t>
            </a:r>
            <a:r>
              <a:rPr dirty="0" sz="2400" spc="11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 spc="-20">
                <a:latin typeface="Cambria"/>
                <a:cs typeface="Cambria"/>
              </a:rPr>
              <a:t>more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outputs,</a:t>
            </a:r>
            <a:r>
              <a:rPr dirty="0" sz="2400" spc="4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whose</a:t>
            </a:r>
            <a:r>
              <a:rPr dirty="0" sz="2400" spc="4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states</a:t>
            </a:r>
            <a:r>
              <a:rPr dirty="0" sz="2400" spc="3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3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related</a:t>
            </a:r>
            <a:r>
              <a:rPr dirty="0" sz="2400" spc="3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4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some</a:t>
            </a:r>
            <a:r>
              <a:rPr dirty="0" sz="2400" spc="40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definite</a:t>
            </a:r>
            <a:r>
              <a:rPr dirty="0" sz="2400" spc="185">
                <a:latin typeface="Cambria"/>
                <a:cs typeface="Cambria"/>
              </a:rPr>
              <a:t>  </a:t>
            </a:r>
            <a:r>
              <a:rPr dirty="0" sz="2400" spc="-10">
                <a:latin typeface="Cambria"/>
                <a:cs typeface="Cambria"/>
              </a:rPr>
              <a:t>rules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55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depends</a:t>
            </a:r>
            <a:r>
              <a:rPr dirty="0" sz="2400" spc="55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on</a:t>
            </a:r>
            <a:r>
              <a:rPr dirty="0" sz="2400" spc="55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previous</a:t>
            </a:r>
            <a:r>
              <a:rPr dirty="0" sz="2400" spc="55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states.</a:t>
            </a:r>
            <a:r>
              <a:rPr dirty="0" sz="2400" spc="56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...</a:t>
            </a:r>
            <a:r>
              <a:rPr dirty="0" sz="2400" spc="555">
                <a:latin typeface="Cambria"/>
                <a:cs typeface="Cambria"/>
              </a:rPr>
              <a:t>  </a:t>
            </a:r>
            <a:r>
              <a:rPr dirty="0" sz="2400" b="1">
                <a:latin typeface="Cambria"/>
                <a:cs typeface="Cambria"/>
              </a:rPr>
              <a:t>Examples</a:t>
            </a:r>
            <a:r>
              <a:rPr dirty="0" sz="2400" spc="555" b="1">
                <a:latin typeface="Cambria"/>
                <a:cs typeface="Cambria"/>
              </a:rPr>
              <a:t>  </a:t>
            </a:r>
            <a:r>
              <a:rPr dirty="0" sz="2400" spc="-25">
                <a:latin typeface="Cambria"/>
                <a:cs typeface="Cambria"/>
              </a:rPr>
              <a:t>of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such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circuits</a:t>
            </a:r>
            <a:r>
              <a:rPr dirty="0" sz="2400" spc="2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include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clocks,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flip-</a:t>
            </a:r>
            <a:r>
              <a:rPr dirty="0" sz="2400">
                <a:latin typeface="Cambria"/>
                <a:cs typeface="Cambria"/>
              </a:rPr>
              <a:t>flops,</a:t>
            </a:r>
            <a:r>
              <a:rPr dirty="0" sz="2400" spc="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bi-stables,</a:t>
            </a:r>
            <a:r>
              <a:rPr dirty="0" sz="2400" spc="2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counters,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memories,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10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registers.</a:t>
            </a:r>
            <a:endParaRPr sz="2400">
              <a:latin typeface="Cambria"/>
              <a:cs typeface="Cambria"/>
            </a:endParaRPr>
          </a:p>
          <a:p>
            <a:pPr algn="just" marL="357505" marR="8890" indent="-345440">
              <a:lnSpc>
                <a:spcPct val="99400"/>
              </a:lnSpc>
              <a:spcBef>
                <a:spcPts val="64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There</a:t>
            </a:r>
            <a:r>
              <a:rPr dirty="0" sz="2400" spc="3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3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39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types</a:t>
            </a:r>
            <a:r>
              <a:rPr dirty="0" sz="2400" spc="37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of</a:t>
            </a:r>
            <a:r>
              <a:rPr dirty="0" sz="2400" spc="38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sequential</a:t>
            </a:r>
            <a:r>
              <a:rPr dirty="0" sz="2400" spc="37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</a:t>
            </a:r>
            <a:r>
              <a:rPr dirty="0" sz="2400">
                <a:latin typeface="Cambria"/>
                <a:cs typeface="Cambria"/>
              </a:rPr>
              <a:t>,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synchronous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asynchronous.</a:t>
            </a:r>
            <a:r>
              <a:rPr dirty="0" sz="2400" spc="1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Synchronous</a:t>
            </a:r>
            <a:r>
              <a:rPr dirty="0" sz="2400" spc="15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types</a:t>
            </a:r>
            <a:r>
              <a:rPr dirty="0" sz="2400" spc="15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use</a:t>
            </a:r>
            <a:r>
              <a:rPr dirty="0" sz="2400" spc="1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pulsed</a:t>
            </a:r>
            <a:r>
              <a:rPr dirty="0" sz="2400" spc="1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13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level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37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37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7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clock</a:t>
            </a:r>
            <a:r>
              <a:rPr dirty="0" sz="2400" spc="38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input</a:t>
            </a:r>
            <a:r>
              <a:rPr dirty="0" sz="2400" spc="38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37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drive</a:t>
            </a:r>
            <a:r>
              <a:rPr dirty="0" sz="2400" spc="38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390">
                <a:latin typeface="Cambria"/>
                <a:cs typeface="Cambria"/>
              </a:rPr>
              <a:t>  </a:t>
            </a:r>
            <a:r>
              <a:rPr dirty="0" sz="2400" spc="-10" b="1">
                <a:latin typeface="Cambria"/>
                <a:cs typeface="Cambria"/>
              </a:rPr>
              <a:t>circuit</a:t>
            </a:r>
            <a:r>
              <a:rPr dirty="0" sz="2400" spc="-10">
                <a:latin typeface="Cambria"/>
                <a:cs typeface="Cambria"/>
              </a:rPr>
              <a:t>(with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restrictions</a:t>
            </a:r>
            <a:r>
              <a:rPr dirty="0" sz="2400" spc="26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on</a:t>
            </a:r>
            <a:r>
              <a:rPr dirty="0" sz="2400" spc="25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pulse</a:t>
            </a:r>
            <a:r>
              <a:rPr dirty="0" sz="2400" spc="24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width</a:t>
            </a:r>
            <a:r>
              <a:rPr dirty="0" sz="2400" spc="25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245">
                <a:latin typeface="Cambria"/>
                <a:cs typeface="Cambria"/>
              </a:rPr>
              <a:t>  </a:t>
            </a:r>
            <a:r>
              <a:rPr dirty="0" sz="2400" b="1">
                <a:latin typeface="Cambria"/>
                <a:cs typeface="Cambria"/>
              </a:rPr>
              <a:t>circuit</a:t>
            </a:r>
            <a:r>
              <a:rPr dirty="0" sz="2400" spc="265" b="1">
                <a:latin typeface="Cambria"/>
                <a:cs typeface="Cambria"/>
              </a:rPr>
              <a:t>  </a:t>
            </a:r>
            <a:r>
              <a:rPr dirty="0" sz="2400" spc="-10">
                <a:latin typeface="Cambria"/>
                <a:cs typeface="Cambria"/>
              </a:rPr>
              <a:t>propagation).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Asynchronous</a:t>
            </a:r>
            <a:r>
              <a:rPr dirty="0" sz="2400" spc="120">
                <a:latin typeface="Cambria"/>
                <a:cs typeface="Cambria"/>
              </a:rPr>
              <a:t>  </a:t>
            </a:r>
            <a:r>
              <a:rPr dirty="0" sz="2400" b="1">
                <a:latin typeface="Cambria"/>
                <a:cs typeface="Cambria"/>
              </a:rPr>
              <a:t>sequential</a:t>
            </a:r>
            <a:r>
              <a:rPr dirty="0" sz="2400" spc="135" b="1">
                <a:latin typeface="Cambria"/>
                <a:cs typeface="Cambria"/>
              </a:rPr>
              <a:t>  </a:t>
            </a:r>
            <a:r>
              <a:rPr dirty="0" sz="2400" b="1">
                <a:latin typeface="Cambria"/>
                <a:cs typeface="Cambria"/>
              </a:rPr>
              <a:t>circuits</a:t>
            </a:r>
            <a:r>
              <a:rPr dirty="0" sz="2400" spc="130" b="1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do</a:t>
            </a:r>
            <a:r>
              <a:rPr dirty="0" sz="2400" spc="13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not</a:t>
            </a:r>
            <a:r>
              <a:rPr dirty="0" sz="2400" spc="13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use</a:t>
            </a:r>
            <a:r>
              <a:rPr dirty="0" sz="2400" spc="12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80">
                <a:latin typeface="Cambria"/>
                <a:cs typeface="Cambria"/>
              </a:rPr>
              <a:t>  </a:t>
            </a:r>
            <a:r>
              <a:rPr dirty="0" sz="2400" spc="-10">
                <a:latin typeface="Cambria"/>
                <a:cs typeface="Cambria"/>
              </a:rPr>
              <a:t>clock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signal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synchronous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circuits</a:t>
            </a:r>
            <a:r>
              <a:rPr dirty="0" sz="2400" spc="-85" b="1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do.</a:t>
            </a:r>
            <a:endParaRPr sz="2400">
              <a:latin typeface="Cambria"/>
              <a:cs typeface="Cambria"/>
            </a:endParaRPr>
          </a:p>
          <a:p>
            <a:pPr algn="just" marL="357505" marR="8890" indent="-345440">
              <a:lnSpc>
                <a:spcPct val="99400"/>
              </a:lnSpc>
              <a:spcBef>
                <a:spcPts val="64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 b="1">
                <a:latin typeface="Cambria"/>
                <a:cs typeface="Cambria"/>
              </a:rPr>
              <a:t>Flip</a:t>
            </a:r>
            <a:r>
              <a:rPr dirty="0" sz="2400" spc="204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flop</a:t>
            </a:r>
            <a:r>
              <a:rPr dirty="0" sz="2400" spc="22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20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19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sequential</a:t>
            </a:r>
            <a:r>
              <a:rPr dirty="0" sz="2400" spc="204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</a:t>
            </a:r>
            <a:r>
              <a:rPr dirty="0" sz="2400" spc="22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which</a:t>
            </a:r>
            <a:r>
              <a:rPr dirty="0" sz="2400" spc="2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generally</a:t>
            </a:r>
            <a:r>
              <a:rPr dirty="0" sz="2400" spc="19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samples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its</a:t>
            </a:r>
            <a:r>
              <a:rPr dirty="0" sz="2400" spc="19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19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8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changes</a:t>
            </a:r>
            <a:r>
              <a:rPr dirty="0" sz="2400" spc="20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its</a:t>
            </a:r>
            <a:r>
              <a:rPr dirty="0" sz="2400" spc="19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outputs</a:t>
            </a:r>
            <a:r>
              <a:rPr dirty="0" sz="2400" spc="19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only</a:t>
            </a:r>
            <a:r>
              <a:rPr dirty="0" sz="2400" spc="19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at</a:t>
            </a:r>
            <a:r>
              <a:rPr dirty="0" sz="2400" spc="450">
                <a:latin typeface="Cambria"/>
                <a:cs typeface="Cambria"/>
              </a:rPr>
              <a:t>  </a:t>
            </a:r>
            <a:r>
              <a:rPr dirty="0" sz="2400" spc="-10">
                <a:latin typeface="Cambria"/>
                <a:cs typeface="Cambria"/>
              </a:rPr>
              <a:t>particular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instants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time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not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continuously.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Flip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flop</a:t>
            </a:r>
            <a:r>
              <a:rPr dirty="0" sz="2400" spc="-4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said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be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edge</a:t>
            </a:r>
            <a:r>
              <a:rPr dirty="0" sz="2400" spc="4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sensitive</a:t>
            </a:r>
            <a:r>
              <a:rPr dirty="0" sz="2400" spc="4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4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edge</a:t>
            </a:r>
            <a:r>
              <a:rPr dirty="0" sz="2400" spc="5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triggered</a:t>
            </a:r>
            <a:r>
              <a:rPr dirty="0" sz="2400" spc="48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rather</a:t>
            </a:r>
            <a:r>
              <a:rPr dirty="0" sz="2400" spc="4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than</a:t>
            </a:r>
            <a:r>
              <a:rPr dirty="0" sz="2400" spc="5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being</a:t>
            </a:r>
            <a:r>
              <a:rPr dirty="0" sz="2400" spc="47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level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triggered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like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latches.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834" y="3574796"/>
            <a:ext cx="2750947" cy="11283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-12750"/>
            <a:ext cx="3449954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615" b="0">
                <a:solidFill>
                  <a:srgbClr val="006666"/>
                </a:solidFill>
                <a:latin typeface="Georgia"/>
                <a:cs typeface="Georgia"/>
              </a:rPr>
              <a:t>Half</a:t>
            </a:r>
            <a:r>
              <a:rPr dirty="0" sz="4400" spc="370" b="0">
                <a:solidFill>
                  <a:srgbClr val="006666"/>
                </a:solidFill>
                <a:latin typeface="Georgia"/>
                <a:cs typeface="Georgia"/>
              </a:rPr>
              <a:t> </a:t>
            </a:r>
            <a:r>
              <a:rPr dirty="0" sz="4400" spc="630" b="0">
                <a:solidFill>
                  <a:srgbClr val="006666"/>
                </a:solidFill>
                <a:latin typeface="Georgia"/>
                <a:cs typeface="Georgia"/>
              </a:rPr>
              <a:t>adder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3196" y="633729"/>
            <a:ext cx="8081645" cy="3020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357505" marR="5080" indent="-345440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An</a:t>
            </a:r>
            <a:r>
              <a:rPr dirty="0" sz="2400" spc="16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60" b="1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5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6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digital</a:t>
            </a:r>
            <a:r>
              <a:rPr dirty="0" sz="2400" spc="6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circuit</a:t>
            </a:r>
            <a:r>
              <a:rPr dirty="0" sz="2400" spc="6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7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performs</a:t>
            </a:r>
            <a:r>
              <a:rPr dirty="0" sz="2400" spc="5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addition</a:t>
            </a:r>
            <a:r>
              <a:rPr dirty="0" sz="2400" spc="75">
                <a:latin typeface="Cambria"/>
                <a:cs typeface="Cambria"/>
              </a:rPr>
              <a:t>  </a:t>
            </a:r>
            <a:r>
              <a:rPr dirty="0" sz="2400" spc="-25">
                <a:latin typeface="Cambria"/>
                <a:cs typeface="Cambria"/>
              </a:rPr>
              <a:t>of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numbers.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Half</a:t>
            </a:r>
            <a:r>
              <a:rPr dirty="0" sz="2400" spc="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adder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has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only</a:t>
            </a:r>
            <a:r>
              <a:rPr dirty="0" sz="2400" spc="10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10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outputs.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28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half</a:t>
            </a:r>
            <a:r>
              <a:rPr dirty="0" sz="2400" spc="26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28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adds</a:t>
            </a:r>
            <a:r>
              <a:rPr dirty="0" sz="2400" spc="27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two</a:t>
            </a:r>
            <a:r>
              <a:rPr dirty="0" sz="2400" spc="28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binary</a:t>
            </a:r>
            <a:r>
              <a:rPr dirty="0" sz="2400" spc="27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digits</a:t>
            </a:r>
            <a:r>
              <a:rPr dirty="0" sz="2400" spc="30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called</a:t>
            </a:r>
            <a:r>
              <a:rPr dirty="0" sz="2400" spc="2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28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augend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addend</a:t>
            </a:r>
            <a:r>
              <a:rPr dirty="0" sz="2400" spc="1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produces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1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outputs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17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sum</a:t>
            </a:r>
            <a:r>
              <a:rPr dirty="0" sz="2400" spc="10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and</a:t>
            </a:r>
            <a:r>
              <a:rPr dirty="0" sz="2400" spc="110" b="1">
                <a:latin typeface="Cambria"/>
                <a:cs typeface="Cambria"/>
              </a:rPr>
              <a:t> </a:t>
            </a:r>
            <a:r>
              <a:rPr dirty="0" sz="2400" spc="-10" b="1">
                <a:latin typeface="Cambria"/>
                <a:cs typeface="Cambria"/>
              </a:rPr>
              <a:t>carry</a:t>
            </a:r>
            <a:r>
              <a:rPr dirty="0" sz="2400" spc="-10">
                <a:latin typeface="Cambria"/>
                <a:cs typeface="Cambria"/>
              </a:rPr>
              <a:t>;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XOR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applied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both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produce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sum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gate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applied</a:t>
            </a:r>
            <a:r>
              <a:rPr dirty="0" sz="2400" spc="-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both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produce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carry.</a:t>
            </a:r>
            <a:endParaRPr sz="2400">
              <a:latin typeface="Cambria"/>
              <a:cs typeface="Cambria"/>
            </a:endParaRPr>
          </a:p>
          <a:p>
            <a:pPr algn="just" marL="357505" marR="9525" indent="-345440">
              <a:lnSpc>
                <a:spcPts val="2860"/>
              </a:lnSpc>
              <a:spcBef>
                <a:spcPts val="74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By</a:t>
            </a:r>
            <a:r>
              <a:rPr dirty="0" sz="2400" spc="2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using</a:t>
            </a:r>
            <a:r>
              <a:rPr dirty="0" sz="2400" spc="2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half</a:t>
            </a:r>
            <a:r>
              <a:rPr dirty="0" sz="2400" spc="2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adder,</a:t>
            </a:r>
            <a:r>
              <a:rPr dirty="0" sz="2400" spc="2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you</a:t>
            </a:r>
            <a:r>
              <a:rPr dirty="0" sz="2400" spc="2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can</a:t>
            </a:r>
            <a:r>
              <a:rPr dirty="0" sz="2400" spc="2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design</a:t>
            </a:r>
            <a:r>
              <a:rPr dirty="0" sz="2400" spc="2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simple</a:t>
            </a:r>
            <a:r>
              <a:rPr dirty="0" sz="2400" spc="2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addition</a:t>
            </a:r>
            <a:r>
              <a:rPr dirty="0" sz="2400" spc="30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with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help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gates.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8091" y="4781169"/>
            <a:ext cx="3594100" cy="972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3657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mbria"/>
                <a:cs typeface="Cambria"/>
              </a:rPr>
              <a:t>Circuit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Implementation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dirty="0" sz="2000" spc="-20">
                <a:latin typeface="Cambria"/>
                <a:cs typeface="Cambria"/>
              </a:rPr>
              <a:t>Truth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Table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14517" y="4781169"/>
            <a:ext cx="1925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mbria"/>
                <a:cs typeface="Cambria"/>
              </a:rPr>
              <a:t>Block</a:t>
            </a:r>
            <a:r>
              <a:rPr dirty="0" sz="2400" spc="-11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Diagram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3651503"/>
            <a:ext cx="1903095" cy="1066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0" y="5382598"/>
            <a:ext cx="5578983" cy="146558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78942"/>
            <a:ext cx="557339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57495" algn="l"/>
              </a:tabLst>
            </a:pP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Why</a:t>
            </a:r>
            <a:r>
              <a:rPr dirty="0" spc="-4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it</a:t>
            </a:r>
            <a:r>
              <a:rPr dirty="0" spc="-55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is</a:t>
            </a:r>
            <a:r>
              <a:rPr dirty="0" spc="-7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called</a:t>
            </a:r>
            <a:r>
              <a:rPr dirty="0" spc="-15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as</a:t>
            </a:r>
            <a:r>
              <a:rPr dirty="0" spc="-55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dirty="0" spc="-10">
                <a:solidFill>
                  <a:srgbClr val="00CC99"/>
                </a:solidFill>
                <a:latin typeface="Times New Roman"/>
                <a:cs typeface="Times New Roman"/>
              </a:rPr>
              <a:t>Half-adder</a:t>
            </a: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	</a:t>
            </a:r>
            <a:r>
              <a:rPr dirty="0" spc="-50">
                <a:solidFill>
                  <a:srgbClr val="00CC99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1170559"/>
            <a:ext cx="8085455" cy="4907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357505" marR="5080" indent="-345440">
              <a:lnSpc>
                <a:spcPct val="99200"/>
              </a:lnSpc>
              <a:spcBef>
                <a:spcPts val="12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13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half</a:t>
            </a:r>
            <a:r>
              <a:rPr dirty="0" sz="2400" spc="14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13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can</a:t>
            </a:r>
            <a:r>
              <a:rPr dirty="0" sz="2400" spc="1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only</a:t>
            </a:r>
            <a:r>
              <a:rPr dirty="0" sz="2400" spc="1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1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</a:t>
            </a:r>
            <a:r>
              <a:rPr dirty="0" sz="2400" spc="1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bits</a:t>
            </a:r>
            <a:r>
              <a:rPr dirty="0" sz="2400" spc="1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(A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B)</a:t>
            </a:r>
            <a:r>
              <a:rPr dirty="0" sz="2400" spc="12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and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has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nothing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do</a:t>
            </a:r>
            <a:r>
              <a:rPr dirty="0" sz="2400" spc="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with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carry</a:t>
            </a:r>
            <a:r>
              <a:rPr dirty="0" sz="2400" spc="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if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there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any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2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input.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So</a:t>
            </a:r>
            <a:r>
              <a:rPr dirty="0" sz="2400" spc="3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if</a:t>
            </a:r>
            <a:r>
              <a:rPr dirty="0" sz="2400" spc="3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3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</a:t>
            </a:r>
            <a:r>
              <a:rPr dirty="0" sz="2400" spc="3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3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8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half</a:t>
            </a:r>
            <a:r>
              <a:rPr dirty="0" sz="2400" spc="37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37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have</a:t>
            </a:r>
            <a:r>
              <a:rPr dirty="0" sz="2400" spc="3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carry,</a:t>
            </a:r>
            <a:r>
              <a:rPr dirty="0" sz="2400" spc="3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then</a:t>
            </a:r>
            <a:r>
              <a:rPr dirty="0" sz="2400" spc="3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it</a:t>
            </a:r>
            <a:r>
              <a:rPr dirty="0" sz="2400" spc="37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will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neglect</a:t>
            </a:r>
            <a:r>
              <a:rPr dirty="0" sz="2400" spc="2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it</a:t>
            </a:r>
            <a:r>
              <a:rPr dirty="0" sz="2400" spc="2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20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adds</a:t>
            </a:r>
            <a:r>
              <a:rPr dirty="0" sz="2400" spc="2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only</a:t>
            </a:r>
            <a:r>
              <a:rPr dirty="0" sz="2400" spc="20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2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20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2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</a:t>
            </a:r>
            <a:r>
              <a:rPr dirty="0" sz="2400" spc="2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bits.</a:t>
            </a:r>
            <a:r>
              <a:rPr dirty="0" sz="2400" spc="270"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That</a:t>
            </a:r>
            <a:r>
              <a:rPr dirty="0" sz="2400" spc="22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means</a:t>
            </a:r>
            <a:r>
              <a:rPr dirty="0" sz="2400" spc="21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dirty="0" sz="2400" spc="-25">
                <a:solidFill>
                  <a:srgbClr val="FF0000"/>
                </a:solidFill>
                <a:latin typeface="Cambria"/>
                <a:cs typeface="Cambria"/>
              </a:rPr>
              <a:t>	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binary</a:t>
            </a:r>
            <a:r>
              <a:rPr dirty="0" sz="2400" spc="24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addition</a:t>
            </a:r>
            <a:r>
              <a:rPr dirty="0" sz="2400" spc="26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process</a:t>
            </a:r>
            <a:r>
              <a:rPr dirty="0" sz="2400" spc="26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r>
              <a:rPr dirty="0" sz="2400" spc="25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not</a:t>
            </a:r>
            <a:r>
              <a:rPr dirty="0" sz="2400" spc="26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complete</a:t>
            </a:r>
            <a:r>
              <a:rPr dirty="0" sz="2400" spc="26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dirty="0" sz="2400" spc="22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that's</a:t>
            </a:r>
            <a:r>
              <a:rPr dirty="0" sz="2400" spc="254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why</a:t>
            </a:r>
            <a:r>
              <a:rPr dirty="0" sz="2400" spc="24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dirty="0" sz="2400" spc="-25">
                <a:solidFill>
                  <a:srgbClr val="FF0000"/>
                </a:solidFill>
                <a:latin typeface="Cambria"/>
                <a:cs typeface="Cambria"/>
              </a:rPr>
              <a:t>	</a:t>
            </a:r>
            <a:r>
              <a:rPr dirty="0" sz="240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r>
              <a:rPr dirty="0" sz="2400" spc="-35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called</a:t>
            </a:r>
            <a:r>
              <a:rPr dirty="0" sz="2400" spc="-6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dirty="0" sz="24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mbria"/>
                <a:cs typeface="Cambria"/>
              </a:rPr>
              <a:t>half</a:t>
            </a:r>
            <a:r>
              <a:rPr dirty="0" sz="2400" spc="-5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mbria"/>
                <a:cs typeface="Cambria"/>
              </a:rPr>
              <a:t>adder</a:t>
            </a:r>
            <a:endParaRPr sz="2400">
              <a:latin typeface="Cambria"/>
              <a:cs typeface="Cambria"/>
            </a:endParaRPr>
          </a:p>
          <a:p>
            <a:pPr algn="just" marL="15240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latin typeface="Cambria"/>
                <a:cs typeface="Cambria"/>
              </a:rPr>
              <a:t>How</a:t>
            </a:r>
            <a:r>
              <a:rPr dirty="0" sz="2400" spc="-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Half</a:t>
            </a:r>
            <a:r>
              <a:rPr dirty="0" sz="2400" spc="-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Adder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works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 spc="-50">
                <a:latin typeface="Cambria"/>
                <a:cs typeface="Cambria"/>
              </a:rPr>
              <a:t>?</a:t>
            </a:r>
            <a:endParaRPr sz="2400">
              <a:latin typeface="Cambria"/>
              <a:cs typeface="Cambria"/>
            </a:endParaRPr>
          </a:p>
          <a:p>
            <a:pPr algn="just" marL="357505" marR="5080" indent="-345440">
              <a:lnSpc>
                <a:spcPct val="99400"/>
              </a:lnSpc>
              <a:spcBef>
                <a:spcPts val="59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 b="1">
                <a:latin typeface="Cambria"/>
                <a:cs typeface="Cambria"/>
              </a:rPr>
              <a:t>Half</a:t>
            </a:r>
            <a:r>
              <a:rPr dirty="0" sz="2400" spc="28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29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2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2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simple</a:t>
            </a:r>
            <a:r>
              <a:rPr dirty="0" sz="2400" spc="25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combinational</a:t>
            </a:r>
            <a:r>
              <a:rPr dirty="0" sz="2400" spc="2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circuit</a:t>
            </a:r>
            <a:r>
              <a:rPr dirty="0" sz="2400" spc="2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used</a:t>
            </a:r>
            <a:r>
              <a:rPr dirty="0" sz="2400" spc="2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27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add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5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single</a:t>
            </a:r>
            <a:r>
              <a:rPr dirty="0" sz="2400" spc="5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bits.</a:t>
            </a:r>
            <a:r>
              <a:rPr dirty="0" sz="2400" spc="5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It</a:t>
            </a:r>
            <a:r>
              <a:rPr dirty="0" sz="2400" spc="5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accepts</a:t>
            </a:r>
            <a:r>
              <a:rPr dirty="0" sz="2400" spc="5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5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5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5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produce</a:t>
            </a:r>
            <a:r>
              <a:rPr dirty="0" sz="2400" spc="58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two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outputs</a:t>
            </a:r>
            <a:r>
              <a:rPr dirty="0" sz="2400" spc="4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4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4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4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sum</a:t>
            </a:r>
            <a:r>
              <a:rPr dirty="0" sz="2400" spc="3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</a:t>
            </a:r>
            <a:r>
              <a:rPr dirty="0" sz="2400" spc="4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4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4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carry</a:t>
            </a:r>
            <a:r>
              <a:rPr dirty="0" sz="2400" spc="4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output.</a:t>
            </a:r>
            <a:r>
              <a:rPr dirty="0" sz="2400" spc="43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445">
                <a:latin typeface="Cambria"/>
                <a:cs typeface="Cambria"/>
              </a:rPr>
              <a:t> </a:t>
            </a:r>
            <a:r>
              <a:rPr dirty="0" sz="2400" spc="-20" b="1">
                <a:latin typeface="Cambria"/>
                <a:cs typeface="Cambria"/>
              </a:rPr>
              <a:t>half </a:t>
            </a:r>
            <a:r>
              <a:rPr dirty="0" sz="2400" spc="-20" b="1">
                <a:latin typeface="Cambria"/>
                <a:cs typeface="Cambria"/>
              </a:rPr>
              <a:t>	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10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consists</a:t>
            </a:r>
            <a:r>
              <a:rPr dirty="0" sz="2400" spc="1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</a:t>
            </a:r>
            <a:r>
              <a:rPr dirty="0" sz="2400" spc="1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gates</a:t>
            </a:r>
            <a:r>
              <a:rPr dirty="0" sz="2400" spc="1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1)</a:t>
            </a:r>
            <a:r>
              <a:rPr dirty="0" sz="2400" spc="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XOR</a:t>
            </a:r>
            <a:r>
              <a:rPr dirty="0" sz="2400" spc="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2)</a:t>
            </a:r>
            <a:r>
              <a:rPr dirty="0" sz="2400" spc="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gate.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carry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operation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performed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by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gate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thus </a:t>
            </a:r>
            <a:r>
              <a:rPr dirty="0" sz="2400" spc="-10">
                <a:latin typeface="Cambria"/>
                <a:cs typeface="Cambria"/>
              </a:rPr>
              <a:t>carry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out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put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will</a:t>
            </a:r>
            <a:r>
              <a:rPr dirty="0" sz="2400" spc="-4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be</a:t>
            </a:r>
            <a:r>
              <a:rPr dirty="0" sz="2400" spc="-20">
                <a:latin typeface="Cambria"/>
                <a:cs typeface="Cambria"/>
              </a:rPr>
              <a:t> A+B.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3424377"/>
            <a:ext cx="3056890" cy="9143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75" y="3948988"/>
            <a:ext cx="5342128" cy="25933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244" y="63449"/>
            <a:ext cx="26047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0" b="0">
                <a:latin typeface="Times New Roman"/>
                <a:cs typeface="Times New Roman"/>
              </a:rPr>
              <a:t>FULL</a:t>
            </a:r>
            <a:r>
              <a:rPr dirty="0" sz="3600" spc="-35" b="0">
                <a:latin typeface="Times New Roman"/>
                <a:cs typeface="Times New Roman"/>
              </a:rPr>
              <a:t> </a:t>
            </a:r>
            <a:r>
              <a:rPr dirty="0" sz="3600" spc="-280" b="0">
                <a:latin typeface="Times New Roman"/>
                <a:cs typeface="Times New Roman"/>
              </a:rPr>
              <a:t>ADDER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8091" y="633730"/>
            <a:ext cx="8307705" cy="404050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64845" marR="5080" indent="-347980">
              <a:lnSpc>
                <a:spcPct val="99500"/>
              </a:lnSpc>
              <a:spcBef>
                <a:spcPts val="120"/>
              </a:spcBef>
            </a:pPr>
            <a:r>
              <a:rPr dirty="0" sz="2200">
                <a:latin typeface="Cambria"/>
                <a:cs typeface="Cambria"/>
              </a:rPr>
              <a:t>The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full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adder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adds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3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one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bit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numbers,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where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two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can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be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referred </a:t>
            </a:r>
            <a:r>
              <a:rPr dirty="0" sz="2200">
                <a:latin typeface="Cambria"/>
                <a:cs typeface="Cambria"/>
              </a:rPr>
              <a:t>to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as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 spc="-10" b="1">
                <a:solidFill>
                  <a:srgbClr val="001F5F"/>
                </a:solidFill>
                <a:latin typeface="Cambria"/>
                <a:cs typeface="Cambria"/>
              </a:rPr>
              <a:t>operands</a:t>
            </a:r>
            <a:r>
              <a:rPr dirty="0" sz="2200" spc="-7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and</a:t>
            </a:r>
            <a:r>
              <a:rPr dirty="0" sz="2200" spc="-4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one</a:t>
            </a:r>
            <a:r>
              <a:rPr dirty="0" sz="2200" spc="-4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can</a:t>
            </a:r>
            <a:r>
              <a:rPr dirty="0" sz="2200" spc="-2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be</a:t>
            </a:r>
            <a:r>
              <a:rPr dirty="0" sz="2200" spc="-2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referred</a:t>
            </a:r>
            <a:r>
              <a:rPr dirty="0" sz="2200" spc="-8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to</a:t>
            </a:r>
            <a:r>
              <a:rPr dirty="0" sz="2200" spc="-8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as</a:t>
            </a:r>
            <a:r>
              <a:rPr dirty="0" sz="2200" spc="-3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bit</a:t>
            </a:r>
            <a:r>
              <a:rPr dirty="0" sz="2200" spc="-3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carried</a:t>
            </a:r>
            <a:r>
              <a:rPr dirty="0" sz="2200" spc="-1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001F5F"/>
                </a:solidFill>
                <a:latin typeface="Cambria"/>
                <a:cs typeface="Cambria"/>
              </a:rPr>
              <a:t>in</a:t>
            </a:r>
            <a:r>
              <a:rPr dirty="0" sz="2200">
                <a:latin typeface="Cambria"/>
                <a:cs typeface="Cambria"/>
              </a:rPr>
              <a:t>.</a:t>
            </a:r>
            <a:r>
              <a:rPr dirty="0" sz="2200" spc="-70">
                <a:latin typeface="Cambria"/>
                <a:cs typeface="Cambria"/>
              </a:rPr>
              <a:t> </a:t>
            </a:r>
            <a:r>
              <a:rPr dirty="0" sz="2200" spc="-25">
                <a:latin typeface="Cambria"/>
                <a:cs typeface="Cambria"/>
              </a:rPr>
              <a:t>It </a:t>
            </a:r>
            <a:r>
              <a:rPr dirty="0" sz="2200">
                <a:latin typeface="Cambria"/>
                <a:cs typeface="Cambria"/>
              </a:rPr>
              <a:t>produces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2-bit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output</a:t>
            </a:r>
            <a:r>
              <a:rPr dirty="0" sz="2200" spc="-5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and</a:t>
            </a:r>
            <a:r>
              <a:rPr dirty="0" sz="2200" spc="-5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these</a:t>
            </a:r>
            <a:r>
              <a:rPr dirty="0" sz="2200" spc="-4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can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be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referred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to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as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output </a:t>
            </a:r>
            <a:r>
              <a:rPr dirty="0" sz="2200">
                <a:solidFill>
                  <a:srgbClr val="001F5F"/>
                </a:solidFill>
                <a:latin typeface="Cambria"/>
                <a:cs typeface="Cambria"/>
              </a:rPr>
              <a:t>carry</a:t>
            </a:r>
            <a:r>
              <a:rPr dirty="0" sz="2200" spc="-4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001F5F"/>
                </a:solidFill>
                <a:latin typeface="Cambria"/>
                <a:cs typeface="Cambria"/>
              </a:rPr>
              <a:t>and</a:t>
            </a:r>
            <a:r>
              <a:rPr dirty="0" sz="2200" spc="-1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2200" spc="-20">
                <a:solidFill>
                  <a:srgbClr val="001F5F"/>
                </a:solidFill>
                <a:latin typeface="Cambria"/>
                <a:cs typeface="Cambria"/>
              </a:rPr>
              <a:t>sum</a:t>
            </a:r>
            <a:r>
              <a:rPr dirty="0" sz="2200" spc="-20"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  <a:p>
            <a:pPr marL="664845" marR="161925" indent="-287020">
              <a:lnSpc>
                <a:spcPct val="99400"/>
              </a:lnSpc>
              <a:spcBef>
                <a:spcPts val="570"/>
              </a:spcBef>
            </a:pPr>
            <a:r>
              <a:rPr dirty="0" sz="2200">
                <a:latin typeface="Cambria"/>
                <a:cs typeface="Cambria"/>
              </a:rPr>
              <a:t>The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full-</a:t>
            </a:r>
            <a:r>
              <a:rPr dirty="0" sz="2200">
                <a:latin typeface="Cambria"/>
                <a:cs typeface="Cambria"/>
              </a:rPr>
              <a:t>adder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has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E26C09"/>
                </a:solidFill>
                <a:latin typeface="Cambria"/>
                <a:cs typeface="Cambria"/>
              </a:rPr>
              <a:t>three</a:t>
            </a:r>
            <a:r>
              <a:rPr dirty="0" sz="2200" spc="-30">
                <a:solidFill>
                  <a:srgbClr val="E26C09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E26C09"/>
                </a:solidFill>
                <a:latin typeface="Cambria"/>
                <a:cs typeface="Cambria"/>
              </a:rPr>
              <a:t>inputs</a:t>
            </a:r>
            <a:r>
              <a:rPr dirty="0" sz="2200" spc="-20">
                <a:solidFill>
                  <a:srgbClr val="E26C09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E26C09"/>
                </a:solidFill>
                <a:latin typeface="Cambria"/>
                <a:cs typeface="Cambria"/>
              </a:rPr>
              <a:t>and</a:t>
            </a:r>
            <a:r>
              <a:rPr dirty="0" sz="2200" spc="-30">
                <a:solidFill>
                  <a:srgbClr val="E26C09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E26C09"/>
                </a:solidFill>
                <a:latin typeface="Cambria"/>
                <a:cs typeface="Cambria"/>
              </a:rPr>
              <a:t>two</a:t>
            </a:r>
            <a:r>
              <a:rPr dirty="0" sz="2200" spc="-25">
                <a:solidFill>
                  <a:srgbClr val="E26C09"/>
                </a:solidFill>
                <a:latin typeface="Cambria"/>
                <a:cs typeface="Cambria"/>
              </a:rPr>
              <a:t> </a:t>
            </a:r>
            <a:r>
              <a:rPr dirty="0" sz="2200">
                <a:solidFill>
                  <a:srgbClr val="E26C09"/>
                </a:solidFill>
                <a:latin typeface="Cambria"/>
                <a:cs typeface="Cambria"/>
              </a:rPr>
              <a:t>outputs</a:t>
            </a:r>
            <a:r>
              <a:rPr dirty="0" sz="2200">
                <a:latin typeface="Cambria"/>
                <a:cs typeface="Cambria"/>
              </a:rPr>
              <a:t>.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The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first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 spc="-25">
                <a:latin typeface="Cambria"/>
                <a:cs typeface="Cambria"/>
              </a:rPr>
              <a:t>two </a:t>
            </a:r>
            <a:r>
              <a:rPr dirty="0" sz="2200">
                <a:latin typeface="Cambria"/>
                <a:cs typeface="Cambria"/>
              </a:rPr>
              <a:t>inputs</a:t>
            </a:r>
            <a:r>
              <a:rPr dirty="0" sz="2200" spc="-1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are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and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and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the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third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input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is an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input</a:t>
            </a:r>
            <a:r>
              <a:rPr dirty="0" sz="2200" spc="-4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carry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as</a:t>
            </a:r>
            <a:r>
              <a:rPr dirty="0" sz="2200" spc="-1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C-</a:t>
            </a:r>
            <a:r>
              <a:rPr dirty="0" sz="2200" spc="-25">
                <a:latin typeface="Cambria"/>
                <a:cs typeface="Cambria"/>
              </a:rPr>
              <a:t>IN. </a:t>
            </a:r>
            <a:r>
              <a:rPr dirty="0" sz="2200">
                <a:latin typeface="Cambria"/>
                <a:cs typeface="Cambria"/>
              </a:rPr>
              <a:t>When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full-</a:t>
            </a:r>
            <a:r>
              <a:rPr dirty="0" sz="2200">
                <a:latin typeface="Cambria"/>
                <a:cs typeface="Cambria"/>
              </a:rPr>
              <a:t>adder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logic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is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designed,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you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string</a:t>
            </a:r>
            <a:r>
              <a:rPr dirty="0" sz="2200" spc="-4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eight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of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 spc="-20">
                <a:latin typeface="Cambria"/>
                <a:cs typeface="Cambria"/>
              </a:rPr>
              <a:t>them </a:t>
            </a:r>
            <a:r>
              <a:rPr dirty="0" sz="2200">
                <a:latin typeface="Cambria"/>
                <a:cs typeface="Cambria"/>
              </a:rPr>
              <a:t>together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to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create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byte-</a:t>
            </a:r>
            <a:r>
              <a:rPr dirty="0" sz="2200">
                <a:latin typeface="Cambria"/>
                <a:cs typeface="Cambria"/>
              </a:rPr>
              <a:t>wide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adder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and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cascade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the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carry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 spc="-25">
                <a:latin typeface="Cambria"/>
                <a:cs typeface="Cambria"/>
              </a:rPr>
              <a:t>bit </a:t>
            </a:r>
            <a:r>
              <a:rPr dirty="0" sz="2200">
                <a:latin typeface="Cambria"/>
                <a:cs typeface="Cambria"/>
              </a:rPr>
              <a:t>from</a:t>
            </a:r>
            <a:r>
              <a:rPr dirty="0" sz="2200" spc="-6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one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adder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to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the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 spc="-20">
                <a:latin typeface="Cambria"/>
                <a:cs typeface="Cambria"/>
              </a:rPr>
              <a:t>next.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ts val="2120"/>
              </a:lnSpc>
            </a:pPr>
            <a:r>
              <a:rPr dirty="0" sz="2000" spc="-20">
                <a:latin typeface="Cambria"/>
                <a:cs typeface="Cambria"/>
              </a:rPr>
              <a:t>Truth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Table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000">
              <a:latin typeface="Cambria"/>
              <a:cs typeface="Cambria"/>
            </a:endParaRPr>
          </a:p>
          <a:p>
            <a:pPr algn="r" marR="62674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Block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Diagram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18403" y="6461252"/>
            <a:ext cx="239395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latin typeface="Times New Roman"/>
                <a:cs typeface="Times New Roman"/>
              </a:rPr>
              <a:t>Circuit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Implementation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4735829"/>
            <a:ext cx="2896234" cy="1731645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331977"/>
            <a:ext cx="8153400" cy="4153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5240" marR="5080" indent="340995">
              <a:lnSpc>
                <a:spcPct val="994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truth-</a:t>
            </a:r>
            <a:r>
              <a:rPr dirty="0" sz="2000">
                <a:latin typeface="Cambria"/>
                <a:cs typeface="Cambria"/>
              </a:rPr>
              <a:t>table,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adder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implemented.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You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can </a:t>
            </a:r>
            <a:r>
              <a:rPr dirty="0" sz="2000">
                <a:latin typeface="Cambria"/>
                <a:cs typeface="Cambria"/>
              </a:rPr>
              <a:t>see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2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XOR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between</a:t>
            </a:r>
            <a:r>
              <a:rPr dirty="0" sz="2000" spc="2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22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half-</a:t>
            </a:r>
            <a:r>
              <a:rPr dirty="0" sz="2000" spc="-10">
                <a:latin typeface="Cambria"/>
                <a:cs typeface="Cambria"/>
              </a:rPr>
              <a:t>adder, </a:t>
            </a:r>
            <a:r>
              <a:rPr dirty="0" sz="2000">
                <a:latin typeface="Cambria"/>
                <a:cs typeface="Cambria"/>
              </a:rPr>
              <a:t>SUM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C-IN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inputs.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take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mbria"/>
                <a:cs typeface="Cambria"/>
              </a:rPr>
              <a:t>C-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OUT</a:t>
            </a:r>
            <a:r>
              <a:rPr dirty="0" sz="2000" spc="3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will</a:t>
            </a:r>
            <a:r>
              <a:rPr dirty="0" sz="2000" spc="4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only</a:t>
            </a:r>
            <a:r>
              <a:rPr dirty="0" sz="2000" spc="5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be</a:t>
            </a:r>
            <a:r>
              <a:rPr dirty="0" sz="2000" spc="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true</a:t>
            </a:r>
            <a:r>
              <a:rPr dirty="0" sz="2000" spc="3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if</a:t>
            </a:r>
            <a:r>
              <a:rPr dirty="0" sz="2000" spc="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C00000"/>
                </a:solidFill>
                <a:latin typeface="Cambria"/>
                <a:cs typeface="Cambria"/>
              </a:rPr>
              <a:t>any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dirty="0" sz="2000" spc="-3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the</a:t>
            </a:r>
            <a:r>
              <a:rPr dirty="0" sz="2000" spc="-6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two</a:t>
            </a:r>
            <a:r>
              <a:rPr dirty="0" sz="2000" spc="-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inputs</a:t>
            </a:r>
            <a:r>
              <a:rPr dirty="0" sz="2000" spc="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out</a:t>
            </a:r>
            <a:r>
              <a:rPr dirty="0" sz="2000" spc="-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dirty="0" sz="2000" spc="-3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the</a:t>
            </a:r>
            <a:r>
              <a:rPr dirty="0" sz="2000" spc="-4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three</a:t>
            </a:r>
            <a:r>
              <a:rPr dirty="0" sz="2000" spc="-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are</a:t>
            </a:r>
            <a:r>
              <a:rPr dirty="0" sz="2000" spc="-6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mbria"/>
                <a:cs typeface="Cambria"/>
              </a:rPr>
              <a:t>HIGH.</a:t>
            </a:r>
            <a:endParaRPr sz="2000">
              <a:latin typeface="Cambria"/>
              <a:cs typeface="Cambria"/>
            </a:endParaRPr>
          </a:p>
          <a:p>
            <a:pPr algn="just" marL="15240" marR="5080" indent="340995">
              <a:lnSpc>
                <a:spcPct val="99400"/>
              </a:lnSpc>
              <a:spcBef>
                <a:spcPts val="520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2000">
                <a:latin typeface="Cambria"/>
                <a:cs typeface="Cambria"/>
              </a:rPr>
              <a:t>So,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implement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adder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help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adder </a:t>
            </a:r>
            <a:r>
              <a:rPr dirty="0" sz="2000">
                <a:latin typeface="Cambria"/>
                <a:cs typeface="Cambria"/>
              </a:rPr>
              <a:t>circuits.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At</a:t>
            </a:r>
            <a:r>
              <a:rPr dirty="0" sz="2000" spc="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first,</a:t>
            </a:r>
            <a:r>
              <a:rPr dirty="0" sz="2000" spc="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half</a:t>
            </a:r>
            <a:r>
              <a:rPr dirty="0" sz="2000" spc="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adder</a:t>
            </a:r>
            <a:r>
              <a:rPr dirty="0" sz="2000" spc="4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will</a:t>
            </a:r>
            <a:r>
              <a:rPr dirty="0" sz="2000" spc="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be</a:t>
            </a:r>
            <a:r>
              <a:rPr dirty="0" sz="2000" spc="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used</a:t>
            </a:r>
            <a:r>
              <a:rPr dirty="0" sz="2000" spc="2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dirty="0" sz="2000" spc="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add</a:t>
            </a:r>
            <a:r>
              <a:rPr dirty="0" sz="2000" spc="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z="2000" spc="1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and</a:t>
            </a:r>
            <a:r>
              <a:rPr dirty="0" sz="2000" spc="2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r>
              <a:rPr dirty="0" sz="2000" spc="1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dirty="0" sz="2000" spc="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produce a</a:t>
            </a:r>
            <a:r>
              <a:rPr dirty="0" sz="2000" spc="4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mbria"/>
                <a:cs typeface="Cambria"/>
              </a:rPr>
              <a:t>partial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Sum</a:t>
            </a:r>
            <a:r>
              <a:rPr dirty="0" sz="2000" spc="29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and</a:t>
            </a:r>
            <a:r>
              <a:rPr dirty="0" sz="2000" spc="29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z="2000" spc="3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second</a:t>
            </a:r>
            <a:r>
              <a:rPr dirty="0" sz="2000" spc="29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half</a:t>
            </a:r>
            <a:r>
              <a:rPr dirty="0" sz="2000" spc="29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adder</a:t>
            </a:r>
            <a:r>
              <a:rPr dirty="0" sz="2000" spc="31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logic</a:t>
            </a:r>
            <a:r>
              <a:rPr dirty="0" sz="2000" spc="30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can</a:t>
            </a:r>
            <a:r>
              <a:rPr dirty="0" sz="2000" spc="3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be</a:t>
            </a:r>
            <a:r>
              <a:rPr dirty="0" sz="2000" spc="28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used</a:t>
            </a:r>
            <a:r>
              <a:rPr dirty="0" sz="2000" spc="3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dirty="0" sz="2000" spc="3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add</a:t>
            </a:r>
            <a:r>
              <a:rPr dirty="0" sz="2000" spc="31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C-IN</a:t>
            </a:r>
            <a:r>
              <a:rPr dirty="0" sz="2000" spc="3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dirty="0" sz="2000" spc="3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the</a:t>
            </a:r>
            <a:r>
              <a:rPr dirty="0" sz="2000" spc="3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C00000"/>
                </a:solidFill>
                <a:latin typeface="Cambria"/>
                <a:cs typeface="Cambria"/>
              </a:rPr>
              <a:t>Sum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produced</a:t>
            </a:r>
            <a:r>
              <a:rPr dirty="0" sz="2000" spc="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by</a:t>
            </a:r>
            <a:r>
              <a:rPr dirty="0" sz="2000" spc="-1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the</a:t>
            </a:r>
            <a:r>
              <a:rPr dirty="0" sz="2000" spc="-2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first</a:t>
            </a:r>
            <a:r>
              <a:rPr dirty="0" sz="2000" spc="-1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half</a:t>
            </a:r>
            <a:r>
              <a:rPr dirty="0" sz="2000" spc="-7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adder</a:t>
            </a:r>
            <a:r>
              <a:rPr dirty="0" sz="2000" spc="-1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dirty="0" sz="2000" spc="-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get</a:t>
            </a:r>
            <a:r>
              <a:rPr dirty="0" sz="2000" spc="-3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the</a:t>
            </a:r>
            <a:r>
              <a:rPr dirty="0" sz="2000" spc="-2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final</a:t>
            </a:r>
            <a:r>
              <a:rPr dirty="0" sz="2000" spc="-2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z="2000" spc="-35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mbria"/>
                <a:cs typeface="Cambria"/>
              </a:rPr>
              <a:t>output.</a:t>
            </a:r>
            <a:endParaRPr sz="2000">
              <a:latin typeface="Cambria"/>
              <a:cs typeface="Cambria"/>
            </a:endParaRPr>
          </a:p>
          <a:p>
            <a:pPr algn="just" marL="15240" marR="26034" indent="-317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5240" algn="l"/>
                <a:tab pos="356235" algn="l"/>
              </a:tabLst>
            </a:pPr>
            <a:r>
              <a:rPr dirty="0" sz="200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If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any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adder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carry,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there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will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output </a:t>
            </a:r>
            <a:r>
              <a:rPr dirty="0" sz="2000">
                <a:latin typeface="Cambria"/>
                <a:cs typeface="Cambria"/>
              </a:rPr>
              <a:t>carry.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So,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C-</a:t>
            </a:r>
            <a:r>
              <a:rPr dirty="0" sz="2000">
                <a:latin typeface="Cambria"/>
                <a:cs typeface="Cambria"/>
              </a:rPr>
              <a:t>OUT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will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OR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function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half-</a:t>
            </a:r>
            <a:r>
              <a:rPr dirty="0" sz="2000">
                <a:latin typeface="Cambria"/>
                <a:cs typeface="Cambria"/>
              </a:rPr>
              <a:t>adder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Carry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outputs.</a:t>
            </a:r>
            <a:endParaRPr sz="2000">
              <a:latin typeface="Cambria"/>
              <a:cs typeface="Cambria"/>
            </a:endParaRPr>
          </a:p>
          <a:p>
            <a:pPr algn="just" marL="15240" marR="12065" indent="340995">
              <a:lnSpc>
                <a:spcPct val="98100"/>
              </a:lnSpc>
              <a:spcBef>
                <a:spcPts val="530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implementation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larger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diagrams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possible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above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adder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simpler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symbol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mostly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used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represent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operation. </a:t>
            </a:r>
            <a:r>
              <a:rPr dirty="0" sz="2000">
                <a:latin typeface="Cambria"/>
                <a:cs typeface="Cambria"/>
              </a:rPr>
              <a:t>Given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below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simpler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schematic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representation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adder</a:t>
            </a:r>
            <a:r>
              <a:rPr dirty="0"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4940934"/>
            <a:ext cx="4791964" cy="1837689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481329"/>
            <a:ext cx="8040370" cy="309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8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full</a:t>
            </a:r>
            <a:r>
              <a:rPr dirty="0" sz="2400" spc="-5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-5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digital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</a:t>
            </a:r>
            <a:r>
              <a:rPr dirty="0" sz="2400" spc="-5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performs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addition.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 spc="-20" b="1">
                <a:latin typeface="Cambria"/>
                <a:cs typeface="Cambria"/>
              </a:rPr>
              <a:t>Full </a:t>
            </a:r>
            <a:r>
              <a:rPr dirty="0" sz="2400" b="1">
                <a:latin typeface="Cambria"/>
                <a:cs typeface="Cambria"/>
              </a:rPr>
              <a:t>adders</a:t>
            </a:r>
            <a:r>
              <a:rPr dirty="0" sz="2400" spc="-9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-12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implemented</a:t>
            </a:r>
            <a:r>
              <a:rPr dirty="0" sz="2400" spc="-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with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gates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-114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hardware.</a:t>
            </a:r>
            <a:endParaRPr sz="2400">
              <a:latin typeface="Cambria"/>
              <a:cs typeface="Cambria"/>
            </a:endParaRPr>
          </a:p>
          <a:p>
            <a:pPr marL="360045" marR="39370">
              <a:lnSpc>
                <a:spcPct val="99600"/>
              </a:lnSpc>
              <a:spcBef>
                <a:spcPts val="15"/>
              </a:spcBef>
            </a:pP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full</a:t>
            </a:r>
            <a:r>
              <a:rPr dirty="0" sz="2400" spc="-4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adds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three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one-</a:t>
            </a:r>
            <a:r>
              <a:rPr dirty="0" sz="2400">
                <a:latin typeface="Cambria"/>
                <a:cs typeface="Cambria"/>
              </a:rPr>
              <a:t>bit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binary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numbers,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two </a:t>
            </a:r>
            <a:r>
              <a:rPr dirty="0" sz="2400">
                <a:latin typeface="Cambria"/>
                <a:cs typeface="Cambria"/>
              </a:rPr>
              <a:t>operands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carry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bit.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-5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outputs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numbers,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sum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carry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bit.</a:t>
            </a:r>
            <a:endParaRPr sz="24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Boolean</a:t>
            </a:r>
            <a:r>
              <a:rPr dirty="0" sz="2400" spc="-7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expression</a:t>
            </a:r>
            <a:r>
              <a:rPr dirty="0" sz="2400" spc="-6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for</a:t>
            </a:r>
            <a:r>
              <a:rPr dirty="0" sz="2400" spc="-8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full</a:t>
            </a:r>
            <a:r>
              <a:rPr dirty="0" sz="2400" spc="-8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-1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-9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follows.</a:t>
            </a:r>
            <a:endParaRPr sz="2400">
              <a:latin typeface="Cambria"/>
              <a:cs typeface="Cambria"/>
            </a:endParaRPr>
          </a:p>
          <a:p>
            <a:pPr marL="360045" marR="199390" indent="-347980">
              <a:lnSpc>
                <a:spcPts val="2860"/>
              </a:lnSpc>
              <a:spcBef>
                <a:spcPts val="69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For</a:t>
            </a:r>
            <a:r>
              <a:rPr dirty="0" sz="2400" spc="-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CARRY-</a:t>
            </a:r>
            <a:r>
              <a:rPr dirty="0" sz="2400">
                <a:latin typeface="Cambria"/>
                <a:cs typeface="Cambria"/>
              </a:rPr>
              <a:t>OUT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(Cout)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bit:</a:t>
            </a:r>
            <a:r>
              <a:rPr dirty="0" sz="2400" spc="-8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CARRY-</a:t>
            </a:r>
            <a:r>
              <a:rPr dirty="0" sz="2400">
                <a:latin typeface="Cambria"/>
                <a:cs typeface="Cambria"/>
              </a:rPr>
              <a:t>OUT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=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OR </a:t>
            </a:r>
            <a:r>
              <a:rPr dirty="0" sz="2400">
                <a:latin typeface="Cambria"/>
                <a:cs typeface="Cambria"/>
              </a:rPr>
              <a:t>Cin(A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XOR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B) =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A.B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+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Cin(A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 Math"/>
                <a:cs typeface="Cambria Math"/>
              </a:rPr>
              <a:t>⊕ </a:t>
            </a:r>
            <a:r>
              <a:rPr dirty="0" sz="2400" spc="-25">
                <a:latin typeface="Cambria"/>
                <a:cs typeface="Cambria"/>
              </a:rPr>
              <a:t>B)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539" y="4079240"/>
            <a:ext cx="3577971" cy="1962785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4557267"/>
            <a:ext cx="4876800" cy="1752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5" b="0">
                <a:solidFill>
                  <a:srgbClr val="993300"/>
                </a:solidFill>
                <a:latin typeface="Arial MT"/>
                <a:cs typeface="Arial MT"/>
              </a:rPr>
              <a:t>4</a:t>
            </a:r>
            <a:r>
              <a:rPr dirty="0" spc="-25" b="0">
                <a:solidFill>
                  <a:srgbClr val="993300"/>
                </a:solidFill>
                <a:latin typeface="Arial MT"/>
                <a:cs typeface="Arial MT"/>
              </a:rPr>
              <a:t>-</a:t>
            </a:r>
            <a:r>
              <a:rPr dirty="0" b="0">
                <a:solidFill>
                  <a:srgbClr val="993300"/>
                </a:solidFill>
                <a:latin typeface="Arial MT"/>
                <a:cs typeface="Arial MT"/>
              </a:rPr>
              <a:t>Bit</a:t>
            </a:r>
            <a:r>
              <a:rPr dirty="0" spc="-60" b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993300"/>
                </a:solidFill>
                <a:latin typeface="Arial MT"/>
                <a:cs typeface="Arial MT"/>
              </a:rPr>
              <a:t>Parallel</a:t>
            </a:r>
            <a:r>
              <a:rPr dirty="0" spc="-50" b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993300"/>
                </a:solidFill>
                <a:latin typeface="Arial MT"/>
                <a:cs typeface="Arial MT"/>
              </a:rPr>
              <a:t>Binary</a:t>
            </a:r>
            <a:r>
              <a:rPr dirty="0" spc="-70" b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993300"/>
                </a:solidFill>
                <a:latin typeface="Arial MT"/>
                <a:cs typeface="Arial MT"/>
              </a:rPr>
              <a:t>adder</a:t>
            </a:r>
            <a:r>
              <a:rPr dirty="0" spc="-45" b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2396" y="911478"/>
            <a:ext cx="8199755" cy="381000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just" marL="408305" marR="77470" indent="-345440">
              <a:lnSpc>
                <a:spcPts val="2830"/>
              </a:lnSpc>
              <a:spcBef>
                <a:spcPts val="235"/>
              </a:spcBef>
              <a:buFont typeface="Arial MT"/>
              <a:buChar char="•"/>
              <a:tabLst>
                <a:tab pos="410845" algn="l"/>
              </a:tabLst>
            </a:pP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binary parallel</a:t>
            </a:r>
            <a:r>
              <a:rPr dirty="0" sz="2400" spc="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3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digital function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produces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arithmetic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sum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binary</a:t>
            </a:r>
            <a:r>
              <a:rPr dirty="0" sz="2400" spc="-2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numbers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-80">
                <a:latin typeface="Cambria"/>
                <a:cs typeface="Cambria"/>
              </a:rPr>
              <a:t> </a:t>
            </a:r>
            <a:r>
              <a:rPr dirty="0" sz="2400" spc="-10" b="1">
                <a:latin typeface="Cambria"/>
                <a:cs typeface="Cambria"/>
              </a:rPr>
              <a:t>parallel</a:t>
            </a:r>
            <a:r>
              <a:rPr dirty="0" sz="2400" spc="-1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algn="just" marL="408305" marR="68580" indent="-345440">
              <a:lnSpc>
                <a:spcPct val="99200"/>
              </a:lnSpc>
              <a:spcBef>
                <a:spcPts val="540"/>
              </a:spcBef>
              <a:buFont typeface="Arial MT"/>
              <a:buChar char="•"/>
              <a:tabLst>
                <a:tab pos="410845" algn="l"/>
              </a:tabLst>
            </a:pPr>
            <a:r>
              <a:rPr dirty="0" sz="2400" spc="-20" b="1">
                <a:latin typeface="Cambria"/>
                <a:cs typeface="Cambria"/>
              </a:rPr>
              <a:t>FOUR</a:t>
            </a:r>
            <a:r>
              <a:rPr dirty="0" sz="2400" spc="-20">
                <a:latin typeface="Cambria"/>
                <a:cs typeface="Cambria"/>
              </a:rPr>
              <a:t>-</a:t>
            </a:r>
            <a:r>
              <a:rPr dirty="0" sz="2400" b="1">
                <a:latin typeface="Cambria"/>
                <a:cs typeface="Cambria"/>
              </a:rPr>
              <a:t>BIT</a:t>
            </a:r>
            <a:r>
              <a:rPr dirty="0" sz="2400" spc="-1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BINARY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PARALLEL</a:t>
            </a:r>
            <a:r>
              <a:rPr dirty="0" sz="2400" spc="-2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-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circuit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-10">
                <a:latin typeface="Cambria"/>
                <a:cs typeface="Cambria"/>
              </a:rPr>
              <a:t> which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binary</a:t>
            </a:r>
            <a:r>
              <a:rPr dirty="0" sz="2400" spc="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numbers</a:t>
            </a:r>
            <a:r>
              <a:rPr dirty="0" sz="2400" spc="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each</a:t>
            </a:r>
            <a:r>
              <a:rPr dirty="0" sz="2400" spc="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</a:t>
            </a:r>
            <a:r>
              <a:rPr dirty="0" sz="2400" spc="105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bits</a:t>
            </a:r>
            <a:r>
              <a:rPr dirty="0" sz="2400" spc="80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can</a:t>
            </a:r>
            <a:r>
              <a:rPr dirty="0" sz="2400" spc="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be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added</a:t>
            </a:r>
            <a:r>
              <a:rPr dirty="0" sz="2400" spc="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by</a:t>
            </a:r>
            <a:r>
              <a:rPr dirty="0" sz="2400" spc="6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means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full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adder</a:t>
            </a:r>
            <a:r>
              <a:rPr dirty="0" sz="2400" spc="2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circuit.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Consider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example</a:t>
            </a:r>
            <a:r>
              <a:rPr dirty="0" sz="2400" spc="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 spc="-25" b="1">
                <a:latin typeface="Cambria"/>
                <a:cs typeface="Cambria"/>
              </a:rPr>
              <a:t>4</a:t>
            </a:r>
            <a:r>
              <a:rPr dirty="0" sz="2400" spc="-25">
                <a:latin typeface="Cambria"/>
                <a:cs typeface="Cambria"/>
              </a:rPr>
              <a:t>-</a:t>
            </a:r>
            <a:r>
              <a:rPr dirty="0" sz="2400" spc="-25" b="1">
                <a:latin typeface="Cambria"/>
                <a:cs typeface="Cambria"/>
              </a:rPr>
              <a:t>bit </a:t>
            </a:r>
            <a:r>
              <a:rPr dirty="0" sz="2400" spc="-25" b="1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binary</a:t>
            </a:r>
            <a:r>
              <a:rPr dirty="0" sz="2400" spc="3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numbers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</a:t>
            </a:r>
            <a:r>
              <a:rPr dirty="0" sz="2400" spc="395">
                <a:latin typeface="Cambria"/>
                <a:cs typeface="Cambria"/>
              </a:rPr>
              <a:t> </a:t>
            </a:r>
            <a:r>
              <a:rPr dirty="0" baseline="-19097" sz="2400" b="1">
                <a:latin typeface="Cambria"/>
                <a:cs typeface="Cambria"/>
              </a:rPr>
              <a:t>4</a:t>
            </a:r>
            <a:r>
              <a:rPr dirty="0" sz="2400">
                <a:latin typeface="Cambria"/>
                <a:cs typeface="Cambria"/>
              </a:rPr>
              <a:t>B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baseline="-19097" sz="2400">
                <a:latin typeface="Cambria"/>
                <a:cs typeface="Cambria"/>
              </a:rPr>
              <a:t>3</a:t>
            </a:r>
            <a:r>
              <a:rPr dirty="0" sz="2400">
                <a:latin typeface="Cambria"/>
                <a:cs typeface="Cambria"/>
              </a:rPr>
              <a:t>B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baseline="-19097" sz="2400">
                <a:latin typeface="Cambria"/>
                <a:cs typeface="Cambria"/>
              </a:rPr>
              <a:t>2</a:t>
            </a:r>
            <a:r>
              <a:rPr dirty="0" sz="2400">
                <a:latin typeface="Cambria"/>
                <a:cs typeface="Cambria"/>
              </a:rPr>
              <a:t>B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baseline="-19097" sz="2400">
                <a:latin typeface="Cambria"/>
                <a:cs typeface="Cambria"/>
              </a:rPr>
              <a:t>1</a:t>
            </a:r>
            <a:r>
              <a:rPr dirty="0" baseline="-19097" sz="2400" spc="5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3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baseline="-19097" sz="2400" b="1">
                <a:latin typeface="Cambria"/>
                <a:cs typeface="Cambria"/>
              </a:rPr>
              <a:t>4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75">
                <a:latin typeface="Cambria"/>
                <a:cs typeface="Cambria"/>
              </a:rPr>
              <a:t> </a:t>
            </a:r>
            <a:r>
              <a:rPr dirty="0" baseline="-19097" sz="2400">
                <a:latin typeface="Cambria"/>
                <a:cs typeface="Cambria"/>
              </a:rPr>
              <a:t>3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75">
                <a:latin typeface="Cambria"/>
                <a:cs typeface="Cambria"/>
              </a:rPr>
              <a:t> </a:t>
            </a:r>
            <a:r>
              <a:rPr dirty="0" baseline="-19097" sz="2400">
                <a:latin typeface="Cambria"/>
                <a:cs typeface="Cambria"/>
              </a:rPr>
              <a:t>2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375">
                <a:latin typeface="Cambria"/>
                <a:cs typeface="Cambria"/>
              </a:rPr>
              <a:t> </a:t>
            </a:r>
            <a:r>
              <a:rPr dirty="0" baseline="-19097" sz="2400">
                <a:latin typeface="Cambria"/>
                <a:cs typeface="Cambria"/>
              </a:rPr>
              <a:t>1</a:t>
            </a:r>
            <a:r>
              <a:rPr dirty="0" baseline="-19097" sz="2400" spc="292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38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be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added with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carry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C</a:t>
            </a:r>
            <a:r>
              <a:rPr dirty="0" baseline="-7168" sz="2325" spc="-37">
                <a:latin typeface="Cambria"/>
                <a:cs typeface="Cambria"/>
              </a:rPr>
              <a:t>1</a:t>
            </a:r>
            <a:r>
              <a:rPr dirty="0" sz="2400" spc="-25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algn="just" marL="408305" marR="68580" indent="-345440">
              <a:lnSpc>
                <a:spcPct val="98800"/>
              </a:lnSpc>
              <a:spcBef>
                <a:spcPts val="635"/>
              </a:spcBef>
              <a:buFont typeface="Arial MT"/>
              <a:buChar char="•"/>
              <a:tabLst>
                <a:tab pos="410845" algn="l"/>
              </a:tabLst>
            </a:pP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group</a:t>
            </a:r>
            <a:r>
              <a:rPr dirty="0" sz="2400" spc="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four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bits</a:t>
            </a:r>
            <a:r>
              <a:rPr dirty="0" sz="2400" spc="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called</a:t>
            </a:r>
            <a:r>
              <a:rPr dirty="0" sz="2400" spc="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125"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C00000"/>
                </a:solidFill>
                <a:latin typeface="Cambria"/>
                <a:cs typeface="Cambria"/>
              </a:rPr>
              <a:t>nibble</a:t>
            </a:r>
            <a:r>
              <a:rPr dirty="0" sz="2400">
                <a:latin typeface="Cambria"/>
                <a:cs typeface="Cambria"/>
              </a:rPr>
              <a:t>.</a:t>
            </a:r>
            <a:r>
              <a:rPr dirty="0" sz="2400" spc="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basic</a:t>
            </a:r>
            <a:r>
              <a:rPr dirty="0" sz="2400" spc="9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4-</a:t>
            </a:r>
            <a:r>
              <a:rPr dirty="0" sz="2400">
                <a:latin typeface="Cambria"/>
                <a:cs typeface="Cambria"/>
              </a:rPr>
              <a:t>bit</a:t>
            </a:r>
            <a:r>
              <a:rPr dirty="0" sz="2400" spc="10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parallel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adder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implemented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with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four</a:t>
            </a:r>
            <a:r>
              <a:rPr dirty="0" sz="2400" spc="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full-adder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stages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shown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Figure.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5096" y="484378"/>
            <a:ext cx="8178800" cy="555434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398145" marR="59690" indent="-347980">
              <a:lnSpc>
                <a:spcPct val="99300"/>
              </a:lnSpc>
              <a:spcBef>
                <a:spcPts val="114"/>
              </a:spcBef>
              <a:buFont typeface="Arial MT"/>
              <a:buChar char="•"/>
              <a:tabLst>
                <a:tab pos="398145" algn="l"/>
              </a:tabLst>
            </a:pPr>
            <a:r>
              <a:rPr dirty="0" sz="1800">
                <a:latin typeface="Cambria"/>
                <a:cs typeface="Cambria"/>
              </a:rPr>
              <a:t>Again,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LSBs</a:t>
            </a:r>
            <a:r>
              <a:rPr dirty="0" sz="1800" spc="2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(A1</a:t>
            </a:r>
            <a:r>
              <a:rPr dirty="0" sz="1800" spc="2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B1)</a:t>
            </a:r>
            <a:r>
              <a:rPr dirty="0" sz="1800" spc="2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each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number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being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added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go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into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right- </a:t>
            </a:r>
            <a:r>
              <a:rPr dirty="0" sz="1800">
                <a:latin typeface="Cambria"/>
                <a:cs typeface="Cambria"/>
              </a:rPr>
              <a:t>most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full-</a:t>
            </a:r>
            <a:r>
              <a:rPr dirty="0" sz="1800">
                <a:latin typeface="Cambria"/>
                <a:cs typeface="Cambria"/>
              </a:rPr>
              <a:t>adder:</a:t>
            </a:r>
            <a:r>
              <a:rPr dirty="0" sz="1800" spc="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higher-</a:t>
            </a:r>
            <a:r>
              <a:rPr dirty="0" sz="1800">
                <a:latin typeface="Cambria"/>
                <a:cs typeface="Cambria"/>
              </a:rPr>
              <a:t>order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bits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applied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as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shown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4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successively higher-</a:t>
            </a:r>
            <a:r>
              <a:rPr dirty="0" sz="1800">
                <a:latin typeface="Cambria"/>
                <a:cs typeface="Cambria"/>
              </a:rPr>
              <a:t>order adders,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with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MSBs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(A4</a:t>
            </a:r>
            <a:r>
              <a:rPr dirty="0" sz="1800" spc="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B4)</a:t>
            </a:r>
            <a:r>
              <a:rPr dirty="0" sz="1800" spc="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each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number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being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applied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left-</a:t>
            </a:r>
            <a:r>
              <a:rPr dirty="0" sz="1800">
                <a:latin typeface="Cambria"/>
                <a:cs typeface="Cambria"/>
              </a:rPr>
              <a:t>most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full-</a:t>
            </a:r>
            <a:r>
              <a:rPr dirty="0" sz="1800">
                <a:latin typeface="Cambria"/>
                <a:cs typeface="Cambria"/>
              </a:rPr>
              <a:t>adder.</a:t>
            </a:r>
            <a:r>
              <a:rPr dirty="0" sz="1800" spc="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each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adder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connected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the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50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input</a:t>
            </a:r>
            <a:r>
              <a:rPr dirty="0" sz="1800" spc="4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50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4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next</a:t>
            </a:r>
            <a:r>
              <a:rPr dirty="0" sz="1800" spc="49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higher-</a:t>
            </a:r>
            <a:r>
              <a:rPr dirty="0" sz="1800">
                <a:latin typeface="Cambria"/>
                <a:cs typeface="Cambria"/>
              </a:rPr>
              <a:t>order</a:t>
            </a:r>
            <a:r>
              <a:rPr dirty="0" sz="1800" spc="4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adder</a:t>
            </a:r>
            <a:r>
              <a:rPr dirty="0" sz="1800" spc="48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as</a:t>
            </a:r>
            <a:r>
              <a:rPr dirty="0" sz="1800" spc="4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indicated.</a:t>
            </a:r>
            <a:r>
              <a:rPr dirty="0" sz="1800" spc="50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These</a:t>
            </a:r>
            <a:r>
              <a:rPr dirty="0" sz="1800" spc="55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55">
                <a:latin typeface="Cambria"/>
                <a:cs typeface="Cambria"/>
              </a:rPr>
              <a:t>  </a:t>
            </a:r>
            <a:r>
              <a:rPr dirty="0" sz="1800" spc="-10">
                <a:latin typeface="Cambria"/>
                <a:cs typeface="Cambria"/>
              </a:rPr>
              <a:t>called </a:t>
            </a:r>
            <a:r>
              <a:rPr dirty="0" sz="1800">
                <a:latin typeface="Cambria"/>
                <a:cs typeface="Cambria"/>
              </a:rPr>
              <a:t>internal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carries.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keeping</a:t>
            </a:r>
            <a:r>
              <a:rPr dirty="0" sz="1800" spc="2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with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most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manufacturers'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data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sheets,</a:t>
            </a:r>
            <a:r>
              <a:rPr dirty="0" sz="1800" spc="2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input </a:t>
            </a:r>
            <a:r>
              <a:rPr dirty="0" sz="1800">
                <a:latin typeface="Cambria"/>
                <a:cs typeface="Cambria"/>
              </a:rPr>
              <a:t>labeled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C,</a:t>
            </a:r>
            <a:r>
              <a:rPr dirty="0" sz="1800" spc="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input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least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significant</a:t>
            </a:r>
            <a:r>
              <a:rPr dirty="0" sz="1800" spc="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bit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adder;</a:t>
            </a:r>
            <a:r>
              <a:rPr dirty="0" sz="1800" spc="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C4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case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of </a:t>
            </a:r>
            <a:r>
              <a:rPr dirty="0" sz="1800">
                <a:latin typeface="Cambria"/>
                <a:cs typeface="Cambria"/>
              </a:rPr>
              <a:t>four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bits,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2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2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most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significant</a:t>
            </a:r>
            <a:r>
              <a:rPr dirty="0" sz="1800" spc="2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bit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adder;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∑1</a:t>
            </a:r>
            <a:r>
              <a:rPr dirty="0" sz="1800" spc="20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(LSB) </a:t>
            </a:r>
            <a:r>
              <a:rPr dirty="0" sz="1800">
                <a:latin typeface="Cambria"/>
                <a:cs typeface="Cambria"/>
              </a:rPr>
              <a:t>through</a:t>
            </a:r>
            <a:r>
              <a:rPr dirty="0" sz="1800" spc="3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∑4</a:t>
            </a:r>
            <a:r>
              <a:rPr dirty="0" sz="1800" spc="3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(MSB)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sum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outputs.</a:t>
            </a:r>
            <a:r>
              <a:rPr dirty="0" sz="1800" spc="3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logic</a:t>
            </a:r>
            <a:r>
              <a:rPr dirty="0" sz="1800" spc="3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symbol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for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4-bit</a:t>
            </a:r>
            <a:r>
              <a:rPr dirty="0" sz="1800" spc="31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parallel </a:t>
            </a:r>
            <a:r>
              <a:rPr dirty="0" sz="1800">
                <a:latin typeface="Cambria"/>
                <a:cs typeface="Cambria"/>
              </a:rPr>
              <a:t>adder</a:t>
            </a:r>
            <a:r>
              <a:rPr dirty="0" sz="1800" spc="-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-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shown</a:t>
            </a:r>
            <a:r>
              <a:rPr dirty="0" sz="1800" spc="-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-3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Figure.</a:t>
            </a:r>
            <a:endParaRPr sz="1800">
              <a:latin typeface="Cambria"/>
              <a:cs typeface="Cambria"/>
            </a:endParaRPr>
          </a:p>
          <a:p>
            <a:pPr algn="just" marL="398145" marR="55880" indent="-347980">
              <a:lnSpc>
                <a:spcPct val="99800"/>
              </a:lnSpc>
              <a:spcBef>
                <a:spcPts val="505"/>
              </a:spcBef>
              <a:buFont typeface="Arial MT"/>
              <a:buChar char="•"/>
              <a:tabLst>
                <a:tab pos="398145" algn="l"/>
                <a:tab pos="485775" algn="l"/>
              </a:tabLst>
            </a:pPr>
            <a:r>
              <a:rPr dirty="0" sz="1800">
                <a:latin typeface="Cambria"/>
                <a:cs typeface="Cambria"/>
              </a:rPr>
              <a:t>	Two</a:t>
            </a:r>
            <a:r>
              <a:rPr dirty="0" sz="1800" spc="2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binary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numbers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each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 i="1">
                <a:latin typeface="Cambria"/>
                <a:cs typeface="Cambria"/>
              </a:rPr>
              <a:t>n</a:t>
            </a:r>
            <a:r>
              <a:rPr dirty="0" sz="1800" spc="280" i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bits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can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be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added</a:t>
            </a:r>
            <a:r>
              <a:rPr dirty="0" sz="1800" spc="2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by</a:t>
            </a:r>
            <a:r>
              <a:rPr dirty="0" sz="1800" spc="2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means</a:t>
            </a:r>
            <a:r>
              <a:rPr dirty="0" sz="1800" spc="25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full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adder </a:t>
            </a:r>
            <a:r>
              <a:rPr dirty="0" sz="1800">
                <a:latin typeface="Cambria"/>
                <a:cs typeface="Cambria"/>
              </a:rPr>
              <a:t>circuit.</a:t>
            </a:r>
            <a:r>
              <a:rPr dirty="0" sz="1800" spc="1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Consider</a:t>
            </a:r>
            <a:r>
              <a:rPr dirty="0" sz="1800" spc="1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example</a:t>
            </a:r>
            <a:r>
              <a:rPr dirty="0" sz="1800" spc="2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that</a:t>
            </a:r>
            <a:r>
              <a:rPr dirty="0" sz="1800" spc="1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two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4-</a:t>
            </a:r>
            <a:r>
              <a:rPr dirty="0" sz="1800">
                <a:latin typeface="Cambria"/>
                <a:cs typeface="Cambria"/>
              </a:rPr>
              <a:t>bit</a:t>
            </a:r>
            <a:r>
              <a:rPr dirty="0" sz="1800" spc="1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binary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numbers</a:t>
            </a:r>
            <a:r>
              <a:rPr dirty="0" sz="1800" spc="15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4</a:t>
            </a:r>
            <a:r>
              <a:rPr dirty="0" sz="1800">
                <a:latin typeface="Cambria"/>
                <a:cs typeface="Cambria"/>
              </a:rPr>
              <a:t>B</a:t>
            </a:r>
            <a:r>
              <a:rPr dirty="0" sz="1800" spc="155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3</a:t>
            </a:r>
            <a:r>
              <a:rPr dirty="0" sz="1800">
                <a:latin typeface="Cambria"/>
                <a:cs typeface="Cambria"/>
              </a:rPr>
              <a:t>B</a:t>
            </a:r>
            <a:r>
              <a:rPr dirty="0" sz="1800" spc="16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2</a:t>
            </a:r>
            <a:r>
              <a:rPr dirty="0" sz="1800">
                <a:latin typeface="Cambria"/>
                <a:cs typeface="Cambria"/>
              </a:rPr>
              <a:t>B</a:t>
            </a:r>
            <a:r>
              <a:rPr dirty="0" sz="1800" spc="16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baseline="-18518" sz="1800" spc="22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and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385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4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36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3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36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2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baseline="-18518" sz="1800" spc="55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be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added</a:t>
            </a:r>
            <a:r>
              <a:rPr dirty="0" sz="1800" spc="3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with</a:t>
            </a:r>
            <a:r>
              <a:rPr dirty="0" sz="1800" spc="3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3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3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input</a:t>
            </a:r>
            <a:r>
              <a:rPr dirty="0" sz="1800" spc="3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</a:t>
            </a:r>
            <a:r>
              <a:rPr dirty="0" sz="1800" spc="375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sz="1800">
                <a:latin typeface="Cambria"/>
                <a:cs typeface="Cambria"/>
              </a:rPr>
              <a:t>.</a:t>
            </a:r>
            <a:r>
              <a:rPr dirty="0" sz="1800" spc="3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This</a:t>
            </a:r>
            <a:r>
              <a:rPr dirty="0" sz="1800" spc="3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can</a:t>
            </a:r>
            <a:r>
              <a:rPr dirty="0" sz="1800" spc="3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be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done</a:t>
            </a:r>
            <a:r>
              <a:rPr dirty="0" sz="1800" spc="375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by </a:t>
            </a:r>
            <a:r>
              <a:rPr dirty="0" sz="1800">
                <a:latin typeface="Cambria"/>
                <a:cs typeface="Cambria"/>
              </a:rPr>
              <a:t>cascading</a:t>
            </a:r>
            <a:r>
              <a:rPr dirty="0" sz="1800" spc="1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four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full</a:t>
            </a:r>
            <a:r>
              <a:rPr dirty="0" sz="1800" spc="1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adder</a:t>
            </a:r>
            <a:r>
              <a:rPr dirty="0" sz="1800" spc="1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circuits</a:t>
            </a:r>
            <a:r>
              <a:rPr dirty="0" sz="1800" spc="1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as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shown</a:t>
            </a:r>
            <a:r>
              <a:rPr dirty="0" sz="1800" spc="1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1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figure.</a:t>
            </a:r>
            <a:r>
              <a:rPr dirty="0" sz="1800" spc="11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least</a:t>
            </a:r>
            <a:r>
              <a:rPr dirty="0" sz="1800" spc="1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significant</a:t>
            </a:r>
            <a:r>
              <a:rPr dirty="0" sz="1800" spc="120">
                <a:latin typeface="Cambria"/>
                <a:cs typeface="Cambria"/>
              </a:rPr>
              <a:t> </a:t>
            </a:r>
            <a:r>
              <a:rPr dirty="0" sz="1800" spc="-20">
                <a:latin typeface="Cambria"/>
                <a:cs typeface="Cambria"/>
              </a:rPr>
              <a:t>bits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sz="1800">
                <a:latin typeface="Cambria"/>
                <a:cs typeface="Cambria"/>
              </a:rPr>
              <a:t>,</a:t>
            </a:r>
            <a:r>
              <a:rPr dirty="0" sz="1800" spc="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sz="1800">
                <a:latin typeface="Cambria"/>
                <a:cs typeface="Cambria"/>
              </a:rPr>
              <a:t>,</a:t>
            </a:r>
            <a:r>
              <a:rPr dirty="0" sz="1800" spc="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baseline="-18518" sz="1800" spc="1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added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produce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sum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</a:t>
            </a:r>
            <a:r>
              <a:rPr dirty="0" sz="1800" spc="14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baseline="-18518" sz="1800" spc="1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</a:t>
            </a:r>
            <a:r>
              <a:rPr dirty="0" sz="1800" spc="120">
                <a:latin typeface="Cambria"/>
                <a:cs typeface="Cambria"/>
              </a:rPr>
              <a:t> </a:t>
            </a:r>
            <a:r>
              <a:rPr dirty="0" baseline="-18518" sz="1800" spc="-37">
                <a:latin typeface="Cambria"/>
                <a:cs typeface="Cambria"/>
              </a:rPr>
              <a:t>2</a:t>
            </a:r>
            <a:r>
              <a:rPr dirty="0" sz="1800" spc="-25">
                <a:latin typeface="Cambria"/>
                <a:cs typeface="Cambria"/>
              </a:rPr>
              <a:t>.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</a:t>
            </a:r>
            <a:r>
              <a:rPr dirty="0" sz="1800" spc="50">
                <a:latin typeface="Cambria"/>
                <a:cs typeface="Cambria"/>
              </a:rPr>
              <a:t> </a:t>
            </a:r>
            <a:r>
              <a:rPr dirty="0" baseline="-7246" sz="1725">
                <a:latin typeface="Cambria"/>
                <a:cs typeface="Cambria"/>
              </a:rPr>
              <a:t>2</a:t>
            </a:r>
            <a:r>
              <a:rPr dirty="0" baseline="-7246" sz="1725" spc="2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then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added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next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significant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bits</a:t>
            </a:r>
            <a:r>
              <a:rPr dirty="0" sz="1800" spc="-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85">
                <a:latin typeface="Cambria"/>
                <a:cs typeface="Cambria"/>
              </a:rPr>
              <a:t> </a:t>
            </a:r>
            <a:r>
              <a:rPr dirty="0" baseline="-7246" sz="1725">
                <a:latin typeface="Cambria"/>
                <a:cs typeface="Cambria"/>
              </a:rPr>
              <a:t>2</a:t>
            </a:r>
            <a:r>
              <a:rPr dirty="0" baseline="-7246" sz="1725" spc="247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baseline="-7246" sz="1725">
                <a:latin typeface="Cambria"/>
                <a:cs typeface="Cambria"/>
              </a:rPr>
              <a:t>2</a:t>
            </a:r>
            <a:r>
              <a:rPr dirty="0" baseline="-7246" sz="1725" spc="24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producing </a:t>
            </a:r>
            <a:r>
              <a:rPr dirty="0" sz="1800">
                <a:latin typeface="Cambria"/>
                <a:cs typeface="Cambria"/>
              </a:rPr>
              <a:t>sum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2</a:t>
            </a:r>
            <a:r>
              <a:rPr dirty="0" baseline="-18518" sz="1800" spc="127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carry</a:t>
            </a:r>
            <a:r>
              <a:rPr dirty="0" sz="1800" spc="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3</a:t>
            </a:r>
            <a:r>
              <a:rPr dirty="0" sz="1800">
                <a:latin typeface="Cambria"/>
                <a:cs typeface="Cambria"/>
              </a:rPr>
              <a:t>.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</a:t>
            </a:r>
            <a:r>
              <a:rPr dirty="0" sz="1800" spc="85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3</a:t>
            </a:r>
            <a:r>
              <a:rPr dirty="0" baseline="-18518" sz="1800" spc="127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then</a:t>
            </a:r>
            <a:r>
              <a:rPr dirty="0" sz="1800" spc="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added</a:t>
            </a:r>
            <a:r>
              <a:rPr dirty="0" sz="1800" spc="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114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3</a:t>
            </a:r>
            <a:r>
              <a:rPr dirty="0" baseline="-18518" sz="1800" spc="127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3</a:t>
            </a:r>
            <a:r>
              <a:rPr dirty="0" baseline="-18518" sz="1800" spc="142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so</a:t>
            </a:r>
            <a:r>
              <a:rPr dirty="0" sz="1800" spc="65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on. </a:t>
            </a:r>
            <a:r>
              <a:rPr dirty="0" sz="1800">
                <a:latin typeface="Cambria"/>
                <a:cs typeface="Cambria"/>
              </a:rPr>
              <a:t>Thus</a:t>
            </a:r>
            <a:r>
              <a:rPr dirty="0" sz="1800" spc="3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finally</a:t>
            </a:r>
            <a:r>
              <a:rPr dirty="0" sz="1800" spc="3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producing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33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four-</a:t>
            </a:r>
            <a:r>
              <a:rPr dirty="0" sz="1800">
                <a:latin typeface="Cambria"/>
                <a:cs typeface="Cambria"/>
              </a:rPr>
              <a:t>bit</a:t>
            </a:r>
            <a:r>
              <a:rPr dirty="0" sz="1800" spc="3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sum</a:t>
            </a:r>
            <a:r>
              <a:rPr dirty="0" sz="1800" spc="3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3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</a:t>
            </a:r>
            <a:r>
              <a:rPr dirty="0" sz="1800" spc="36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4</a:t>
            </a:r>
            <a:r>
              <a:rPr dirty="0" sz="1800">
                <a:latin typeface="Cambria"/>
                <a:cs typeface="Cambria"/>
              </a:rPr>
              <a:t>S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3</a:t>
            </a:r>
            <a:r>
              <a:rPr dirty="0" sz="1800">
                <a:latin typeface="Cambria"/>
                <a:cs typeface="Cambria"/>
              </a:rPr>
              <a:t>S</a:t>
            </a:r>
            <a:r>
              <a:rPr dirty="0" sz="1800" spc="325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2</a:t>
            </a:r>
            <a:r>
              <a:rPr dirty="0" sz="1800">
                <a:latin typeface="Cambria"/>
                <a:cs typeface="Cambria"/>
              </a:rPr>
              <a:t>S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baseline="-18518" sz="1800">
                <a:latin typeface="Cambria"/>
                <a:cs typeface="Cambria"/>
              </a:rPr>
              <a:t>1</a:t>
            </a:r>
            <a:r>
              <a:rPr dirty="0" baseline="-18518" sz="1800" spc="4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160">
                <a:latin typeface="Cambria"/>
                <a:cs typeface="Cambria"/>
              </a:rPr>
              <a:t>  </a:t>
            </a:r>
            <a:r>
              <a:rPr dirty="0" sz="1800">
                <a:latin typeface="Cambria"/>
                <a:cs typeface="Cambria"/>
              </a:rPr>
              <a:t>final</a:t>
            </a:r>
            <a:r>
              <a:rPr dirty="0" sz="1800" spc="33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carry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Cout.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Such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type</a:t>
            </a:r>
            <a:r>
              <a:rPr dirty="0" sz="1800" spc="5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5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four-</a:t>
            </a:r>
            <a:r>
              <a:rPr dirty="0" sz="1800">
                <a:latin typeface="Cambria"/>
                <a:cs typeface="Cambria"/>
              </a:rPr>
              <a:t>bit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binary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adder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commercially</a:t>
            </a:r>
            <a:r>
              <a:rPr dirty="0" sz="1800" spc="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available</a:t>
            </a:r>
            <a:r>
              <a:rPr dirty="0" sz="1800" spc="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5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an </a:t>
            </a:r>
            <a:r>
              <a:rPr dirty="0" sz="1800">
                <a:latin typeface="Cambria"/>
                <a:cs typeface="Cambria"/>
              </a:rPr>
              <a:t>IC</a:t>
            </a:r>
            <a:r>
              <a:rPr dirty="0" sz="1800" spc="-1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package.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97561"/>
            <a:ext cx="3761104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92195" algn="l"/>
              </a:tabLst>
            </a:pPr>
            <a:r>
              <a:rPr dirty="0" spc="55" i="1">
                <a:solidFill>
                  <a:srgbClr val="CC0099"/>
                </a:solidFill>
                <a:latin typeface="Trebuchet MS"/>
                <a:cs typeface="Trebuchet MS"/>
              </a:rPr>
              <a:t>Half</a:t>
            </a:r>
            <a:r>
              <a:rPr dirty="0" spc="480" i="1">
                <a:solidFill>
                  <a:srgbClr val="CC0099"/>
                </a:solidFill>
                <a:latin typeface="Trebuchet MS"/>
                <a:cs typeface="Trebuchet MS"/>
              </a:rPr>
              <a:t> </a:t>
            </a:r>
            <a:r>
              <a:rPr dirty="0" spc="55" i="1">
                <a:solidFill>
                  <a:srgbClr val="CC0099"/>
                </a:solidFill>
                <a:latin typeface="Trebuchet MS"/>
                <a:cs typeface="Trebuchet MS"/>
              </a:rPr>
              <a:t>Substractor</a:t>
            </a:r>
            <a:r>
              <a:rPr dirty="0" i="1">
                <a:solidFill>
                  <a:srgbClr val="CC0099"/>
                </a:solidFill>
                <a:latin typeface="Trebuchet MS"/>
                <a:cs typeface="Trebuchet MS"/>
              </a:rPr>
              <a:t>	</a:t>
            </a:r>
            <a:r>
              <a:rPr dirty="0" spc="-50" i="1">
                <a:solidFill>
                  <a:srgbClr val="CC0099"/>
                </a:solidFill>
                <a:latin typeface="Trebuchet MS"/>
                <a:cs typeface="Trebuchet MS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865758"/>
            <a:ext cx="8081645" cy="5617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15875" indent="-344170">
              <a:lnSpc>
                <a:spcPct val="994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arithmetic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subtracts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2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bits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and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their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difference.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has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minuend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(X)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and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subtrahend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(Y)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2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bits,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one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difference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(D)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and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other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borrow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 </a:t>
            </a:r>
            <a:r>
              <a:rPr dirty="0" sz="2000" spc="-20">
                <a:latin typeface="Cambria"/>
                <a:cs typeface="Cambria"/>
              </a:rPr>
              <a:t>(B).</a:t>
            </a:r>
            <a:endParaRPr sz="2000">
              <a:latin typeface="Cambria"/>
              <a:cs typeface="Cambria"/>
            </a:endParaRPr>
          </a:p>
          <a:p>
            <a:pPr algn="just" marL="356235" marR="10160" indent="-344170">
              <a:lnSpc>
                <a:spcPct val="99300"/>
              </a:lnSpc>
              <a:spcBef>
                <a:spcPts val="52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like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addition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operation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2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binary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digits,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SUM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and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CARRY,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2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binary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digits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also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22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outputs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2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termed</a:t>
            </a:r>
            <a:r>
              <a:rPr dirty="0" sz="2000" spc="2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305"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difference</a:t>
            </a:r>
            <a:r>
              <a:rPr dirty="0" sz="2000" spc="270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and</a:t>
            </a:r>
            <a:r>
              <a:rPr dirty="0" sz="2000" spc="29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borrow</a:t>
            </a:r>
            <a:r>
              <a:rPr dirty="0" sz="2000">
                <a:latin typeface="Cambria"/>
                <a:cs typeface="Cambria"/>
              </a:rPr>
              <a:t>.</a:t>
            </a:r>
            <a:r>
              <a:rPr dirty="0" sz="2000" spc="2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simplest</a:t>
            </a:r>
            <a:r>
              <a:rPr dirty="0" sz="2000" spc="27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possible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2-bit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binary</a:t>
            </a:r>
            <a:r>
              <a:rPr dirty="0" sz="2000" spc="1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digits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consists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four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possible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operations,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they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195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0-</a:t>
            </a:r>
            <a:r>
              <a:rPr dirty="0" sz="2000" b="1">
                <a:latin typeface="Cambria"/>
                <a:cs typeface="Cambria"/>
              </a:rPr>
              <a:t>0,</a:t>
            </a:r>
            <a:r>
              <a:rPr dirty="0" sz="2000" spc="200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0-</a:t>
            </a:r>
            <a:r>
              <a:rPr dirty="0" sz="2000" b="1">
                <a:latin typeface="Cambria"/>
                <a:cs typeface="Cambria"/>
              </a:rPr>
              <a:t>1,</a:t>
            </a:r>
            <a:r>
              <a:rPr dirty="0" sz="2000" spc="19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1-0</a:t>
            </a:r>
            <a:r>
              <a:rPr dirty="0" sz="2000" spc="155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1-</a:t>
            </a:r>
            <a:r>
              <a:rPr dirty="0" sz="2000" b="1">
                <a:latin typeface="Cambria"/>
                <a:cs typeface="Cambria"/>
              </a:rPr>
              <a:t>1</a:t>
            </a:r>
            <a:r>
              <a:rPr dirty="0" sz="2000">
                <a:latin typeface="Cambria"/>
                <a:cs typeface="Cambria"/>
              </a:rPr>
              <a:t>.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operations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0-</a:t>
            </a:r>
            <a:r>
              <a:rPr dirty="0" sz="2000" b="1">
                <a:latin typeface="Cambria"/>
                <a:cs typeface="Cambria"/>
              </a:rPr>
              <a:t>0,</a:t>
            </a:r>
            <a:r>
              <a:rPr dirty="0" sz="2000" spc="18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1-</a:t>
            </a:r>
            <a:r>
              <a:rPr dirty="0" sz="2000" b="1">
                <a:latin typeface="Cambria"/>
                <a:cs typeface="Cambria"/>
              </a:rPr>
              <a:t>0</a:t>
            </a:r>
            <a:r>
              <a:rPr dirty="0" sz="2000" spc="155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 spc="-25" b="1">
                <a:latin typeface="Cambria"/>
                <a:cs typeface="Cambria"/>
              </a:rPr>
              <a:t>1-</a:t>
            </a:r>
            <a:endParaRPr sz="2000">
              <a:latin typeface="Cambria"/>
              <a:cs typeface="Cambria"/>
            </a:endParaRPr>
          </a:p>
          <a:p>
            <a:pPr algn="just" marL="360045" marR="9525">
              <a:lnSpc>
                <a:spcPct val="99400"/>
              </a:lnSpc>
              <a:spcBef>
                <a:spcPts val="35"/>
              </a:spcBef>
            </a:pPr>
            <a:r>
              <a:rPr dirty="0" sz="2000" b="1">
                <a:latin typeface="Cambria"/>
                <a:cs typeface="Cambria"/>
              </a:rPr>
              <a:t>1</a:t>
            </a:r>
            <a:r>
              <a:rPr dirty="0" sz="2000" spc="85" b="1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10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9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1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85">
                <a:latin typeface="Cambria"/>
                <a:cs typeface="Cambria"/>
              </a:rPr>
              <a:t>  </a:t>
            </a:r>
            <a:r>
              <a:rPr dirty="0" sz="2000" spc="-10">
                <a:latin typeface="Cambria"/>
                <a:cs typeface="Cambria"/>
              </a:rPr>
              <a:t>1-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9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10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whereas,</a:t>
            </a:r>
            <a:r>
              <a:rPr dirty="0" sz="2000" spc="9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95">
                <a:latin typeface="Cambria"/>
                <a:cs typeface="Cambria"/>
              </a:rPr>
              <a:t>  </a:t>
            </a:r>
            <a:r>
              <a:rPr dirty="0" sz="2000" spc="-10">
                <a:latin typeface="Cambria"/>
                <a:cs typeface="Cambria"/>
              </a:rPr>
              <a:t>remaining </a:t>
            </a:r>
            <a:r>
              <a:rPr dirty="0" sz="2000">
                <a:latin typeface="Cambria"/>
                <a:cs typeface="Cambria"/>
              </a:rPr>
              <a:t>operation</a:t>
            </a:r>
            <a:r>
              <a:rPr dirty="0" sz="2000" spc="210">
                <a:latin typeface="Cambria"/>
                <a:cs typeface="Cambria"/>
              </a:rPr>
              <a:t>   </a:t>
            </a:r>
            <a:r>
              <a:rPr dirty="0" sz="2000" spc="-20" b="1">
                <a:latin typeface="Cambria"/>
                <a:cs typeface="Cambria"/>
              </a:rPr>
              <a:t>0-</a:t>
            </a:r>
            <a:r>
              <a:rPr dirty="0" sz="2000" b="1">
                <a:latin typeface="Cambria"/>
                <a:cs typeface="Cambria"/>
              </a:rPr>
              <a:t>1</a:t>
            </a:r>
            <a:r>
              <a:rPr dirty="0" sz="2000" spc="215" b="1">
                <a:latin typeface="Cambria"/>
                <a:cs typeface="Cambria"/>
              </a:rPr>
              <a:t>   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200">
                <a:latin typeface="Cambria"/>
                <a:cs typeface="Cambria"/>
              </a:rPr>
              <a:t>  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210">
                <a:latin typeface="Cambria"/>
                <a:cs typeface="Cambria"/>
              </a:rPr>
              <a:t>   </a:t>
            </a:r>
            <a:r>
              <a:rPr dirty="0" sz="2000">
                <a:latin typeface="Cambria"/>
                <a:cs typeface="Cambria"/>
              </a:rPr>
              <a:t>2-bit</a:t>
            </a:r>
            <a:r>
              <a:rPr dirty="0" sz="2000" spc="204">
                <a:latin typeface="Cambria"/>
                <a:cs typeface="Cambria"/>
              </a:rPr>
              <a:t>   </a:t>
            </a:r>
            <a:r>
              <a:rPr dirty="0" sz="2000">
                <a:latin typeface="Cambria"/>
                <a:cs typeface="Cambria"/>
              </a:rPr>
              <a:t>output.</a:t>
            </a:r>
            <a:r>
              <a:rPr dirty="0" sz="2000" spc="204">
                <a:latin typeface="Cambria"/>
                <a:cs typeface="Cambria"/>
              </a:rPr>
              <a:t>   </a:t>
            </a:r>
            <a:r>
              <a:rPr dirty="0" sz="2000">
                <a:latin typeface="Cambria"/>
                <a:cs typeface="Cambria"/>
              </a:rPr>
              <a:t>They</a:t>
            </a:r>
            <a:r>
              <a:rPr dirty="0" sz="2000" spc="210">
                <a:latin typeface="Cambria"/>
                <a:cs typeface="Cambria"/>
              </a:rPr>
              <a:t>  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200">
                <a:latin typeface="Cambria"/>
                <a:cs typeface="Cambria"/>
              </a:rPr>
              <a:t>   </a:t>
            </a:r>
            <a:r>
              <a:rPr dirty="0" sz="2000" spc="-10">
                <a:latin typeface="Cambria"/>
                <a:cs typeface="Cambria"/>
              </a:rPr>
              <a:t>referred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difference</a:t>
            </a:r>
            <a:r>
              <a:rPr dirty="0" sz="2000" spc="15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borrow</a:t>
            </a:r>
            <a:r>
              <a:rPr dirty="0" sz="2000" spc="-5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respectively.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borrow</a:t>
            </a:r>
            <a:r>
              <a:rPr dirty="0" sz="2000" spc="10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used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for 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next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higher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pair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bit.</a:t>
            </a:r>
            <a:endParaRPr sz="2000">
              <a:latin typeface="Cambria"/>
              <a:cs typeface="Cambria"/>
            </a:endParaRPr>
          </a:p>
          <a:p>
            <a:pPr algn="just" marL="356235" marR="5080" indent="-344170">
              <a:lnSpc>
                <a:spcPct val="99300"/>
              </a:lnSpc>
              <a:spcBef>
                <a:spcPts val="55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So,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define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combinational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capable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performing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2-bit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binary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digits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known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a </a:t>
            </a:r>
            <a:r>
              <a:rPr dirty="0" sz="2000" spc="-5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3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subtractor.</a:t>
            </a:r>
            <a:r>
              <a:rPr dirty="0" sz="2000" spc="3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Here,</a:t>
            </a:r>
            <a:r>
              <a:rPr dirty="0" sz="2000" spc="3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binary</a:t>
            </a:r>
            <a:r>
              <a:rPr dirty="0" sz="2000" spc="3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digit</a:t>
            </a:r>
            <a:r>
              <a:rPr dirty="0" sz="2000" spc="3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from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3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other</a:t>
            </a:r>
            <a:r>
              <a:rPr dirty="0" sz="2000" spc="3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digit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subtracted</a:t>
            </a:r>
            <a:r>
              <a:rPr dirty="0" sz="2000" spc="3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4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30">
                <a:latin typeface="Cambria"/>
                <a:cs typeface="Cambria"/>
              </a:rPr>
              <a:t>  </a:t>
            </a:r>
            <a:r>
              <a:rPr dirty="0" sz="2000" b="1">
                <a:latin typeface="Cambria"/>
                <a:cs typeface="Cambria"/>
              </a:rPr>
              <a:t>minuend</a:t>
            </a:r>
            <a:r>
              <a:rPr dirty="0" sz="2000" spc="35" b="1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4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binary</a:t>
            </a:r>
            <a:r>
              <a:rPr dirty="0" sz="2000" spc="4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digit</a:t>
            </a:r>
            <a:r>
              <a:rPr dirty="0" sz="2000" spc="4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3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3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45">
                <a:latin typeface="Cambria"/>
                <a:cs typeface="Cambria"/>
              </a:rPr>
              <a:t>  </a:t>
            </a:r>
            <a:r>
              <a:rPr dirty="0" sz="2000" spc="-25">
                <a:latin typeface="Cambria"/>
                <a:cs typeface="Cambria"/>
              </a:rPr>
              <a:t>be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subtracted is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known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subtrahend</a:t>
            </a:r>
            <a:r>
              <a:rPr dirty="0" sz="2000" spc="-10"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481329"/>
            <a:ext cx="8090534" cy="4041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357505" marR="15240" indent="-345440">
              <a:lnSpc>
                <a:spcPct val="99200"/>
              </a:lnSpc>
              <a:spcBef>
                <a:spcPts val="12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It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performs</a:t>
            </a:r>
            <a:r>
              <a:rPr dirty="0" sz="2400" spc="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operation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X</a:t>
            </a:r>
            <a:r>
              <a:rPr dirty="0" sz="2400" spc="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–</a:t>
            </a:r>
            <a:r>
              <a:rPr dirty="0" sz="2400" spc="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Y.</a:t>
            </a:r>
            <a:r>
              <a:rPr dirty="0" sz="2400" spc="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It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should</a:t>
            </a:r>
            <a:r>
              <a:rPr dirty="0" sz="2400" spc="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be</a:t>
            </a:r>
            <a:r>
              <a:rPr dirty="0" sz="2400" spc="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noted</a:t>
            </a:r>
            <a:r>
              <a:rPr dirty="0" sz="2400" spc="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5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the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weight</a:t>
            </a:r>
            <a:r>
              <a:rPr dirty="0" sz="2400" spc="2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2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2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</a:t>
            </a:r>
            <a:r>
              <a:rPr dirty="0" sz="2400" spc="2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borrow</a:t>
            </a:r>
            <a:r>
              <a:rPr dirty="0" sz="2400" spc="20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</a:t>
            </a:r>
            <a:r>
              <a:rPr dirty="0" sz="2400" spc="2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26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-</a:t>
            </a:r>
            <a:r>
              <a:rPr dirty="0" sz="2400">
                <a:latin typeface="Cambria"/>
                <a:cs typeface="Cambria"/>
              </a:rPr>
              <a:t>2,</a:t>
            </a:r>
            <a:r>
              <a:rPr dirty="0" sz="2400" spc="2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while</a:t>
            </a:r>
            <a:r>
              <a:rPr dirty="0" sz="2400" spc="2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2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weight</a:t>
            </a:r>
            <a:r>
              <a:rPr dirty="0" sz="2400" spc="22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of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difference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bit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+1.</a:t>
            </a:r>
            <a:endParaRPr sz="2400">
              <a:latin typeface="Cambria"/>
              <a:cs typeface="Cambria"/>
            </a:endParaRPr>
          </a:p>
          <a:p>
            <a:pPr algn="just" marL="357505" marR="5080" indent="-345440">
              <a:lnSpc>
                <a:spcPct val="98800"/>
              </a:lnSpc>
              <a:spcBef>
                <a:spcPts val="66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17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truth</a:t>
            </a:r>
            <a:r>
              <a:rPr dirty="0" sz="2400" spc="17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table</a:t>
            </a:r>
            <a:r>
              <a:rPr dirty="0" sz="2400" spc="17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16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17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half</a:t>
            </a:r>
            <a:r>
              <a:rPr dirty="0" sz="2400" spc="16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subtractor</a:t>
            </a:r>
            <a:r>
              <a:rPr dirty="0" sz="2400" spc="16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17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shown.</a:t>
            </a:r>
            <a:r>
              <a:rPr dirty="0" sz="2400" spc="430">
                <a:latin typeface="Cambria"/>
                <a:cs typeface="Cambria"/>
              </a:rPr>
              <a:t>  </a:t>
            </a:r>
            <a:r>
              <a:rPr dirty="0" sz="2400" spc="-25">
                <a:latin typeface="Cambria"/>
                <a:cs typeface="Cambria"/>
              </a:rPr>
              <a:t>The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Boolean</a:t>
            </a:r>
            <a:r>
              <a:rPr dirty="0" sz="2400" spc="4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functions</a:t>
            </a:r>
            <a:r>
              <a:rPr dirty="0" sz="2400" spc="4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for</a:t>
            </a:r>
            <a:r>
              <a:rPr dirty="0" sz="2400" spc="6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4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two</a:t>
            </a:r>
            <a:r>
              <a:rPr dirty="0" sz="2400" spc="5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outputs</a:t>
            </a:r>
            <a:r>
              <a:rPr dirty="0" sz="2400" spc="4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can</a:t>
            </a:r>
            <a:r>
              <a:rPr dirty="0" sz="2400" spc="6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be</a:t>
            </a:r>
            <a:r>
              <a:rPr dirty="0" sz="2400" spc="40">
                <a:latin typeface="Cambria"/>
                <a:cs typeface="Cambria"/>
              </a:rPr>
              <a:t>  </a:t>
            </a:r>
            <a:r>
              <a:rPr dirty="0" sz="2400" spc="-10">
                <a:latin typeface="Cambria"/>
                <a:cs typeface="Cambria"/>
              </a:rPr>
              <a:t>obtained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directly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from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truth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table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as:</a:t>
            </a:r>
            <a:endParaRPr sz="2400">
              <a:latin typeface="Cambria"/>
              <a:cs typeface="Cambria"/>
            </a:endParaRPr>
          </a:p>
          <a:p>
            <a:pPr marL="360045">
              <a:lnSpc>
                <a:spcPct val="100000"/>
              </a:lnSpc>
              <a:spcBef>
                <a:spcPts val="605"/>
              </a:spcBef>
            </a:pPr>
            <a:r>
              <a:rPr dirty="0" sz="2400">
                <a:latin typeface="Cambria"/>
                <a:cs typeface="Cambria"/>
              </a:rPr>
              <a:t>D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=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(XY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+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XY)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=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X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 spc="-25">
                <a:latin typeface="Cambria Math"/>
                <a:cs typeface="Cambria Math"/>
              </a:rPr>
              <a:t>⊕</a:t>
            </a:r>
            <a:r>
              <a:rPr dirty="0" sz="2400" spc="-25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 b="1">
                <a:latin typeface="Cambria"/>
                <a:cs typeface="Cambria"/>
              </a:rPr>
              <a:t>The</a:t>
            </a:r>
            <a:r>
              <a:rPr dirty="0" sz="2400" spc="-7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half</a:t>
            </a:r>
            <a:r>
              <a:rPr dirty="0" sz="2400" spc="-80" b="1">
                <a:latin typeface="Cambria"/>
                <a:cs typeface="Cambria"/>
              </a:rPr>
              <a:t> </a:t>
            </a:r>
            <a:r>
              <a:rPr dirty="0" sz="2400" spc="-10" b="1">
                <a:latin typeface="Cambria"/>
                <a:cs typeface="Cambria"/>
              </a:rPr>
              <a:t>subtractor</a:t>
            </a:r>
            <a:r>
              <a:rPr dirty="0" sz="2400" spc="-100" b="1">
                <a:latin typeface="Cambria"/>
                <a:cs typeface="Cambria"/>
              </a:rPr>
              <a:t> </a:t>
            </a:r>
            <a:r>
              <a:rPr dirty="0" sz="2400" spc="-10" b="1">
                <a:latin typeface="Cambria"/>
                <a:cs typeface="Cambria"/>
              </a:rPr>
              <a:t>boolean</a:t>
            </a:r>
            <a:r>
              <a:rPr dirty="0" sz="2400" spc="-9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expressions</a:t>
            </a:r>
            <a:r>
              <a:rPr dirty="0" sz="2400" spc="-6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are</a:t>
            </a:r>
            <a:r>
              <a:rPr dirty="0" sz="2400" spc="-114" b="1">
                <a:latin typeface="Cambria"/>
                <a:cs typeface="Cambria"/>
              </a:rPr>
              <a:t> </a:t>
            </a:r>
            <a:r>
              <a:rPr dirty="0" sz="2400" spc="-50" b="1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 b="1">
                <a:latin typeface="Cambria"/>
                <a:cs typeface="Cambria"/>
              </a:rPr>
              <a:t>D</a:t>
            </a:r>
            <a:r>
              <a:rPr dirty="0" sz="2400" spc="-1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=</a:t>
            </a:r>
            <a:r>
              <a:rPr dirty="0" sz="2400" spc="2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(X’Y</a:t>
            </a:r>
            <a:r>
              <a:rPr dirty="0" sz="2400" spc="2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+</a:t>
            </a:r>
            <a:r>
              <a:rPr dirty="0" sz="2400" spc="2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XY’)</a:t>
            </a:r>
            <a:r>
              <a:rPr dirty="0" sz="2400" spc="4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=</a:t>
            </a:r>
            <a:r>
              <a:rPr dirty="0" sz="2400" spc="5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X</a:t>
            </a:r>
            <a:r>
              <a:rPr dirty="0" sz="2400" spc="10" b="1">
                <a:latin typeface="Cambria"/>
                <a:cs typeface="Cambria"/>
              </a:rPr>
              <a:t> </a:t>
            </a:r>
            <a:r>
              <a:rPr dirty="0" sz="2400" spc="-25" b="1">
                <a:latin typeface="Microsoft YaHei UI"/>
                <a:cs typeface="Microsoft YaHei UI"/>
              </a:rPr>
              <a:t>⊕</a:t>
            </a:r>
            <a:r>
              <a:rPr dirty="0" sz="2400" spc="-190" b="1">
                <a:latin typeface="Microsoft YaHei UI"/>
                <a:cs typeface="Microsoft YaHei UI"/>
              </a:rPr>
              <a:t> </a:t>
            </a:r>
            <a:r>
              <a:rPr dirty="0" sz="2400" spc="-50" b="1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17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 b="1">
                <a:latin typeface="Cambria"/>
                <a:cs typeface="Cambria"/>
              </a:rPr>
              <a:t>B</a:t>
            </a:r>
            <a:r>
              <a:rPr dirty="0" sz="2400" spc="-1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=</a:t>
            </a:r>
            <a:r>
              <a:rPr dirty="0" sz="2400" spc="-35" b="1">
                <a:latin typeface="Cambria"/>
                <a:cs typeface="Cambria"/>
              </a:rPr>
              <a:t> </a:t>
            </a:r>
            <a:r>
              <a:rPr dirty="0" sz="2400" spc="-25" b="1">
                <a:latin typeface="Cambria"/>
                <a:cs typeface="Cambria"/>
              </a:rPr>
              <a:t>X’Y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75" y="4637404"/>
            <a:ext cx="2580894" cy="17551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9109" y="4230636"/>
            <a:ext cx="3793109" cy="2237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620" y="712758"/>
            <a:ext cx="2830830" cy="4667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00" b="0">
                <a:solidFill>
                  <a:srgbClr val="2323BC"/>
                </a:solidFill>
                <a:latin typeface="Arial MT"/>
                <a:cs typeface="Arial MT"/>
              </a:rPr>
              <a:t>Number </a:t>
            </a:r>
            <a:r>
              <a:rPr dirty="0" sz="2900" spc="-20" b="0">
                <a:solidFill>
                  <a:srgbClr val="2323BC"/>
                </a:solidFill>
                <a:latin typeface="Arial MT"/>
                <a:cs typeface="Arial MT"/>
              </a:rPr>
              <a:t>Systems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1627" y="1143691"/>
            <a:ext cx="4346575" cy="150939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375"/>
              </a:spcBef>
              <a:buChar char="•"/>
              <a:tabLst>
                <a:tab pos="317500" algn="l"/>
              </a:tabLst>
            </a:pPr>
            <a:r>
              <a:rPr dirty="0" sz="2500" spc="70">
                <a:latin typeface="Arial MT"/>
                <a:cs typeface="Arial MT"/>
              </a:rPr>
              <a:t>Decimal</a:t>
            </a:r>
            <a:r>
              <a:rPr dirty="0" sz="2500" spc="175">
                <a:latin typeface="Arial MT"/>
                <a:cs typeface="Arial MT"/>
              </a:rPr>
              <a:t> </a:t>
            </a:r>
            <a:r>
              <a:rPr dirty="0" sz="2500" spc="75">
                <a:latin typeface="Arial MT"/>
                <a:cs typeface="Arial MT"/>
              </a:rPr>
              <a:t>Numbers</a:t>
            </a:r>
            <a:endParaRPr sz="2500">
              <a:latin typeface="Arial MT"/>
              <a:cs typeface="Arial MT"/>
            </a:endParaRPr>
          </a:p>
          <a:p>
            <a:pPr lvl="1" marL="674370" indent="-285750">
              <a:lnSpc>
                <a:spcPct val="100000"/>
              </a:lnSpc>
              <a:spcBef>
                <a:spcPts val="265"/>
              </a:spcBef>
              <a:buChar char="—"/>
              <a:tabLst>
                <a:tab pos="674370" algn="l"/>
              </a:tabLst>
            </a:pPr>
            <a:r>
              <a:rPr dirty="0" sz="2150">
                <a:latin typeface="Arial MT"/>
                <a:cs typeface="Arial MT"/>
              </a:rPr>
              <a:t>What</a:t>
            </a:r>
            <a:r>
              <a:rPr dirty="0" sz="2150" spc="155">
                <a:latin typeface="Arial MT"/>
                <a:cs typeface="Arial MT"/>
              </a:rPr>
              <a:t> </a:t>
            </a:r>
            <a:r>
              <a:rPr dirty="0" sz="2150" spc="80">
                <a:latin typeface="Arial MT"/>
                <a:cs typeface="Arial MT"/>
              </a:rPr>
              <a:t>does</a:t>
            </a:r>
            <a:r>
              <a:rPr dirty="0" sz="2150" spc="14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5,634</a:t>
            </a:r>
            <a:r>
              <a:rPr dirty="0" sz="2150" spc="140">
                <a:latin typeface="Arial MT"/>
                <a:cs typeface="Arial MT"/>
              </a:rPr>
              <a:t> </a:t>
            </a:r>
            <a:r>
              <a:rPr dirty="0" sz="2150" spc="55">
                <a:latin typeface="Arial MT"/>
                <a:cs typeface="Arial MT"/>
              </a:rPr>
              <a:t>represent?</a:t>
            </a:r>
            <a:endParaRPr sz="2150">
              <a:latin typeface="Arial MT"/>
              <a:cs typeface="Arial MT"/>
            </a:endParaRPr>
          </a:p>
          <a:p>
            <a:pPr lvl="1" marL="679450" indent="-279400">
              <a:lnSpc>
                <a:spcPct val="100000"/>
              </a:lnSpc>
              <a:spcBef>
                <a:spcPts val="204"/>
              </a:spcBef>
              <a:buChar char="—"/>
              <a:tabLst>
                <a:tab pos="679450" algn="l"/>
              </a:tabLst>
            </a:pPr>
            <a:r>
              <a:rPr dirty="0" sz="2100" spc="114">
                <a:latin typeface="Arial MT"/>
                <a:cs typeface="Arial MT"/>
              </a:rPr>
              <a:t>Expanding</a:t>
            </a:r>
            <a:r>
              <a:rPr dirty="0" sz="2100" spc="17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5,634:</a:t>
            </a:r>
            <a:endParaRPr sz="2100">
              <a:latin typeface="Arial MT"/>
              <a:cs typeface="Arial MT"/>
            </a:endParaRPr>
          </a:p>
          <a:p>
            <a:pPr marL="1673225">
              <a:lnSpc>
                <a:spcPct val="100000"/>
              </a:lnSpc>
              <a:spcBef>
                <a:spcPts val="250"/>
              </a:spcBef>
            </a:pPr>
            <a:r>
              <a:rPr dirty="0" sz="2150">
                <a:latin typeface="Arial MT"/>
                <a:cs typeface="Arial MT"/>
              </a:rPr>
              <a:t>5</a:t>
            </a:r>
            <a:r>
              <a:rPr dirty="0" sz="2150" spc="2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x</a:t>
            </a:r>
            <a:r>
              <a:rPr dirty="0" sz="2150" spc="-3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10*</a:t>
            </a:r>
            <a:r>
              <a:rPr dirty="0" sz="2150" spc="8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=</a:t>
            </a:r>
            <a:r>
              <a:rPr dirty="0" sz="2150" spc="25">
                <a:latin typeface="Arial MT"/>
                <a:cs typeface="Arial MT"/>
              </a:rPr>
              <a:t> </a:t>
            </a:r>
            <a:r>
              <a:rPr dirty="0" sz="2150" spc="-10">
                <a:latin typeface="Arial MT"/>
                <a:cs typeface="Arial MT"/>
              </a:rPr>
              <a:t>5,000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29451" y="2606397"/>
            <a:ext cx="2221865" cy="110807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09"/>
              </a:spcBef>
              <a:tabLst>
                <a:tab pos="1722120" algn="l"/>
              </a:tabLst>
            </a:pPr>
            <a:r>
              <a:rPr dirty="0" sz="2050" spc="120">
                <a:latin typeface="Arial MT"/>
                <a:cs typeface="Arial MT"/>
              </a:rPr>
              <a:t>+</a:t>
            </a:r>
            <a:r>
              <a:rPr dirty="0" sz="2050" spc="55">
                <a:latin typeface="Arial MT"/>
                <a:cs typeface="Arial MT"/>
              </a:rPr>
              <a:t> </a:t>
            </a:r>
            <a:r>
              <a:rPr dirty="0" sz="2050">
                <a:latin typeface="Arial MT"/>
                <a:cs typeface="Arial MT"/>
              </a:rPr>
              <a:t>6</a:t>
            </a:r>
            <a:r>
              <a:rPr dirty="0" sz="2050" spc="75">
                <a:latin typeface="Arial MT"/>
                <a:cs typeface="Arial MT"/>
              </a:rPr>
              <a:t> </a:t>
            </a:r>
            <a:r>
              <a:rPr dirty="0" sz="2050">
                <a:latin typeface="Arial MT"/>
                <a:cs typeface="Arial MT"/>
              </a:rPr>
              <a:t>x</a:t>
            </a:r>
            <a:r>
              <a:rPr dirty="0" sz="2050" spc="185">
                <a:latin typeface="Arial MT"/>
                <a:cs typeface="Arial MT"/>
              </a:rPr>
              <a:t> </a:t>
            </a:r>
            <a:r>
              <a:rPr dirty="0" sz="2050" spc="65">
                <a:latin typeface="Arial MT"/>
                <a:cs typeface="Arial MT"/>
              </a:rPr>
              <a:t>10</a:t>
            </a:r>
            <a:r>
              <a:rPr dirty="0" baseline="24074" sz="2250" spc="97">
                <a:latin typeface="Arial MT"/>
                <a:cs typeface="Arial MT"/>
              </a:rPr>
              <a:t>2</a:t>
            </a:r>
            <a:r>
              <a:rPr dirty="0" baseline="24074" sz="2250" spc="150">
                <a:latin typeface="Arial MT"/>
                <a:cs typeface="Arial MT"/>
              </a:rPr>
              <a:t> </a:t>
            </a:r>
            <a:r>
              <a:rPr dirty="0" sz="2050" spc="70">
                <a:latin typeface="Arial MT"/>
                <a:cs typeface="Arial MT"/>
              </a:rPr>
              <a:t>=</a:t>
            </a:r>
            <a:r>
              <a:rPr dirty="0" sz="2050">
                <a:latin typeface="Arial MT"/>
                <a:cs typeface="Arial MT"/>
              </a:rPr>
              <a:t>	</a:t>
            </a:r>
            <a:r>
              <a:rPr dirty="0" sz="2050" spc="25">
                <a:latin typeface="Arial MT"/>
                <a:cs typeface="Arial MT"/>
              </a:rPr>
              <a:t>600</a:t>
            </a:r>
            <a:endParaRPr sz="20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414"/>
              </a:spcBef>
              <a:tabLst>
                <a:tab pos="1871345" algn="l"/>
              </a:tabLst>
            </a:pPr>
            <a:r>
              <a:rPr dirty="0" sz="2000" spc="55">
                <a:latin typeface="Arial MT"/>
                <a:cs typeface="Arial MT"/>
              </a:rPr>
              <a:t>+</a:t>
            </a:r>
            <a:r>
              <a:rPr dirty="0" sz="2000" spc="155">
                <a:latin typeface="Arial MT"/>
                <a:cs typeface="Arial MT"/>
              </a:rPr>
              <a:t> </a:t>
            </a:r>
            <a:r>
              <a:rPr dirty="0" sz="2000" spc="55">
                <a:latin typeface="Arial MT"/>
                <a:cs typeface="Arial MT"/>
              </a:rPr>
              <a:t>3</a:t>
            </a:r>
            <a:r>
              <a:rPr dirty="0" sz="2000" spc="75">
                <a:latin typeface="Arial MT"/>
                <a:cs typeface="Arial MT"/>
              </a:rPr>
              <a:t> </a:t>
            </a:r>
            <a:r>
              <a:rPr dirty="0" sz="2000" spc="50">
                <a:latin typeface="Arial MT"/>
                <a:cs typeface="Arial MT"/>
              </a:rPr>
              <a:t>x</a:t>
            </a:r>
            <a:r>
              <a:rPr dirty="0" sz="2000" spc="195">
                <a:latin typeface="Arial MT"/>
                <a:cs typeface="Arial MT"/>
              </a:rPr>
              <a:t> </a:t>
            </a:r>
            <a:r>
              <a:rPr dirty="0" sz="2000" spc="114">
                <a:latin typeface="Arial MT"/>
                <a:cs typeface="Arial MT"/>
              </a:rPr>
              <a:t>10</a:t>
            </a:r>
            <a:r>
              <a:rPr dirty="0" baseline="25793" sz="2100" spc="172">
                <a:latin typeface="Arial MT"/>
                <a:cs typeface="Arial MT"/>
              </a:rPr>
              <a:t>1</a:t>
            </a:r>
            <a:r>
              <a:rPr dirty="0" baseline="25793" sz="2100" spc="127">
                <a:latin typeface="Arial MT"/>
                <a:cs typeface="Arial MT"/>
              </a:rPr>
              <a:t> </a:t>
            </a:r>
            <a:r>
              <a:rPr dirty="0" sz="2000" spc="85">
                <a:latin typeface="Arial MT"/>
                <a:cs typeface="Arial MT"/>
              </a:rPr>
              <a:t>=</a:t>
            </a: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 spc="70">
                <a:latin typeface="Arial MT"/>
                <a:cs typeface="Arial MT"/>
              </a:rPr>
              <a:t>30</a:t>
            </a:r>
            <a:endParaRPr sz="20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370"/>
              </a:spcBef>
              <a:tabLst>
                <a:tab pos="2029460" algn="l"/>
              </a:tabLst>
            </a:pPr>
            <a:r>
              <a:rPr dirty="0" sz="2050" spc="120">
                <a:latin typeface="Arial MT"/>
                <a:cs typeface="Arial MT"/>
              </a:rPr>
              <a:t>+</a:t>
            </a:r>
            <a:r>
              <a:rPr dirty="0" sz="2050" spc="100">
                <a:latin typeface="Arial MT"/>
                <a:cs typeface="Arial MT"/>
              </a:rPr>
              <a:t> </a:t>
            </a:r>
            <a:r>
              <a:rPr dirty="0" sz="2050" spc="65">
                <a:latin typeface="Arial MT"/>
                <a:cs typeface="Arial MT"/>
              </a:rPr>
              <a:t>4</a:t>
            </a:r>
            <a:r>
              <a:rPr dirty="0" sz="2050" spc="-30">
                <a:latin typeface="Arial MT"/>
                <a:cs typeface="Arial MT"/>
              </a:rPr>
              <a:t> </a:t>
            </a:r>
            <a:r>
              <a:rPr dirty="0" sz="2050" spc="50">
                <a:latin typeface="Arial MT"/>
                <a:cs typeface="Arial MT"/>
              </a:rPr>
              <a:t>x</a:t>
            </a:r>
            <a:r>
              <a:rPr dirty="0" sz="2050" spc="140">
                <a:latin typeface="Arial MT"/>
                <a:cs typeface="Arial MT"/>
              </a:rPr>
              <a:t> </a:t>
            </a:r>
            <a:r>
              <a:rPr dirty="0" sz="2050" spc="65">
                <a:latin typeface="Arial MT"/>
                <a:cs typeface="Arial MT"/>
              </a:rPr>
              <a:t>10</a:t>
            </a:r>
            <a:r>
              <a:rPr dirty="0" baseline="24074" sz="2250" spc="97">
                <a:latin typeface="Arial MT"/>
                <a:cs typeface="Arial MT"/>
              </a:rPr>
              <a:t>0</a:t>
            </a:r>
            <a:r>
              <a:rPr dirty="0" baseline="24074" sz="2250" spc="142">
                <a:latin typeface="Arial MT"/>
                <a:cs typeface="Arial MT"/>
              </a:rPr>
              <a:t> </a:t>
            </a:r>
            <a:r>
              <a:rPr dirty="0" sz="2050" spc="70">
                <a:latin typeface="Arial MT"/>
                <a:cs typeface="Arial MT"/>
              </a:rPr>
              <a:t>=</a:t>
            </a:r>
            <a:r>
              <a:rPr dirty="0" sz="2050">
                <a:latin typeface="Arial MT"/>
                <a:cs typeface="Arial MT"/>
              </a:rPr>
              <a:t>	</a:t>
            </a:r>
            <a:r>
              <a:rPr dirty="0" sz="2050" spc="15">
                <a:latin typeface="Arial MT"/>
                <a:cs typeface="Arial MT"/>
              </a:rPr>
              <a:t>4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16158" y="3371003"/>
            <a:ext cx="1055370" cy="3435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50">
                <a:latin typeface="Arial MT"/>
                <a:cs typeface="Arial MT"/>
              </a:rPr>
              <a:t>-</a:t>
            </a:r>
            <a:r>
              <a:rPr dirty="0" sz="2050" spc="75">
                <a:latin typeface="Arial MT"/>
                <a:cs typeface="Arial MT"/>
              </a:rPr>
              <a:t>2</a:t>
            </a:r>
            <a:r>
              <a:rPr dirty="0" sz="2050" spc="120">
                <a:latin typeface="Arial MT"/>
                <a:cs typeface="Arial MT"/>
              </a:rPr>
              <a:t> </a:t>
            </a:r>
            <a:r>
              <a:rPr dirty="0" sz="2050" spc="55">
                <a:latin typeface="Arial MT"/>
                <a:cs typeface="Arial MT"/>
              </a:rPr>
              <a:t>5,634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52170" y="3688798"/>
            <a:ext cx="6076950" cy="2545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250825" indent="-250825">
              <a:lnSpc>
                <a:spcPct val="100000"/>
              </a:lnSpc>
              <a:spcBef>
                <a:spcPts val="135"/>
              </a:spcBef>
              <a:buSzPct val="88095"/>
              <a:buChar char="—"/>
              <a:tabLst>
                <a:tab pos="250825" algn="l"/>
              </a:tabLst>
            </a:pPr>
            <a:r>
              <a:rPr dirty="0" sz="2100" spc="65">
                <a:latin typeface="Arial MT"/>
                <a:cs typeface="Arial MT"/>
              </a:rPr>
              <a:t>What</a:t>
            </a:r>
            <a:r>
              <a:rPr dirty="0" sz="2100" spc="185">
                <a:latin typeface="Arial MT"/>
                <a:cs typeface="Arial MT"/>
              </a:rPr>
              <a:t> </a:t>
            </a:r>
            <a:r>
              <a:rPr dirty="0" sz="2100" spc="50">
                <a:latin typeface="Arial MT"/>
                <a:cs typeface="Arial MT"/>
              </a:rPr>
              <a:t>is</a:t>
            </a:r>
            <a:r>
              <a:rPr dirty="0" sz="2100" spc="235">
                <a:latin typeface="Arial MT"/>
                <a:cs typeface="Arial MT"/>
              </a:rPr>
              <a:t> </a:t>
            </a:r>
            <a:r>
              <a:rPr dirty="0" sz="2100" spc="195">
                <a:latin typeface="Arial MT"/>
                <a:cs typeface="Arial MT"/>
              </a:rPr>
              <a:t>“10”</a:t>
            </a:r>
            <a:r>
              <a:rPr dirty="0" sz="2100" spc="100">
                <a:latin typeface="Arial MT"/>
                <a:cs typeface="Arial MT"/>
              </a:rPr>
              <a:t> </a:t>
            </a:r>
            <a:r>
              <a:rPr dirty="0" sz="2100" spc="110">
                <a:latin typeface="Arial MT"/>
                <a:cs typeface="Arial MT"/>
              </a:rPr>
              <a:t>called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100">
                <a:latin typeface="Arial MT"/>
                <a:cs typeface="Arial MT"/>
              </a:rPr>
              <a:t>in</a:t>
            </a:r>
            <a:r>
              <a:rPr dirty="0" sz="2100" spc="145">
                <a:latin typeface="Arial MT"/>
                <a:cs typeface="Arial MT"/>
              </a:rPr>
              <a:t> </a:t>
            </a:r>
            <a:r>
              <a:rPr dirty="0" sz="2100" spc="80">
                <a:latin typeface="Arial MT"/>
                <a:cs typeface="Arial MT"/>
              </a:rPr>
              <a:t>the</a:t>
            </a:r>
            <a:r>
              <a:rPr dirty="0" sz="2100" spc="125">
                <a:latin typeface="Arial MT"/>
                <a:cs typeface="Arial MT"/>
              </a:rPr>
              <a:t> </a:t>
            </a:r>
            <a:r>
              <a:rPr dirty="0" sz="2100" spc="85">
                <a:latin typeface="Arial MT"/>
                <a:cs typeface="Arial MT"/>
              </a:rPr>
              <a:t>above</a:t>
            </a:r>
            <a:r>
              <a:rPr dirty="0" sz="2100" spc="185">
                <a:latin typeface="Arial MT"/>
                <a:cs typeface="Arial MT"/>
              </a:rPr>
              <a:t> </a:t>
            </a:r>
            <a:r>
              <a:rPr dirty="0" sz="2100" spc="100">
                <a:latin typeface="Arial MT"/>
                <a:cs typeface="Arial MT"/>
              </a:rPr>
              <a:t>expansion?</a:t>
            </a:r>
            <a:endParaRPr sz="2100">
              <a:latin typeface="Arial MT"/>
              <a:cs typeface="Arial MT"/>
            </a:endParaRPr>
          </a:p>
          <a:p>
            <a:pPr algn="ctr" marR="2247265">
              <a:lnSpc>
                <a:spcPct val="100000"/>
              </a:lnSpc>
              <a:spcBef>
                <a:spcPts val="130"/>
              </a:spcBef>
            </a:pPr>
            <a:r>
              <a:rPr dirty="0" sz="2000" spc="110">
                <a:solidFill>
                  <a:srgbClr val="2354EF"/>
                </a:solidFill>
                <a:latin typeface="Arial MT"/>
                <a:cs typeface="Arial MT"/>
              </a:rPr>
              <a:t>The</a:t>
            </a:r>
            <a:r>
              <a:rPr dirty="0" sz="2000" spc="12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135">
                <a:solidFill>
                  <a:srgbClr val="2354EF"/>
                </a:solidFill>
                <a:latin typeface="Arial MT"/>
                <a:cs typeface="Arial MT"/>
              </a:rPr>
              <a:t>radix.</a:t>
            </a:r>
            <a:endParaRPr sz="2000">
              <a:latin typeface="Arial MT"/>
              <a:cs typeface="Arial MT"/>
            </a:endParaRPr>
          </a:p>
          <a:p>
            <a:pPr algn="ctr" marL="251460" marR="97155" indent="-251460">
              <a:lnSpc>
                <a:spcPts val="2175"/>
              </a:lnSpc>
              <a:spcBef>
                <a:spcPts val="95"/>
              </a:spcBef>
              <a:buSzPct val="90243"/>
              <a:buChar char="—"/>
              <a:tabLst>
                <a:tab pos="251460" algn="l"/>
              </a:tabLst>
            </a:pPr>
            <a:r>
              <a:rPr dirty="0" sz="2050" spc="90">
                <a:latin typeface="Arial MT"/>
                <a:cs typeface="Arial MT"/>
              </a:rPr>
              <a:t>What</a:t>
            </a:r>
            <a:r>
              <a:rPr dirty="0" sz="2050" spc="220">
                <a:latin typeface="Arial MT"/>
                <a:cs typeface="Arial MT"/>
              </a:rPr>
              <a:t> </a:t>
            </a:r>
            <a:r>
              <a:rPr dirty="0" sz="2050" spc="65">
                <a:latin typeface="Arial MT"/>
                <a:cs typeface="Arial MT"/>
              </a:rPr>
              <a:t>is</a:t>
            </a:r>
            <a:r>
              <a:rPr dirty="0" sz="2050" spc="204">
                <a:latin typeface="Arial MT"/>
                <a:cs typeface="Arial MT"/>
              </a:rPr>
              <a:t> </a:t>
            </a:r>
            <a:r>
              <a:rPr dirty="0" sz="2050" spc="150">
                <a:latin typeface="Arial MT"/>
                <a:cs typeface="Arial MT"/>
              </a:rPr>
              <a:t>this</a:t>
            </a:r>
            <a:r>
              <a:rPr dirty="0" sz="2050" spc="95">
                <a:latin typeface="Arial MT"/>
                <a:cs typeface="Arial MT"/>
              </a:rPr>
              <a:t> </a:t>
            </a:r>
            <a:r>
              <a:rPr dirty="0" sz="2050" spc="130">
                <a:latin typeface="Arial MT"/>
                <a:cs typeface="Arial MT"/>
              </a:rPr>
              <a:t>type</a:t>
            </a:r>
            <a:r>
              <a:rPr dirty="0" sz="2050" spc="180">
                <a:latin typeface="Arial MT"/>
                <a:cs typeface="Arial MT"/>
              </a:rPr>
              <a:t> </a:t>
            </a:r>
            <a:r>
              <a:rPr dirty="0" sz="2050" spc="105">
                <a:latin typeface="Arial MT"/>
                <a:cs typeface="Arial MT"/>
              </a:rPr>
              <a:t>of</a:t>
            </a:r>
            <a:r>
              <a:rPr dirty="0" sz="2050" spc="150">
                <a:latin typeface="Arial MT"/>
                <a:cs typeface="Arial MT"/>
              </a:rPr>
              <a:t> </a:t>
            </a:r>
            <a:r>
              <a:rPr dirty="0" sz="2050" spc="135">
                <a:latin typeface="Arial MT"/>
                <a:cs typeface="Arial MT"/>
              </a:rPr>
              <a:t>number</a:t>
            </a:r>
            <a:r>
              <a:rPr dirty="0" sz="2050" spc="290">
                <a:latin typeface="Arial MT"/>
                <a:cs typeface="Arial MT"/>
              </a:rPr>
              <a:t> </a:t>
            </a:r>
            <a:r>
              <a:rPr dirty="0" sz="2050" spc="140">
                <a:latin typeface="Arial MT"/>
                <a:cs typeface="Arial MT"/>
              </a:rPr>
              <a:t>system</a:t>
            </a:r>
            <a:r>
              <a:rPr dirty="0" sz="2050" spc="215">
                <a:latin typeface="Arial MT"/>
                <a:cs typeface="Arial MT"/>
              </a:rPr>
              <a:t> </a:t>
            </a:r>
            <a:r>
              <a:rPr dirty="0" sz="2050" spc="105">
                <a:latin typeface="Arial MT"/>
                <a:cs typeface="Arial MT"/>
              </a:rPr>
              <a:t>called?</a:t>
            </a:r>
            <a:endParaRPr sz="2050">
              <a:latin typeface="Arial MT"/>
              <a:cs typeface="Arial MT"/>
            </a:endParaRPr>
          </a:p>
          <a:p>
            <a:pPr algn="ctr" marR="2279015">
              <a:lnSpc>
                <a:spcPts val="2345"/>
              </a:lnSpc>
            </a:pPr>
            <a:r>
              <a:rPr dirty="0" sz="2250" spc="-10">
                <a:solidFill>
                  <a:srgbClr val="2354EF"/>
                </a:solidFill>
                <a:latin typeface="Arial MT"/>
                <a:cs typeface="Arial MT"/>
              </a:rPr>
              <a:t>Decimal.</a:t>
            </a:r>
            <a:endParaRPr sz="2250">
              <a:latin typeface="Arial MT"/>
              <a:cs typeface="Arial MT"/>
            </a:endParaRPr>
          </a:p>
          <a:p>
            <a:pPr algn="ctr" marL="251460" marR="355600" indent="-251460">
              <a:lnSpc>
                <a:spcPts val="2510"/>
              </a:lnSpc>
              <a:buSzPct val="86046"/>
              <a:buChar char="—"/>
              <a:tabLst>
                <a:tab pos="251460" algn="l"/>
              </a:tabLst>
            </a:pPr>
            <a:r>
              <a:rPr dirty="0" sz="2150">
                <a:latin typeface="Arial MT"/>
                <a:cs typeface="Arial MT"/>
              </a:rPr>
              <a:t>What</a:t>
            </a:r>
            <a:r>
              <a:rPr dirty="0" sz="2150" spc="16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are</a:t>
            </a:r>
            <a:r>
              <a:rPr dirty="0" sz="2150" spc="100">
                <a:latin typeface="Arial MT"/>
                <a:cs typeface="Arial MT"/>
              </a:rPr>
              <a:t> </a:t>
            </a:r>
            <a:r>
              <a:rPr dirty="0" sz="2150" spc="85">
                <a:latin typeface="Arial MT"/>
                <a:cs typeface="Arial MT"/>
              </a:rPr>
              <a:t>the</a:t>
            </a:r>
            <a:r>
              <a:rPr dirty="0" sz="2150" spc="145">
                <a:latin typeface="Arial MT"/>
                <a:cs typeface="Arial MT"/>
              </a:rPr>
              <a:t> </a:t>
            </a:r>
            <a:r>
              <a:rPr dirty="0" sz="2150" spc="100">
                <a:latin typeface="Arial MT"/>
                <a:cs typeface="Arial MT"/>
              </a:rPr>
              <a:t>digits</a:t>
            </a:r>
            <a:r>
              <a:rPr dirty="0" sz="2150" spc="135">
                <a:latin typeface="Arial MT"/>
                <a:cs typeface="Arial MT"/>
              </a:rPr>
              <a:t> </a:t>
            </a:r>
            <a:r>
              <a:rPr dirty="0" sz="2150" spc="100">
                <a:latin typeface="Arial MT"/>
                <a:cs typeface="Arial MT"/>
              </a:rPr>
              <a:t>for</a:t>
            </a:r>
            <a:r>
              <a:rPr dirty="0" sz="2150" spc="220">
                <a:latin typeface="Arial MT"/>
                <a:cs typeface="Arial MT"/>
              </a:rPr>
              <a:t> </a:t>
            </a:r>
            <a:r>
              <a:rPr dirty="0" sz="2150" spc="55">
                <a:latin typeface="Arial MT"/>
                <a:cs typeface="Arial MT"/>
              </a:rPr>
              <a:t>decimal</a:t>
            </a:r>
            <a:r>
              <a:rPr dirty="0" sz="2150" spc="235">
                <a:latin typeface="Arial MT"/>
                <a:cs typeface="Arial MT"/>
              </a:rPr>
              <a:t> </a:t>
            </a:r>
            <a:r>
              <a:rPr dirty="0" sz="2150" spc="80">
                <a:latin typeface="Arial MT"/>
                <a:cs typeface="Arial MT"/>
              </a:rPr>
              <a:t>numbers?</a:t>
            </a:r>
            <a:endParaRPr sz="2150">
              <a:latin typeface="Arial MT"/>
              <a:cs typeface="Arial MT"/>
            </a:endParaRPr>
          </a:p>
          <a:p>
            <a:pPr algn="ctr" marR="441959">
              <a:lnSpc>
                <a:spcPct val="100000"/>
              </a:lnSpc>
              <a:spcBef>
                <a:spcPts val="20"/>
              </a:spcBef>
            </a:pP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0,</a:t>
            </a:r>
            <a:r>
              <a:rPr dirty="0" sz="2100" spc="50">
                <a:solidFill>
                  <a:srgbClr val="2354EF"/>
                </a:solidFill>
                <a:latin typeface="Arial MT"/>
                <a:cs typeface="Arial MT"/>
              </a:rPr>
              <a:t> 1,</a:t>
            </a:r>
            <a:r>
              <a:rPr dirty="0" sz="2100" spc="2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2,</a:t>
            </a:r>
            <a:r>
              <a:rPr dirty="0" sz="2100" spc="114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3,</a:t>
            </a:r>
            <a:r>
              <a:rPr dirty="0" sz="2100" spc="8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4,</a:t>
            </a:r>
            <a:r>
              <a:rPr dirty="0" sz="2100" spc="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5,</a:t>
            </a:r>
            <a:r>
              <a:rPr dirty="0" sz="2100" spc="114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6,</a:t>
            </a:r>
            <a:r>
              <a:rPr dirty="0" sz="2100" spc="8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7,</a:t>
            </a:r>
            <a:r>
              <a:rPr dirty="0" sz="2100" spc="1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54EF"/>
                </a:solidFill>
                <a:latin typeface="Arial MT"/>
                <a:cs typeface="Arial MT"/>
              </a:rPr>
              <a:t>8,</a:t>
            </a:r>
            <a:r>
              <a:rPr dirty="0" sz="2100" spc="1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100" spc="40">
                <a:solidFill>
                  <a:srgbClr val="2354EF"/>
                </a:solidFill>
                <a:latin typeface="Arial MT"/>
                <a:cs typeface="Arial MT"/>
              </a:rPr>
              <a:t>9.</a:t>
            </a:r>
            <a:endParaRPr sz="2100">
              <a:latin typeface="Arial MT"/>
              <a:cs typeface="Arial MT"/>
            </a:endParaRPr>
          </a:p>
          <a:p>
            <a:pPr algn="ctr" marL="249554" marR="518159" indent="-249554">
              <a:lnSpc>
                <a:spcPct val="100000"/>
              </a:lnSpc>
              <a:spcBef>
                <a:spcPts val="130"/>
              </a:spcBef>
              <a:buSzPct val="92500"/>
              <a:buChar char="—"/>
              <a:tabLst>
                <a:tab pos="249554" algn="l"/>
              </a:tabLst>
            </a:pPr>
            <a:r>
              <a:rPr dirty="0" sz="2000" spc="135">
                <a:latin typeface="Arial MT"/>
                <a:cs typeface="Arial MT"/>
              </a:rPr>
              <a:t>What</a:t>
            </a:r>
            <a:r>
              <a:rPr dirty="0" sz="2000" spc="160">
                <a:latin typeface="Arial MT"/>
                <a:cs typeface="Arial MT"/>
              </a:rPr>
              <a:t> </a:t>
            </a:r>
            <a:r>
              <a:rPr dirty="0" sz="2000" spc="110">
                <a:latin typeface="Arial MT"/>
                <a:cs typeface="Arial MT"/>
              </a:rPr>
              <a:t>are</a:t>
            </a:r>
            <a:r>
              <a:rPr dirty="0" sz="2000" spc="55">
                <a:latin typeface="Arial MT"/>
                <a:cs typeface="Arial MT"/>
              </a:rPr>
              <a:t> </a:t>
            </a:r>
            <a:r>
              <a:rPr dirty="0" sz="2000" spc="105">
                <a:latin typeface="Arial MT"/>
                <a:cs typeface="Arial MT"/>
              </a:rPr>
              <a:t>the</a:t>
            </a:r>
            <a:r>
              <a:rPr dirty="0" sz="2000" spc="290">
                <a:latin typeface="Arial MT"/>
                <a:cs typeface="Arial MT"/>
              </a:rPr>
              <a:t> </a:t>
            </a:r>
            <a:r>
              <a:rPr dirty="0" sz="2000" spc="155">
                <a:latin typeface="Arial MT"/>
                <a:cs typeface="Arial MT"/>
              </a:rPr>
              <a:t>digits </a:t>
            </a:r>
            <a:r>
              <a:rPr dirty="0" sz="2000" spc="160">
                <a:latin typeface="Arial MT"/>
                <a:cs typeface="Arial MT"/>
              </a:rPr>
              <a:t>for</a:t>
            </a:r>
            <a:r>
              <a:rPr dirty="0" sz="2000" spc="170">
                <a:latin typeface="Arial MT"/>
                <a:cs typeface="Arial MT"/>
              </a:rPr>
              <a:t> </a:t>
            </a:r>
            <a:r>
              <a:rPr dirty="0" sz="2000" spc="140">
                <a:latin typeface="Arial MT"/>
                <a:cs typeface="Arial MT"/>
              </a:rPr>
              <a:t>radix-</a:t>
            </a:r>
            <a:r>
              <a:rPr dirty="0" sz="2000" spc="110">
                <a:latin typeface="Arial MT"/>
                <a:cs typeface="Arial MT"/>
              </a:rPr>
              <a:t>r</a:t>
            </a:r>
            <a:r>
              <a:rPr dirty="0" sz="2000" spc="254">
                <a:latin typeface="Arial MT"/>
                <a:cs typeface="Arial MT"/>
              </a:rPr>
              <a:t> </a:t>
            </a:r>
            <a:r>
              <a:rPr dirty="0" sz="2000" spc="160">
                <a:latin typeface="Arial MT"/>
                <a:cs typeface="Arial MT"/>
              </a:rPr>
              <a:t>numbers?</a:t>
            </a:r>
            <a:endParaRPr sz="2000">
              <a:latin typeface="Arial MT"/>
              <a:cs typeface="Arial MT"/>
            </a:endParaRPr>
          </a:p>
          <a:p>
            <a:pPr algn="ctr" marR="1971039">
              <a:lnSpc>
                <a:spcPct val="100000"/>
              </a:lnSpc>
              <a:spcBef>
                <a:spcPts val="150"/>
              </a:spcBef>
            </a:pPr>
            <a:r>
              <a:rPr dirty="0" sz="2000" spc="60">
                <a:solidFill>
                  <a:srgbClr val="2354EF"/>
                </a:solidFill>
                <a:latin typeface="Arial MT"/>
                <a:cs typeface="Arial MT"/>
              </a:rPr>
              <a:t>0,</a:t>
            </a:r>
            <a:r>
              <a:rPr dirty="0" sz="2000" spc="6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95">
                <a:solidFill>
                  <a:srgbClr val="2354EF"/>
                </a:solidFill>
                <a:latin typeface="Arial MT"/>
                <a:cs typeface="Arial MT"/>
              </a:rPr>
              <a:t>1,</a:t>
            </a:r>
            <a:r>
              <a:rPr dirty="0" sz="2000" spc="8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135">
                <a:solidFill>
                  <a:srgbClr val="2354EF"/>
                </a:solidFill>
                <a:latin typeface="Arial MT"/>
                <a:cs typeface="Arial MT"/>
              </a:rPr>
              <a:t>...,</a:t>
            </a:r>
            <a:r>
              <a:rPr dirty="0" sz="200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2000" spc="80">
                <a:solidFill>
                  <a:srgbClr val="2354EF"/>
                </a:solidFill>
                <a:latin typeface="Arial MT"/>
                <a:cs typeface="Arial MT"/>
              </a:rPr>
              <a:t>r-</a:t>
            </a:r>
            <a:r>
              <a:rPr dirty="0" sz="2000" spc="75">
                <a:solidFill>
                  <a:srgbClr val="2354EF"/>
                </a:solidFill>
                <a:latin typeface="Arial MT"/>
                <a:cs typeface="Arial MT"/>
              </a:rPr>
              <a:t>1.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2113"/>
            <a:ext cx="3522345" cy="7283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06475" algn="l"/>
              </a:tabLst>
            </a:pPr>
            <a:r>
              <a:rPr dirty="0" sz="4600" spc="-655" i="1">
                <a:solidFill>
                  <a:srgbClr val="6600FF"/>
                </a:solidFill>
                <a:latin typeface="Arial"/>
                <a:cs typeface="Arial"/>
              </a:rPr>
              <a:t>Full</a:t>
            </a:r>
            <a:r>
              <a:rPr dirty="0" sz="4600" i="1">
                <a:solidFill>
                  <a:srgbClr val="6600FF"/>
                </a:solidFill>
                <a:latin typeface="Arial"/>
                <a:cs typeface="Arial"/>
              </a:rPr>
              <a:t>	</a:t>
            </a:r>
            <a:r>
              <a:rPr dirty="0" sz="4600" spc="-725" i="1">
                <a:solidFill>
                  <a:srgbClr val="6600FF"/>
                </a:solidFill>
                <a:latin typeface="Arial"/>
                <a:cs typeface="Arial"/>
              </a:rPr>
              <a:t>Substractor</a:t>
            </a:r>
            <a:r>
              <a:rPr dirty="0" sz="4600" spc="-240" i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pc="-330" b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865758"/>
            <a:ext cx="8076565" cy="4412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5080" indent="-344170">
              <a:lnSpc>
                <a:spcPct val="995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combinational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performs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subtraction 	between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bits,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taking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into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account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may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have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been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borrowed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by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lower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significant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bit.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has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three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outputs.</a:t>
            </a:r>
            <a:endParaRPr sz="2000">
              <a:latin typeface="Cambria"/>
              <a:cs typeface="Cambria"/>
            </a:endParaRPr>
          </a:p>
          <a:p>
            <a:pPr algn="just" marL="356235" marR="18415" indent="-34417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variables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 minuend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(X),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subtrahend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(Y),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previous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borrow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(Z);</a:t>
            </a:r>
            <a:r>
              <a:rPr dirty="0" sz="2000" spc="-11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output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variables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difference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(D)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borrow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(B).</a:t>
            </a:r>
            <a:endParaRPr sz="2000">
              <a:latin typeface="Cambria"/>
              <a:cs typeface="Cambria"/>
            </a:endParaRPr>
          </a:p>
          <a:p>
            <a:pPr algn="just" marL="356235" marR="8255" indent="-344170">
              <a:lnSpc>
                <a:spcPts val="2380"/>
              </a:lnSpc>
              <a:spcBef>
                <a:spcPts val="5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performs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operation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X</a:t>
            </a:r>
            <a:r>
              <a:rPr dirty="0" sz="2000" spc="100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–</a:t>
            </a:r>
            <a:r>
              <a:rPr dirty="0" sz="2000" spc="70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Y</a:t>
            </a:r>
            <a:r>
              <a:rPr dirty="0" sz="2000" spc="5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–</a:t>
            </a:r>
            <a:r>
              <a:rPr dirty="0" sz="2000" spc="90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933735"/>
                </a:solidFill>
                <a:latin typeface="Cambria"/>
                <a:cs typeface="Cambria"/>
              </a:rPr>
              <a:t>Z</a:t>
            </a:r>
            <a:r>
              <a:rPr dirty="0" sz="2000">
                <a:latin typeface="Cambria"/>
                <a:cs typeface="Cambria"/>
              </a:rPr>
              <a:t>.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should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noted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weight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borrow bit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-2,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while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 weight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difference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+1.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truth table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shown.</a:t>
            </a:r>
            <a:endParaRPr sz="2000">
              <a:latin typeface="Cambria"/>
              <a:cs typeface="Cambria"/>
            </a:endParaRPr>
          </a:p>
          <a:p>
            <a:pPr algn="just" marL="356870" indent="-34417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spc="-10" b="1">
                <a:latin typeface="Cambria"/>
                <a:cs typeface="Cambria"/>
              </a:rPr>
              <a:t>The</a:t>
            </a:r>
            <a:r>
              <a:rPr dirty="0" sz="2000" spc="-10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full</a:t>
            </a:r>
            <a:r>
              <a:rPr dirty="0" sz="2000" spc="-10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subtractor</a:t>
            </a:r>
            <a:r>
              <a:rPr dirty="0" sz="2000" spc="-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boolean</a:t>
            </a:r>
            <a:r>
              <a:rPr dirty="0" sz="2000" spc="-45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expressions</a:t>
            </a:r>
            <a:r>
              <a:rPr dirty="0" sz="2000" spc="-5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are</a:t>
            </a:r>
            <a:r>
              <a:rPr dirty="0" sz="2000" spc="-55" b="1">
                <a:latin typeface="Cambria"/>
                <a:cs typeface="Cambria"/>
              </a:rPr>
              <a:t> </a:t>
            </a:r>
            <a:r>
              <a:rPr dirty="0" sz="2000" spc="-50" b="1"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  <a:p>
            <a:pPr algn="just" marL="356870" indent="-34417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latin typeface="Cambria"/>
                <a:cs typeface="Cambria"/>
              </a:rPr>
              <a:t>(X’Y’Z</a:t>
            </a:r>
            <a:r>
              <a:rPr dirty="0" sz="2000" spc="5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+</a:t>
            </a:r>
            <a:r>
              <a:rPr dirty="0" sz="2000" spc="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X’YZ’</a:t>
            </a:r>
            <a:r>
              <a:rPr dirty="0" sz="2000" spc="7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+</a:t>
            </a:r>
            <a:r>
              <a:rPr dirty="0" sz="2000" spc="1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XY’Z’</a:t>
            </a:r>
            <a:r>
              <a:rPr dirty="0" sz="2000" spc="8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+</a:t>
            </a:r>
            <a:r>
              <a:rPr dirty="0" sz="2000" spc="1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XYZ)</a:t>
            </a:r>
            <a:r>
              <a:rPr dirty="0" sz="2000" spc="2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=</a:t>
            </a:r>
            <a:r>
              <a:rPr dirty="0" sz="2000" spc="1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</a:t>
            </a:r>
            <a:r>
              <a:rPr dirty="0" sz="2000" spc="80" b="1">
                <a:latin typeface="Cambria"/>
                <a:cs typeface="Cambria"/>
              </a:rPr>
              <a:t> </a:t>
            </a:r>
            <a:r>
              <a:rPr dirty="0" sz="2000" spc="-25" b="1">
                <a:latin typeface="Microsoft YaHei UI"/>
                <a:cs typeface="Microsoft YaHei UI"/>
              </a:rPr>
              <a:t>⊕</a:t>
            </a:r>
            <a:r>
              <a:rPr dirty="0" sz="2000" spc="-175" b="1">
                <a:latin typeface="Microsoft YaHei UI"/>
                <a:cs typeface="Microsoft YaHei UI"/>
              </a:rPr>
              <a:t> </a:t>
            </a:r>
            <a:r>
              <a:rPr dirty="0" sz="2000" b="1">
                <a:latin typeface="Cambria"/>
                <a:cs typeface="Cambria"/>
              </a:rPr>
              <a:t>Y</a:t>
            </a:r>
            <a:r>
              <a:rPr dirty="0" sz="2000" spc="40" b="1">
                <a:latin typeface="Cambria"/>
                <a:cs typeface="Cambria"/>
              </a:rPr>
              <a:t> </a:t>
            </a:r>
            <a:r>
              <a:rPr dirty="0" sz="2000" spc="-25" b="1">
                <a:latin typeface="Microsoft YaHei UI"/>
                <a:cs typeface="Microsoft YaHei UI"/>
              </a:rPr>
              <a:t>⊕</a:t>
            </a:r>
            <a:r>
              <a:rPr dirty="0" sz="2000" spc="-150" b="1">
                <a:latin typeface="Microsoft YaHei UI"/>
                <a:cs typeface="Microsoft YaHei UI"/>
              </a:rPr>
              <a:t> </a:t>
            </a:r>
            <a:r>
              <a:rPr dirty="0" sz="2000" spc="-50" b="1">
                <a:latin typeface="Cambria"/>
                <a:cs typeface="Cambria"/>
              </a:rPr>
              <a:t>Z</a:t>
            </a:r>
            <a:endParaRPr sz="2000">
              <a:latin typeface="Cambria"/>
              <a:cs typeface="Cambria"/>
            </a:endParaRPr>
          </a:p>
          <a:p>
            <a:pPr algn="just" marL="356870" indent="-34417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latin typeface="Cambria"/>
                <a:cs typeface="Cambria"/>
              </a:rPr>
              <a:t>(X’Y’Z</a:t>
            </a:r>
            <a:r>
              <a:rPr dirty="0" sz="2000" spc="1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+</a:t>
            </a:r>
            <a:r>
              <a:rPr dirty="0" sz="2000" spc="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X’YZ’</a:t>
            </a:r>
            <a:r>
              <a:rPr dirty="0" sz="2000" spc="2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+</a:t>
            </a:r>
            <a:r>
              <a:rPr dirty="0" sz="2000" spc="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X’YZ</a:t>
            </a:r>
            <a:r>
              <a:rPr dirty="0" sz="2000" spc="1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+</a:t>
            </a:r>
            <a:r>
              <a:rPr dirty="0" sz="2000" spc="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XYZ)</a:t>
            </a:r>
            <a:r>
              <a:rPr dirty="0" sz="2000" spc="2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=</a:t>
            </a:r>
            <a:r>
              <a:rPr dirty="0" sz="2000" spc="-4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X'(Y</a:t>
            </a:r>
            <a:r>
              <a:rPr dirty="0" sz="2000" spc="55" b="1">
                <a:latin typeface="Cambria"/>
                <a:cs typeface="Cambria"/>
              </a:rPr>
              <a:t> </a:t>
            </a:r>
            <a:r>
              <a:rPr dirty="0" sz="2000" spc="-25" b="1">
                <a:latin typeface="Microsoft YaHei UI"/>
                <a:cs typeface="Microsoft YaHei UI"/>
              </a:rPr>
              <a:t>⊕</a:t>
            </a:r>
            <a:r>
              <a:rPr dirty="0" sz="2000" spc="-175" b="1">
                <a:latin typeface="Microsoft YaHei UI"/>
                <a:cs typeface="Microsoft YaHei UI"/>
              </a:rPr>
              <a:t> </a:t>
            </a:r>
            <a:r>
              <a:rPr dirty="0" sz="2000" b="1">
                <a:latin typeface="Cambria"/>
                <a:cs typeface="Cambria"/>
              </a:rPr>
              <a:t>Z)</a:t>
            </a:r>
            <a:r>
              <a:rPr dirty="0" sz="2000" spc="-3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+</a:t>
            </a:r>
            <a:r>
              <a:rPr dirty="0" sz="2000" spc="-20" b="1">
                <a:latin typeface="Cambria"/>
                <a:cs typeface="Cambria"/>
              </a:rPr>
              <a:t> </a:t>
            </a:r>
            <a:r>
              <a:rPr dirty="0" sz="2000" spc="-25" b="1">
                <a:latin typeface="Cambria"/>
                <a:cs typeface="Cambria"/>
              </a:rPr>
              <a:t>YZ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2000">
              <a:latin typeface="Cambria"/>
              <a:cs typeface="Cambria"/>
            </a:endParaRPr>
          </a:p>
          <a:p>
            <a:pPr marL="15240">
              <a:lnSpc>
                <a:spcPct val="100000"/>
              </a:lnSpc>
            </a:pPr>
            <a:r>
              <a:rPr dirty="0" sz="2000" spc="-5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119" y="5088788"/>
            <a:ext cx="3518280" cy="13246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3428362"/>
            <a:ext cx="3048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484377"/>
            <a:ext cx="8081009" cy="34277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5080" indent="-344170">
              <a:lnSpc>
                <a:spcPct val="993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there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situation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where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minuend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subtrahend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number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contains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more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significant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bit,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then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borrow</a:t>
            </a:r>
            <a:r>
              <a:rPr dirty="0" sz="2000" spc="240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obtained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from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2-bit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binary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digits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subtracted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from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next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higher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order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pair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bits.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such situation,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involves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operation</a:t>
            </a:r>
            <a:r>
              <a:rPr dirty="0" sz="2000" spc="4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3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3</a:t>
            </a:r>
            <a:r>
              <a:rPr dirty="0" sz="2000" spc="4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bits.</a:t>
            </a:r>
            <a:r>
              <a:rPr dirty="0" sz="2000" spc="4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Such</a:t>
            </a:r>
            <a:r>
              <a:rPr dirty="0" sz="2000" spc="4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situation</a:t>
            </a:r>
            <a:r>
              <a:rPr dirty="0" sz="2000" spc="3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3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subtraction</a:t>
            </a:r>
            <a:r>
              <a:rPr dirty="0" sz="2000" spc="3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can’t</a:t>
            </a:r>
            <a:r>
              <a:rPr dirty="0" sz="2000" spc="4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handle</a:t>
            </a:r>
            <a:r>
              <a:rPr dirty="0" sz="2000" spc="4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by</a:t>
            </a:r>
            <a:r>
              <a:rPr dirty="0" sz="2000" spc="400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a </a:t>
            </a:r>
            <a:r>
              <a:rPr dirty="0" sz="2000" spc="-5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simple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subtractor.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So,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combining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form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another</a:t>
            </a:r>
            <a:r>
              <a:rPr dirty="0" sz="2000" spc="26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combinational</a:t>
            </a:r>
            <a:r>
              <a:rPr dirty="0" sz="2000" spc="28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27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27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28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perform</a:t>
            </a:r>
            <a:r>
              <a:rPr dirty="0" sz="2000" spc="29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27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type</a:t>
            </a:r>
            <a:r>
              <a:rPr dirty="0" sz="2000" spc="480">
                <a:latin typeface="Cambria"/>
                <a:cs typeface="Cambria"/>
              </a:rPr>
              <a:t>  </a:t>
            </a:r>
            <a:r>
              <a:rPr dirty="0" sz="2000" spc="-25">
                <a:latin typeface="Cambria"/>
                <a:cs typeface="Cambria"/>
              </a:rPr>
              <a:t>of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operation.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known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subtractor.</a:t>
            </a:r>
            <a:endParaRPr sz="2000">
              <a:latin typeface="Cambria"/>
              <a:cs typeface="Cambria"/>
            </a:endParaRPr>
          </a:p>
          <a:p>
            <a:pPr algn="just" marL="356235" marR="8255" indent="-344170">
              <a:lnSpc>
                <a:spcPct val="99500"/>
              </a:lnSpc>
              <a:spcBef>
                <a:spcPts val="54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So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define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combinational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takes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three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outputs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difference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borrow</a:t>
            </a:r>
            <a:r>
              <a:rPr dirty="0" sz="2000">
                <a:latin typeface="Cambria"/>
                <a:cs typeface="Cambria"/>
              </a:rPr>
              <a:t>.</a:t>
            </a:r>
            <a:r>
              <a:rPr dirty="0" sz="2000" spc="-10">
                <a:latin typeface="Cambria"/>
                <a:cs typeface="Cambria"/>
              </a:rPr>
              <a:t> Above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4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truth</a:t>
            </a:r>
            <a:r>
              <a:rPr dirty="0" sz="2000" spc="3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table</a:t>
            </a:r>
            <a:r>
              <a:rPr dirty="0" sz="2000" spc="48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48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full</a:t>
            </a:r>
            <a:r>
              <a:rPr dirty="0" sz="2000" spc="48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subtractor,</a:t>
            </a:r>
            <a:r>
              <a:rPr dirty="0" sz="2000" spc="4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4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have</a:t>
            </a:r>
            <a:r>
              <a:rPr dirty="0" sz="2000" spc="45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used</a:t>
            </a:r>
            <a:r>
              <a:rPr dirty="0" sz="2000" spc="4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three</a:t>
            </a:r>
            <a:r>
              <a:rPr dirty="0" sz="2000" spc="484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input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0668" y="3887470"/>
            <a:ext cx="173418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92530" algn="l"/>
                <a:tab pos="1576705" algn="l"/>
              </a:tabLst>
            </a:pPr>
            <a:r>
              <a:rPr dirty="0" sz="2000" spc="-10">
                <a:latin typeface="Cambria"/>
                <a:cs typeface="Cambria"/>
              </a:rPr>
              <a:t>variables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25">
                <a:latin typeface="Cambria"/>
                <a:cs typeface="Cambria"/>
              </a:rPr>
              <a:t>X,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50">
                <a:latin typeface="Cambria"/>
                <a:cs typeface="Cambria"/>
              </a:rPr>
              <a:t>Y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0668" y="4189602"/>
            <a:ext cx="137731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latin typeface="Cambria"/>
                <a:cs typeface="Cambria"/>
              </a:rPr>
              <a:t>subtrahend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9092" y="3887470"/>
            <a:ext cx="5958840" cy="631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715">
              <a:lnSpc>
                <a:spcPts val="2390"/>
              </a:lnSpc>
              <a:spcBef>
                <a:spcPts val="90"/>
              </a:spcBef>
              <a:tabLst>
                <a:tab pos="648970" algn="l"/>
                <a:tab pos="1029969" algn="l"/>
                <a:tab pos="1932939" algn="l"/>
                <a:tab pos="2816860" algn="l"/>
                <a:tab pos="3280410" algn="l"/>
                <a:tab pos="3875404" algn="l"/>
                <a:tab pos="4643120" algn="l"/>
              </a:tabLst>
            </a:pPr>
            <a:r>
              <a:rPr dirty="0" sz="2000" spc="-25">
                <a:latin typeface="Cambria"/>
                <a:cs typeface="Cambria"/>
              </a:rPr>
              <a:t>and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50">
                <a:latin typeface="Cambria"/>
                <a:cs typeface="Cambria"/>
              </a:rPr>
              <a:t>Z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10">
                <a:latin typeface="Cambria"/>
                <a:cs typeface="Cambria"/>
              </a:rPr>
              <a:t>which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10">
                <a:latin typeface="Cambria"/>
                <a:cs typeface="Cambria"/>
              </a:rPr>
              <a:t>refers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25">
                <a:latin typeface="Cambria"/>
                <a:cs typeface="Cambria"/>
              </a:rPr>
              <a:t>to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25">
                <a:latin typeface="Cambria"/>
                <a:cs typeface="Cambria"/>
              </a:rPr>
              <a:t>the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20">
                <a:latin typeface="Cambria"/>
                <a:cs typeface="Cambria"/>
              </a:rPr>
              <a:t>term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10" b="1">
                <a:latin typeface="Cambria"/>
                <a:cs typeface="Cambria"/>
              </a:rPr>
              <a:t>minuend,</a:t>
            </a:r>
            <a:endParaRPr sz="2000">
              <a:latin typeface="Cambria"/>
              <a:cs typeface="Cambria"/>
            </a:endParaRPr>
          </a:p>
          <a:p>
            <a:pPr algn="r" marR="5080">
              <a:lnSpc>
                <a:spcPts val="2390"/>
              </a:lnSpc>
              <a:tabLst>
                <a:tab pos="819785" algn="l"/>
                <a:tab pos="2109470" algn="l"/>
                <a:tab pos="2820035" algn="l"/>
                <a:tab pos="4606925" algn="l"/>
                <a:tab pos="5518150" algn="l"/>
              </a:tabLst>
            </a:pPr>
            <a:r>
              <a:rPr dirty="0" sz="2000" spc="-25">
                <a:latin typeface="Cambria"/>
                <a:cs typeface="Cambria"/>
              </a:rPr>
              <a:t>and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10" b="1">
                <a:latin typeface="Cambria"/>
                <a:cs typeface="Cambria"/>
              </a:rPr>
              <a:t>borrow</a:t>
            </a:r>
            <a:r>
              <a:rPr dirty="0" sz="2000" b="1">
                <a:latin typeface="Cambria"/>
                <a:cs typeface="Cambria"/>
              </a:rPr>
              <a:t>	</a:t>
            </a:r>
            <a:r>
              <a:rPr dirty="0" sz="2000" spc="-25">
                <a:latin typeface="Cambria"/>
                <a:cs typeface="Cambria"/>
              </a:rPr>
              <a:t>bit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10">
                <a:latin typeface="Cambria"/>
                <a:cs typeface="Cambria"/>
              </a:rPr>
              <a:t>respectively.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25">
                <a:latin typeface="Cambria"/>
                <a:cs typeface="Cambria"/>
              </a:rPr>
              <a:t>The</a:t>
            </a:r>
            <a:r>
              <a:rPr dirty="0" sz="2000">
                <a:latin typeface="Cambria"/>
                <a:cs typeface="Cambria"/>
              </a:rPr>
              <a:t>	</a:t>
            </a:r>
            <a:r>
              <a:rPr dirty="0" sz="2000" spc="-25">
                <a:latin typeface="Cambria"/>
                <a:cs typeface="Cambria"/>
              </a:rPr>
              <a:t>two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3196" y="4419777"/>
            <a:ext cx="8076565" cy="228854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algn="just" marL="360045">
              <a:lnSpc>
                <a:spcPct val="100000"/>
              </a:lnSpc>
              <a:spcBef>
                <a:spcPts val="655"/>
              </a:spcBef>
            </a:pPr>
            <a:r>
              <a:rPr dirty="0" sz="2000">
                <a:latin typeface="Cambria"/>
                <a:cs typeface="Cambria"/>
              </a:rPr>
              <a:t>outputs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difference</a:t>
            </a:r>
            <a:r>
              <a:rPr dirty="0" sz="2000" spc="-50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borrow</a:t>
            </a:r>
            <a:r>
              <a:rPr dirty="0" sz="2000" spc="-35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named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respectively.</a:t>
            </a:r>
            <a:endParaRPr sz="2000">
              <a:latin typeface="Cambria"/>
              <a:cs typeface="Cambria"/>
            </a:endParaRPr>
          </a:p>
          <a:p>
            <a:pPr algn="just" marL="356235" marR="5080" indent="-344170">
              <a:lnSpc>
                <a:spcPct val="99200"/>
              </a:lnSpc>
              <a:spcBef>
                <a:spcPts val="57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construction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full</a:t>
            </a:r>
            <a:r>
              <a:rPr dirty="0" sz="2000" spc="4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subtractor</a:t>
            </a:r>
            <a:r>
              <a:rPr dirty="0" sz="2000" spc="2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circuit</a:t>
            </a:r>
            <a:r>
              <a:rPr dirty="0" sz="2000" spc="2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diagram</a:t>
            </a:r>
            <a:r>
              <a:rPr dirty="0" sz="2000" spc="90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involves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half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joined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by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OR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shown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above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circuit</a:t>
            </a:r>
            <a:r>
              <a:rPr dirty="0" sz="2000" spc="-5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diagram </a:t>
            </a:r>
            <a:r>
              <a:rPr dirty="0" sz="2000" spc="-10" b="1">
                <a:latin typeface="Cambria"/>
                <a:cs typeface="Cambria"/>
              </a:rPr>
              <a:t>	</a:t>
            </a:r>
            <a:r>
              <a:rPr dirty="0" sz="2000" b="1">
                <a:latin typeface="Cambria"/>
                <a:cs typeface="Cambria"/>
              </a:rPr>
              <a:t>of</a:t>
            </a:r>
            <a:r>
              <a:rPr dirty="0" sz="2000" spc="-3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-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full</a:t>
            </a:r>
            <a:r>
              <a:rPr dirty="0" sz="2000" spc="-1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subtractor</a:t>
            </a:r>
            <a:r>
              <a:rPr dirty="0" sz="2000">
                <a:latin typeface="Cambria"/>
                <a:cs typeface="Cambria"/>
              </a:rPr>
              <a:t>.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borrow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bits generated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by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separate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subtractor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fed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OR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which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produces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final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borrow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bit.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final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difference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combination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difference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output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first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half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adder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next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higher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order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pair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bits.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644" y="48209"/>
            <a:ext cx="6523355" cy="100456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50315">
              <a:lnSpc>
                <a:spcPts val="3765"/>
              </a:lnSpc>
              <a:spcBef>
                <a:spcPts val="95"/>
              </a:spcBef>
            </a:pPr>
            <a:r>
              <a:rPr dirty="0">
                <a:solidFill>
                  <a:srgbClr val="660066"/>
                </a:solidFill>
                <a:latin typeface="Tahoma"/>
                <a:cs typeface="Tahoma"/>
              </a:rPr>
              <a:t>Sequential</a:t>
            </a:r>
            <a:r>
              <a:rPr dirty="0" spc="-11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660066"/>
                </a:solidFill>
                <a:latin typeface="Tahoma"/>
                <a:cs typeface="Tahoma"/>
              </a:rPr>
              <a:t>Logic</a:t>
            </a:r>
            <a:r>
              <a:rPr dirty="0" spc="-135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660066"/>
                </a:solidFill>
                <a:latin typeface="Tahoma"/>
                <a:cs typeface="Tahoma"/>
              </a:rPr>
              <a:t>Circuits</a:t>
            </a:r>
            <a:r>
              <a:rPr dirty="0" spc="-11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marL="12700">
              <a:lnSpc>
                <a:spcPts val="3945"/>
              </a:lnSpc>
            </a:pPr>
            <a:r>
              <a:rPr dirty="0" sz="3350" spc="-270" i="1">
                <a:solidFill>
                  <a:srgbClr val="933735"/>
                </a:solidFill>
                <a:latin typeface="Times New Roman"/>
                <a:cs typeface="Times New Roman"/>
              </a:rPr>
              <a:t>FLIP-</a:t>
            </a:r>
            <a:r>
              <a:rPr dirty="0" sz="3350" spc="-345" i="1">
                <a:solidFill>
                  <a:srgbClr val="933735"/>
                </a:solidFill>
                <a:latin typeface="Times New Roman"/>
                <a:cs typeface="Times New Roman"/>
              </a:rPr>
              <a:t>FLOPS</a:t>
            </a:r>
            <a:r>
              <a:rPr dirty="0" sz="3350" spc="-80" i="1">
                <a:solidFill>
                  <a:srgbClr val="933735"/>
                </a:solidFill>
                <a:latin typeface="Times New Roman"/>
                <a:cs typeface="Times New Roman"/>
              </a:rPr>
              <a:t> </a:t>
            </a:r>
            <a:r>
              <a:rPr dirty="0" sz="3350" spc="-50" i="1">
                <a:solidFill>
                  <a:srgbClr val="933735"/>
                </a:solidFill>
                <a:latin typeface="Times New Roman"/>
                <a:cs typeface="Times New Roman"/>
              </a:rPr>
              <a:t>: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1173607"/>
            <a:ext cx="8088630" cy="4776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360045" marR="6985" indent="-347980">
              <a:lnSpc>
                <a:spcPct val="98900"/>
              </a:lnSpc>
              <a:spcBef>
                <a:spcPts val="12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1800">
                <a:latin typeface="Cambria"/>
                <a:cs typeface="Cambria"/>
              </a:rPr>
              <a:t>Both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Latches</a:t>
            </a:r>
            <a:r>
              <a:rPr dirty="0" sz="1800" spc="105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and</a:t>
            </a:r>
            <a:r>
              <a:rPr dirty="0" sz="1800" spc="114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flip</a:t>
            </a:r>
            <a:r>
              <a:rPr dirty="0" sz="1800" spc="90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flops</a:t>
            </a:r>
            <a:r>
              <a:rPr dirty="0" sz="1800" spc="95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1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circuit</a:t>
            </a:r>
            <a:r>
              <a:rPr dirty="0" sz="1800" spc="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elements</a:t>
            </a:r>
            <a:r>
              <a:rPr dirty="0" sz="1800" spc="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wherein</a:t>
            </a:r>
            <a:r>
              <a:rPr dirty="0" sz="1800" spc="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output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not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 spc="-20">
                <a:latin typeface="Cambria"/>
                <a:cs typeface="Cambria"/>
              </a:rPr>
              <a:t>only </a:t>
            </a:r>
            <a:r>
              <a:rPr dirty="0" sz="1800">
                <a:latin typeface="Cambria"/>
                <a:cs typeface="Cambria"/>
              </a:rPr>
              <a:t>depends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on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current</a:t>
            </a:r>
            <a:r>
              <a:rPr dirty="0" sz="1800" spc="2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inputs,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but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also</a:t>
            </a:r>
            <a:r>
              <a:rPr dirty="0" sz="1800" spc="2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depends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on</a:t>
            </a:r>
            <a:r>
              <a:rPr dirty="0" sz="1800" spc="28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previous</a:t>
            </a:r>
            <a:r>
              <a:rPr dirty="0" sz="1800" spc="2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input</a:t>
            </a:r>
            <a:r>
              <a:rPr dirty="0" sz="1800" spc="26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and </a:t>
            </a:r>
            <a:r>
              <a:rPr dirty="0" sz="1800">
                <a:latin typeface="Cambria"/>
                <a:cs typeface="Cambria"/>
              </a:rPr>
              <a:t>outputs.</a:t>
            </a:r>
            <a:r>
              <a:rPr dirty="0" sz="1800" spc="2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main</a:t>
            </a:r>
            <a:r>
              <a:rPr dirty="0" sz="1800" spc="235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difference</a:t>
            </a:r>
            <a:r>
              <a:rPr dirty="0" sz="1800" spc="195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between</a:t>
            </a:r>
            <a:r>
              <a:rPr dirty="0" sz="1800" spc="220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latch</a:t>
            </a:r>
            <a:r>
              <a:rPr dirty="0" sz="1800" spc="215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and</a:t>
            </a:r>
            <a:r>
              <a:rPr dirty="0" sz="1800" spc="220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flip</a:t>
            </a:r>
            <a:r>
              <a:rPr dirty="0" sz="1800" spc="204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flop</a:t>
            </a:r>
            <a:r>
              <a:rPr dirty="0" sz="1800" spc="240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that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235">
                <a:latin typeface="Cambria"/>
                <a:cs typeface="Cambria"/>
              </a:rPr>
              <a:t> </a:t>
            </a:r>
            <a:r>
              <a:rPr dirty="0" sz="1800" spc="-20" b="1">
                <a:latin typeface="Cambria"/>
                <a:cs typeface="Cambria"/>
              </a:rPr>
              <a:t>flip </a:t>
            </a:r>
            <a:r>
              <a:rPr dirty="0" sz="1800" b="1">
                <a:latin typeface="Cambria"/>
                <a:cs typeface="Cambria"/>
              </a:rPr>
              <a:t>flop</a:t>
            </a:r>
            <a:r>
              <a:rPr dirty="0" sz="1800" spc="5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has</a:t>
            </a:r>
            <a:r>
              <a:rPr dirty="0" sz="1800" spc="-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-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clock</a:t>
            </a:r>
            <a:r>
              <a:rPr dirty="0" sz="1800" spc="-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signal,</a:t>
            </a:r>
            <a:r>
              <a:rPr dirty="0" sz="1800" spc="-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whereas</a:t>
            </a:r>
            <a:r>
              <a:rPr dirty="0" sz="1800" spc="-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-10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latch</a:t>
            </a:r>
            <a:r>
              <a:rPr dirty="0" sz="1800" spc="5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does</a:t>
            </a:r>
            <a:r>
              <a:rPr dirty="0" sz="1800" spc="-90">
                <a:latin typeface="Cambria"/>
                <a:cs typeface="Cambria"/>
              </a:rPr>
              <a:t> </a:t>
            </a:r>
            <a:r>
              <a:rPr dirty="0" sz="1800" spc="-20">
                <a:latin typeface="Cambria"/>
                <a:cs typeface="Cambria"/>
              </a:rPr>
              <a:t>not.</a:t>
            </a:r>
            <a:endParaRPr sz="1800">
              <a:latin typeface="Cambria"/>
              <a:cs typeface="Cambria"/>
            </a:endParaRPr>
          </a:p>
          <a:p>
            <a:pPr algn="just" marL="360045" marR="12700" indent="-347980">
              <a:lnSpc>
                <a:spcPct val="99300"/>
              </a:lnSpc>
              <a:spcBef>
                <a:spcPts val="47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 spc="-10" b="1">
                <a:latin typeface="Cambria"/>
                <a:cs typeface="Cambria"/>
              </a:rPr>
              <a:t>flip</a:t>
            </a:r>
            <a:r>
              <a:rPr dirty="0" sz="1800" spc="-10">
                <a:latin typeface="Cambria"/>
                <a:cs typeface="Cambria"/>
              </a:rPr>
              <a:t>-</a:t>
            </a:r>
            <a:r>
              <a:rPr dirty="0" sz="1800" b="1">
                <a:latin typeface="Cambria"/>
                <a:cs typeface="Cambria"/>
              </a:rPr>
              <a:t>flop</a:t>
            </a:r>
            <a:r>
              <a:rPr dirty="0" sz="1800" spc="170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175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latch</a:t>
            </a:r>
            <a:r>
              <a:rPr dirty="0" sz="1800" spc="175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1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circuit</a:t>
            </a:r>
            <a:r>
              <a:rPr dirty="0" sz="1800" spc="1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that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has</a:t>
            </a:r>
            <a:r>
              <a:rPr dirty="0" sz="1800" spc="1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two</a:t>
            </a:r>
            <a:r>
              <a:rPr dirty="0" sz="1800" spc="1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stable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states</a:t>
            </a:r>
            <a:r>
              <a:rPr dirty="0" sz="1800" spc="17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can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be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used</a:t>
            </a:r>
            <a:r>
              <a:rPr dirty="0" sz="1800" spc="19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to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store</a:t>
            </a:r>
            <a:r>
              <a:rPr dirty="0" sz="1800" spc="14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state</a:t>
            </a:r>
            <a:r>
              <a:rPr dirty="0" sz="1800" spc="114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information</a:t>
            </a:r>
            <a:r>
              <a:rPr dirty="0" sz="1800">
                <a:latin typeface="Cambria"/>
                <a:cs typeface="Cambria"/>
              </a:rPr>
              <a:t>.</a:t>
            </a:r>
            <a:r>
              <a:rPr dirty="0" sz="1800" spc="1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120">
                <a:latin typeface="Cambria"/>
                <a:cs typeface="Cambria"/>
              </a:rPr>
              <a:t> </a:t>
            </a:r>
            <a:r>
              <a:rPr dirty="0" sz="1800" spc="-20" b="1">
                <a:latin typeface="Cambria"/>
                <a:cs typeface="Cambria"/>
              </a:rPr>
              <a:t>flip</a:t>
            </a:r>
            <a:r>
              <a:rPr dirty="0" sz="1800" spc="-20">
                <a:latin typeface="Cambria"/>
                <a:cs typeface="Cambria"/>
              </a:rPr>
              <a:t>-</a:t>
            </a:r>
            <a:r>
              <a:rPr dirty="0" sz="1800" b="1">
                <a:latin typeface="Cambria"/>
                <a:cs typeface="Cambria"/>
              </a:rPr>
              <a:t>flop</a:t>
            </a:r>
            <a:r>
              <a:rPr dirty="0" sz="1800" spc="135" b="1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</a:t>
            </a:r>
            <a:r>
              <a:rPr dirty="0" sz="1800" spc="1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bistable</a:t>
            </a:r>
            <a:r>
              <a:rPr dirty="0" sz="1800" spc="11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multivibrator.</a:t>
            </a:r>
            <a:r>
              <a:rPr dirty="0" sz="1800" spc="1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1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circuit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can </a:t>
            </a:r>
            <a:r>
              <a:rPr dirty="0" sz="1800">
                <a:latin typeface="Cambria"/>
                <a:cs typeface="Cambria"/>
              </a:rPr>
              <a:t>be</a:t>
            </a:r>
            <a:r>
              <a:rPr dirty="0" sz="1800" spc="1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made</a:t>
            </a:r>
            <a:r>
              <a:rPr dirty="0" sz="1800" spc="11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change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state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by</a:t>
            </a:r>
            <a:r>
              <a:rPr dirty="0" sz="1800" spc="1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signals</a:t>
            </a:r>
            <a:r>
              <a:rPr dirty="0" sz="1800" spc="1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applied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to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one</a:t>
            </a:r>
            <a:r>
              <a:rPr dirty="0" sz="1800" spc="1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more</a:t>
            </a:r>
            <a:r>
              <a:rPr dirty="0" sz="1800" spc="11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control</a:t>
            </a:r>
            <a:r>
              <a:rPr dirty="0" sz="1800" spc="11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inputs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and </a:t>
            </a:r>
            <a:r>
              <a:rPr dirty="0" sz="1800">
                <a:latin typeface="Cambria"/>
                <a:cs typeface="Cambria"/>
              </a:rPr>
              <a:t>will</a:t>
            </a:r>
            <a:r>
              <a:rPr dirty="0" sz="1800" spc="-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have</a:t>
            </a:r>
            <a:r>
              <a:rPr dirty="0" sz="1800" spc="-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one</a:t>
            </a:r>
            <a:r>
              <a:rPr dirty="0" sz="1800" spc="-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-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two</a:t>
            </a:r>
            <a:r>
              <a:rPr dirty="0" sz="1800" spc="-2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outputs.</a:t>
            </a:r>
            <a:endParaRPr sz="1800">
              <a:latin typeface="Cambria"/>
              <a:cs typeface="Cambria"/>
            </a:endParaRPr>
          </a:p>
          <a:p>
            <a:pPr algn="just" marL="360045" marR="5080" indent="-347980">
              <a:lnSpc>
                <a:spcPct val="99300"/>
              </a:lnSpc>
              <a:spcBef>
                <a:spcPts val="47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1800">
                <a:latin typeface="Cambria"/>
                <a:cs typeface="Cambria"/>
              </a:rPr>
              <a:t>Latches</a:t>
            </a:r>
            <a:r>
              <a:rPr dirty="0" sz="1800" spc="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flip-flops</a:t>
            </a:r>
            <a:r>
              <a:rPr dirty="0" sz="1800" spc="-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basic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elements</a:t>
            </a:r>
            <a:r>
              <a:rPr dirty="0" sz="1800" spc="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for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storing</a:t>
            </a:r>
            <a:r>
              <a:rPr dirty="0" sz="1800" spc="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information.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One</a:t>
            </a:r>
            <a:r>
              <a:rPr dirty="0" sz="1800" spc="3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latch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195"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933735"/>
                </a:solidFill>
                <a:latin typeface="Cambria"/>
                <a:cs typeface="Cambria"/>
              </a:rPr>
              <a:t>flip-</a:t>
            </a:r>
            <a:r>
              <a:rPr dirty="0" sz="1800" b="1">
                <a:solidFill>
                  <a:srgbClr val="933735"/>
                </a:solidFill>
                <a:latin typeface="Cambria"/>
                <a:cs typeface="Cambria"/>
              </a:rPr>
              <a:t>flop</a:t>
            </a:r>
            <a:r>
              <a:rPr dirty="0" sz="1800" spc="16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933735"/>
                </a:solidFill>
                <a:latin typeface="Cambria"/>
                <a:cs typeface="Cambria"/>
              </a:rPr>
              <a:t>can</a:t>
            </a:r>
            <a:r>
              <a:rPr dirty="0" sz="1800" spc="18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933735"/>
                </a:solidFill>
                <a:latin typeface="Cambria"/>
                <a:cs typeface="Cambria"/>
              </a:rPr>
              <a:t>store</a:t>
            </a:r>
            <a:r>
              <a:rPr dirty="0" sz="1800" spc="17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933735"/>
                </a:solidFill>
                <a:latin typeface="Cambria"/>
                <a:cs typeface="Cambria"/>
              </a:rPr>
              <a:t>one</a:t>
            </a:r>
            <a:r>
              <a:rPr dirty="0" sz="1800" spc="180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933735"/>
                </a:solidFill>
                <a:latin typeface="Cambria"/>
                <a:cs typeface="Cambria"/>
              </a:rPr>
              <a:t>bit</a:t>
            </a:r>
            <a:r>
              <a:rPr dirty="0" sz="1800" spc="15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933735"/>
                </a:solidFill>
                <a:latin typeface="Cambria"/>
                <a:cs typeface="Cambria"/>
              </a:rPr>
              <a:t>of</a:t>
            </a:r>
            <a:r>
              <a:rPr dirty="0" sz="1800" spc="18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933735"/>
                </a:solidFill>
                <a:latin typeface="Cambria"/>
                <a:cs typeface="Cambria"/>
              </a:rPr>
              <a:t>information</a:t>
            </a:r>
            <a:r>
              <a:rPr dirty="0" sz="1800">
                <a:latin typeface="Cambria"/>
                <a:cs typeface="Cambria"/>
              </a:rPr>
              <a:t>.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main</a:t>
            </a:r>
            <a:r>
              <a:rPr dirty="0" sz="1800" spc="1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difference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between </a:t>
            </a:r>
            <a:r>
              <a:rPr dirty="0" sz="1800">
                <a:latin typeface="Cambria"/>
                <a:cs typeface="Cambria"/>
              </a:rPr>
              <a:t>latches</a:t>
            </a:r>
            <a:r>
              <a:rPr dirty="0" sz="1800" spc="-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and</a:t>
            </a:r>
            <a:r>
              <a:rPr dirty="0" sz="1800" spc="-1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flip-</a:t>
            </a:r>
            <a:r>
              <a:rPr dirty="0" sz="1800">
                <a:latin typeface="Cambria"/>
                <a:cs typeface="Cambria"/>
              </a:rPr>
              <a:t>flops</a:t>
            </a:r>
            <a:r>
              <a:rPr dirty="0" sz="1800" spc="-3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-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that</a:t>
            </a:r>
            <a:r>
              <a:rPr dirty="0" sz="1800" spc="-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for</a:t>
            </a:r>
            <a:r>
              <a:rPr dirty="0" sz="1800" spc="-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latches,</a:t>
            </a:r>
            <a:r>
              <a:rPr dirty="0" sz="1800" spc="-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their outputs</a:t>
            </a:r>
            <a:r>
              <a:rPr dirty="0" sz="1800" spc="-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are</a:t>
            </a:r>
            <a:r>
              <a:rPr dirty="0" sz="1800" spc="-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constantly affected</a:t>
            </a:r>
            <a:r>
              <a:rPr dirty="0" sz="1800" spc="-15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by </a:t>
            </a:r>
            <a:r>
              <a:rPr dirty="0" sz="1800">
                <a:latin typeface="Cambria"/>
                <a:cs typeface="Cambria"/>
              </a:rPr>
              <a:t>their</a:t>
            </a:r>
            <a:r>
              <a:rPr dirty="0" sz="1800" spc="5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inputs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as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long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as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enable</a:t>
            </a:r>
            <a:r>
              <a:rPr dirty="0" sz="1800" spc="6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signal</a:t>
            </a:r>
            <a:r>
              <a:rPr dirty="0" sz="1800" spc="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asserted.</a:t>
            </a:r>
            <a:r>
              <a:rPr dirty="0" sz="1800" spc="4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</a:t>
            </a:r>
            <a:r>
              <a:rPr dirty="0" sz="1800" spc="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other</a:t>
            </a:r>
            <a:r>
              <a:rPr dirty="0" sz="1800" spc="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words,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when</a:t>
            </a:r>
            <a:r>
              <a:rPr dirty="0" sz="1800" spc="6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Cambria"/>
                <a:cs typeface="Cambria"/>
              </a:rPr>
              <a:t>they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are</a:t>
            </a:r>
            <a:r>
              <a:rPr dirty="0" sz="1800" spc="-2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enabled,</a:t>
            </a:r>
            <a:r>
              <a:rPr dirty="0" sz="1800" spc="-3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their</a:t>
            </a:r>
            <a:r>
              <a:rPr dirty="0" sz="1800" spc="-2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content</a:t>
            </a:r>
            <a:r>
              <a:rPr dirty="0" sz="1800" spc="-3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changes</a:t>
            </a:r>
            <a:r>
              <a:rPr dirty="0" sz="1800" spc="-3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immediately</a:t>
            </a:r>
            <a:r>
              <a:rPr dirty="0" sz="1800" spc="-2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when</a:t>
            </a:r>
            <a:r>
              <a:rPr dirty="0" sz="1800" spc="-2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their</a:t>
            </a:r>
            <a:r>
              <a:rPr dirty="0" sz="1800" spc="-2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inputs</a:t>
            </a:r>
            <a:r>
              <a:rPr dirty="0" sz="1800" spc="-3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change</a:t>
            </a:r>
            <a:r>
              <a:rPr dirty="0" sz="1800">
                <a:latin typeface="Cambria"/>
                <a:cs typeface="Cambria"/>
              </a:rPr>
              <a:t>.</a:t>
            </a:r>
            <a:r>
              <a:rPr dirty="0" sz="1800" spc="-3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Flip- </a:t>
            </a:r>
            <a:r>
              <a:rPr dirty="0" sz="1800">
                <a:latin typeface="Cambria"/>
                <a:cs typeface="Cambria"/>
              </a:rPr>
              <a:t>flops,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on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other</a:t>
            </a:r>
            <a:r>
              <a:rPr dirty="0" sz="1800" spc="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hand,</a:t>
            </a:r>
            <a:r>
              <a:rPr dirty="0" sz="1800" spc="105"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have</a:t>
            </a:r>
            <a:r>
              <a:rPr dirty="0" sz="1800" spc="8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their</a:t>
            </a:r>
            <a:r>
              <a:rPr dirty="0" sz="1800" spc="9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content</a:t>
            </a:r>
            <a:r>
              <a:rPr dirty="0" sz="1800" spc="7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change</a:t>
            </a:r>
            <a:r>
              <a:rPr dirty="0" sz="1800" spc="9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only</a:t>
            </a:r>
            <a:r>
              <a:rPr dirty="0" sz="1800" spc="11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either</a:t>
            </a:r>
            <a:r>
              <a:rPr dirty="0" sz="1800" spc="6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at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rising</a:t>
            </a:r>
            <a:r>
              <a:rPr dirty="0" sz="1800" spc="90">
                <a:latin typeface="Cambria"/>
                <a:cs typeface="Cambria"/>
              </a:rPr>
              <a:t> </a:t>
            </a:r>
            <a:r>
              <a:rPr dirty="0" sz="1800" spc="-25">
                <a:latin typeface="Cambria"/>
                <a:cs typeface="Cambria"/>
              </a:rPr>
              <a:t>or </a:t>
            </a:r>
            <a:r>
              <a:rPr dirty="0" sz="1800">
                <a:latin typeface="Cambria"/>
                <a:cs typeface="Cambria"/>
              </a:rPr>
              <a:t>falling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edge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enable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signal.</a:t>
            </a:r>
            <a:r>
              <a:rPr dirty="0" sz="1800" spc="2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This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enable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signal</a:t>
            </a:r>
            <a:r>
              <a:rPr dirty="0" sz="1800" spc="1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is</a:t>
            </a:r>
            <a:r>
              <a:rPr dirty="0" sz="1800" spc="22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usually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controlling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clock</a:t>
            </a:r>
            <a:r>
              <a:rPr dirty="0" sz="1800" spc="215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1F5F"/>
                </a:solidFill>
                <a:latin typeface="Cambria"/>
                <a:cs typeface="Cambria"/>
              </a:rPr>
              <a:t>signal</a:t>
            </a:r>
            <a:r>
              <a:rPr dirty="0" sz="1800">
                <a:latin typeface="Cambria"/>
                <a:cs typeface="Cambria"/>
              </a:rPr>
              <a:t>.</a:t>
            </a:r>
            <a:r>
              <a:rPr dirty="0" sz="1800" spc="2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After</a:t>
            </a:r>
            <a:r>
              <a:rPr dirty="0" sz="1800" spc="1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rising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or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falling</a:t>
            </a:r>
            <a:r>
              <a:rPr dirty="0" sz="1800" spc="1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edge</a:t>
            </a:r>
            <a:r>
              <a:rPr dirty="0" sz="1800" spc="18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of</a:t>
            </a:r>
            <a:r>
              <a:rPr dirty="0" sz="1800" spc="2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29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clock,</a:t>
            </a:r>
            <a:r>
              <a:rPr dirty="0" sz="1800" spc="2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20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flip-flop</a:t>
            </a:r>
            <a:r>
              <a:rPr dirty="0" sz="1800" spc="21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content </a:t>
            </a:r>
            <a:r>
              <a:rPr dirty="0" sz="1800">
                <a:latin typeface="Cambria"/>
                <a:cs typeface="Cambria"/>
              </a:rPr>
              <a:t>remains</a:t>
            </a:r>
            <a:r>
              <a:rPr dirty="0" sz="1800" spc="-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constant</a:t>
            </a:r>
            <a:r>
              <a:rPr dirty="0" sz="1800" spc="-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even</a:t>
            </a:r>
            <a:r>
              <a:rPr dirty="0" sz="1800" spc="-5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if</a:t>
            </a:r>
            <a:r>
              <a:rPr dirty="0" sz="1800" spc="-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the</a:t>
            </a:r>
            <a:r>
              <a:rPr dirty="0" sz="1800" spc="-1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input</a:t>
            </a:r>
            <a:r>
              <a:rPr dirty="0" sz="1800" spc="-2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changes.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756030"/>
            <a:ext cx="8086090" cy="490791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357505" marR="691515" indent="-345440">
              <a:lnSpc>
                <a:spcPts val="2860"/>
              </a:lnSpc>
              <a:spcBef>
                <a:spcPts val="21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There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basically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four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main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types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latches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flip- 	flops:</a:t>
            </a:r>
            <a:endParaRPr sz="2400">
              <a:latin typeface="Cambria"/>
              <a:cs typeface="Cambria"/>
            </a:endParaRPr>
          </a:p>
          <a:p>
            <a:pPr algn="just" marL="357505" marR="5080" indent="-345440">
              <a:lnSpc>
                <a:spcPct val="99200"/>
              </a:lnSpc>
              <a:spcBef>
                <a:spcPts val="53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 b="1">
                <a:latin typeface="Cambria"/>
                <a:cs typeface="Cambria"/>
              </a:rPr>
              <a:t>SR,</a:t>
            </a:r>
            <a:r>
              <a:rPr dirty="0" sz="2400" spc="29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D,</a:t>
            </a:r>
            <a:r>
              <a:rPr dirty="0" sz="2400" spc="30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JK,</a:t>
            </a:r>
            <a:r>
              <a:rPr dirty="0" sz="2400" spc="305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and</a:t>
            </a:r>
            <a:r>
              <a:rPr dirty="0" sz="2400" spc="31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T</a:t>
            </a:r>
            <a:r>
              <a:rPr dirty="0" sz="2400">
                <a:latin typeface="Cambria"/>
                <a:cs typeface="Cambria"/>
              </a:rPr>
              <a:t>.</a:t>
            </a:r>
            <a:r>
              <a:rPr dirty="0" sz="2400" spc="3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3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major</a:t>
            </a:r>
            <a:r>
              <a:rPr dirty="0" sz="2400" spc="2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differences</a:t>
            </a:r>
            <a:r>
              <a:rPr dirty="0" sz="2400" spc="3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3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these</a:t>
            </a:r>
            <a:r>
              <a:rPr dirty="0" sz="2400" spc="3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flip-</a:t>
            </a:r>
            <a:r>
              <a:rPr dirty="0" sz="2400" spc="-20">
                <a:latin typeface="Cambria"/>
                <a:cs typeface="Cambria"/>
              </a:rPr>
              <a:t>flop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types</a:t>
            </a:r>
            <a:r>
              <a:rPr dirty="0" sz="2400" spc="1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1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1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number</a:t>
            </a:r>
            <a:r>
              <a:rPr dirty="0" sz="2400" spc="1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175"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933735"/>
                </a:solidFill>
                <a:latin typeface="Cambria"/>
                <a:cs typeface="Cambria"/>
              </a:rPr>
              <a:t>inputs</a:t>
            </a:r>
            <a:r>
              <a:rPr dirty="0" sz="2400" spc="17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933735"/>
                </a:solidFill>
                <a:latin typeface="Cambria"/>
                <a:cs typeface="Cambria"/>
              </a:rPr>
              <a:t>they</a:t>
            </a:r>
            <a:r>
              <a:rPr dirty="0" sz="2400" spc="16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933735"/>
                </a:solidFill>
                <a:latin typeface="Cambria"/>
                <a:cs typeface="Cambria"/>
              </a:rPr>
              <a:t>have</a:t>
            </a:r>
            <a:r>
              <a:rPr dirty="0" sz="2400" spc="16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933735"/>
                </a:solidFill>
                <a:latin typeface="Cambria"/>
                <a:cs typeface="Cambria"/>
              </a:rPr>
              <a:t>and</a:t>
            </a:r>
            <a:r>
              <a:rPr dirty="0" sz="2400" spc="17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933735"/>
                </a:solidFill>
                <a:latin typeface="Cambria"/>
                <a:cs typeface="Cambria"/>
              </a:rPr>
              <a:t>how</a:t>
            </a:r>
            <a:r>
              <a:rPr dirty="0" sz="2400" spc="175" b="1">
                <a:solidFill>
                  <a:srgbClr val="933735"/>
                </a:solidFill>
                <a:latin typeface="Cambria"/>
                <a:cs typeface="Cambria"/>
              </a:rPr>
              <a:t> </a:t>
            </a:r>
            <a:r>
              <a:rPr dirty="0" sz="2400" spc="-20" b="1">
                <a:solidFill>
                  <a:srgbClr val="933735"/>
                </a:solidFill>
                <a:latin typeface="Cambria"/>
                <a:cs typeface="Cambria"/>
              </a:rPr>
              <a:t>they </a:t>
            </a:r>
            <a:r>
              <a:rPr dirty="0" sz="2400" spc="-20" b="1">
                <a:solidFill>
                  <a:srgbClr val="933735"/>
                </a:solidFill>
                <a:latin typeface="Cambria"/>
                <a:cs typeface="Cambria"/>
              </a:rPr>
              <a:t>	</a:t>
            </a:r>
            <a:r>
              <a:rPr dirty="0" sz="2400" b="1">
                <a:solidFill>
                  <a:srgbClr val="933735"/>
                </a:solidFill>
                <a:latin typeface="Cambria"/>
                <a:cs typeface="Cambria"/>
              </a:rPr>
              <a:t>change</a:t>
            </a:r>
            <a:r>
              <a:rPr dirty="0" sz="2400" spc="180" b="1">
                <a:solidFill>
                  <a:srgbClr val="933735"/>
                </a:solidFill>
                <a:latin typeface="Cambria"/>
                <a:cs typeface="Cambria"/>
              </a:rPr>
              <a:t>  </a:t>
            </a:r>
            <a:r>
              <a:rPr dirty="0" sz="2400" b="1">
                <a:solidFill>
                  <a:srgbClr val="933735"/>
                </a:solidFill>
                <a:latin typeface="Cambria"/>
                <a:cs typeface="Cambria"/>
              </a:rPr>
              <a:t>state</a:t>
            </a:r>
            <a:r>
              <a:rPr dirty="0" sz="2400">
                <a:latin typeface="Cambria"/>
                <a:cs typeface="Cambria"/>
              </a:rPr>
              <a:t>.</a:t>
            </a:r>
            <a:r>
              <a:rPr dirty="0" sz="2400" spc="19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For</a:t>
            </a:r>
            <a:r>
              <a:rPr dirty="0" sz="2400" spc="18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each</a:t>
            </a:r>
            <a:r>
              <a:rPr dirty="0" sz="2400" spc="18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type,</a:t>
            </a:r>
            <a:r>
              <a:rPr dirty="0" sz="2400" spc="19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there</a:t>
            </a:r>
            <a:r>
              <a:rPr dirty="0" sz="2400" spc="18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19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also</a:t>
            </a:r>
            <a:r>
              <a:rPr dirty="0" sz="2400" spc="180">
                <a:latin typeface="Cambria"/>
                <a:cs typeface="Cambria"/>
              </a:rPr>
              <a:t>  </a:t>
            </a:r>
            <a:r>
              <a:rPr dirty="0" sz="2400" spc="-10">
                <a:latin typeface="Cambria"/>
                <a:cs typeface="Cambria"/>
              </a:rPr>
              <a:t>different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variations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that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enhance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their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operations.</a:t>
            </a:r>
            <a:endParaRPr sz="2400">
              <a:latin typeface="Cambria"/>
              <a:cs typeface="Cambria"/>
            </a:endParaRPr>
          </a:p>
          <a:p>
            <a:pPr algn="just" marL="357505" marR="7620" indent="-345440">
              <a:lnSpc>
                <a:spcPct val="99400"/>
              </a:lnSpc>
              <a:spcBef>
                <a:spcPts val="61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Each</a:t>
            </a:r>
            <a:r>
              <a:rPr dirty="0" sz="2400" spc="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type</a:t>
            </a:r>
            <a:r>
              <a:rPr dirty="0" sz="2400" spc="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can</a:t>
            </a:r>
            <a:r>
              <a:rPr dirty="0" sz="2400" spc="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have</a:t>
            </a:r>
            <a:r>
              <a:rPr dirty="0" sz="2400" spc="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different</a:t>
            </a:r>
            <a:r>
              <a:rPr dirty="0" sz="2400" spc="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variations</a:t>
            </a:r>
            <a:r>
              <a:rPr dirty="0" sz="2400" spc="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such</a:t>
            </a:r>
            <a:r>
              <a:rPr dirty="0" sz="2400" spc="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active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high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2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low</a:t>
            </a:r>
            <a:r>
              <a:rPr dirty="0" sz="2400" spc="2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inputs,</a:t>
            </a:r>
            <a:r>
              <a:rPr dirty="0" sz="2400" spc="3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whether</a:t>
            </a:r>
            <a:r>
              <a:rPr dirty="0" sz="2400" spc="2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they</a:t>
            </a:r>
            <a:r>
              <a:rPr dirty="0" sz="2400" spc="2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change</a:t>
            </a:r>
            <a:r>
              <a:rPr dirty="0" sz="2400" spc="30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state</a:t>
            </a:r>
            <a:r>
              <a:rPr dirty="0" sz="2400" spc="2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at</a:t>
            </a:r>
            <a:r>
              <a:rPr dirty="0" sz="2400" spc="2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3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rising</a:t>
            </a:r>
            <a:r>
              <a:rPr dirty="0" sz="2400" spc="29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or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falling</a:t>
            </a:r>
            <a:r>
              <a:rPr dirty="0" sz="2400" spc="5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edge</a:t>
            </a:r>
            <a:r>
              <a:rPr dirty="0" sz="2400" spc="5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5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59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clock</a:t>
            </a:r>
            <a:r>
              <a:rPr dirty="0" sz="2400" spc="5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signal,</a:t>
            </a:r>
            <a:r>
              <a:rPr dirty="0" sz="2400" spc="59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5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whether</a:t>
            </a:r>
            <a:r>
              <a:rPr dirty="0" sz="2400" spc="5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they</a:t>
            </a:r>
            <a:r>
              <a:rPr dirty="0" sz="2400" spc="58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have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 spc="-10">
                <a:latin typeface="Cambria"/>
                <a:cs typeface="Cambria"/>
              </a:rPr>
              <a:t>asynchronous</a:t>
            </a:r>
            <a:r>
              <a:rPr dirty="0" sz="2400" spc="-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-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not.</a:t>
            </a:r>
            <a:r>
              <a:rPr dirty="0" sz="2400" spc="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1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flip-</a:t>
            </a:r>
            <a:r>
              <a:rPr dirty="0" sz="2400">
                <a:latin typeface="Cambria"/>
                <a:cs typeface="Cambria"/>
              </a:rPr>
              <a:t>flops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can</a:t>
            </a:r>
            <a:r>
              <a:rPr dirty="0" sz="2400" spc="-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be</a:t>
            </a:r>
            <a:r>
              <a:rPr dirty="0" sz="2400" spc="-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described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fully</a:t>
            </a:r>
            <a:r>
              <a:rPr dirty="0" sz="2400" spc="1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uniquely</a:t>
            </a:r>
            <a:r>
              <a:rPr dirty="0" sz="2400" spc="1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by</a:t>
            </a:r>
            <a:r>
              <a:rPr dirty="0" sz="2400" spc="1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its</a:t>
            </a:r>
            <a:r>
              <a:rPr dirty="0" sz="2400" spc="1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</a:t>
            </a:r>
            <a:r>
              <a:rPr dirty="0" sz="2400" spc="1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symbol,</a:t>
            </a:r>
            <a:r>
              <a:rPr dirty="0" sz="2400" spc="1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characteristic</a:t>
            </a:r>
            <a:r>
              <a:rPr dirty="0" sz="2400" spc="16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table,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characteristic</a:t>
            </a:r>
            <a:r>
              <a:rPr dirty="0" sz="2400" spc="25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equation,</a:t>
            </a:r>
            <a:r>
              <a:rPr dirty="0" sz="2400" spc="2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state</a:t>
            </a:r>
            <a:r>
              <a:rPr dirty="0" sz="2400" spc="2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diagram,</a:t>
            </a:r>
            <a:r>
              <a:rPr dirty="0" sz="2400" spc="2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2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excitation</a:t>
            </a:r>
            <a:r>
              <a:rPr dirty="0" sz="2400" spc="254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table,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summarized</a:t>
            </a:r>
            <a:r>
              <a:rPr dirty="0" sz="2400" spc="-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-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Figure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below.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98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2800" spc="-1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Flip-</a:t>
            </a:r>
            <a:r>
              <a:rPr dirty="0" u="sng" sz="280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Flops</a:t>
            </a:r>
            <a:r>
              <a:rPr dirty="0" u="sng" sz="2800" spc="5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u="sng" sz="2800" spc="-55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SR,</a:t>
            </a:r>
            <a:r>
              <a:rPr dirty="0" u="sng" sz="2800" spc="-15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D,</a:t>
            </a:r>
            <a:r>
              <a:rPr dirty="0" u="sng" sz="2800" spc="1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JK,</a:t>
            </a:r>
            <a:r>
              <a:rPr dirty="0" u="sng" sz="2800" spc="-4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and T</a:t>
            </a:r>
            <a:r>
              <a:rPr dirty="0" u="sng" sz="2800" spc="-2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 i="1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imes New Roman"/>
                <a:cs typeface="Times New Roman"/>
              </a:rPr>
              <a:t>Flip-Flops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760060"/>
            <a:ext cx="5326380" cy="5971667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697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95"/>
              </a:spcBef>
            </a:pPr>
            <a:r>
              <a:rPr dirty="0" u="heavy" spc="-10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S-</a:t>
            </a:r>
            <a:r>
              <a:rPr dirty="0" u="heavy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R</a:t>
            </a:r>
            <a:r>
              <a:rPr dirty="0" u="heavy" spc="-80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Latch</a:t>
            </a:r>
            <a:r>
              <a:rPr dirty="0" u="heavy" spc="-55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using</a:t>
            </a:r>
            <a:r>
              <a:rPr dirty="0" u="heavy" spc="-60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NAND</a:t>
            </a:r>
            <a:r>
              <a:rPr dirty="0" u="heavy" spc="-45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&amp;</a:t>
            </a:r>
            <a:r>
              <a:rPr dirty="0" u="heavy" spc="-75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NOR</a:t>
            </a:r>
            <a:r>
              <a:rPr dirty="0" u="heavy" spc="-85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Gate</a:t>
            </a:r>
            <a:r>
              <a:rPr dirty="0" u="heavy" spc="-60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pc="-50" i="1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865758"/>
            <a:ext cx="8078470" cy="3122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5080" indent="-344170">
              <a:lnSpc>
                <a:spcPct val="994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0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bistable</a:t>
            </a:r>
            <a:r>
              <a:rPr dirty="0" sz="2000" spc="2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element</a:t>
            </a:r>
            <a:r>
              <a:rPr dirty="0" sz="2000" spc="20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1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able</a:t>
            </a:r>
            <a:r>
              <a:rPr dirty="0" sz="2000" spc="19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2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remember</a:t>
            </a:r>
            <a:r>
              <a:rPr dirty="0" sz="2000" spc="2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or</a:t>
            </a:r>
            <a:r>
              <a:rPr dirty="0" sz="2000" spc="19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store</a:t>
            </a:r>
            <a:r>
              <a:rPr dirty="0" sz="2000" spc="19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one</a:t>
            </a:r>
            <a:r>
              <a:rPr dirty="0" sz="2000" spc="19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195">
                <a:latin typeface="Cambria"/>
                <a:cs typeface="Cambria"/>
              </a:rPr>
              <a:t>  </a:t>
            </a:r>
            <a:r>
              <a:rPr dirty="0" sz="2000" spc="-25">
                <a:latin typeface="Cambria"/>
                <a:cs typeface="Cambria"/>
              </a:rPr>
              <a:t>of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information.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However,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because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does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not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have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any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inputs,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cannot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change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information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</a:t>
            </a:r>
            <a:r>
              <a:rPr dirty="0" sz="2000" spc="1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stored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it.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order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change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information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bit,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need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circuit.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simplest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way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replace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inverters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NAND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as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shown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Figure.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AE50"/>
                </a:solidFill>
                <a:latin typeface="Cambria"/>
                <a:cs typeface="Cambria"/>
              </a:rPr>
              <a:t>SR</a:t>
            </a:r>
            <a:r>
              <a:rPr dirty="0" sz="2000" spc="-25">
                <a:solidFill>
                  <a:srgbClr val="00AE5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00AE50"/>
                </a:solidFill>
                <a:latin typeface="Cambria"/>
                <a:cs typeface="Cambria"/>
              </a:rPr>
              <a:t>latch</a:t>
            </a:r>
            <a:r>
              <a:rPr dirty="0" sz="2000" spc="-10"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 algn="just" marL="356235" marR="6985" indent="-344170">
              <a:lnSpc>
                <a:spcPct val="99000"/>
              </a:lnSpc>
              <a:spcBef>
                <a:spcPts val="55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addition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outputs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Q',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there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S'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R'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for set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reset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respectively.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Following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convention,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prime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S </a:t>
            </a:r>
            <a:r>
              <a:rPr dirty="0" sz="2000" spc="-5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denotes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these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active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low.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SR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in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one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states: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a</a:t>
            </a:r>
            <a:r>
              <a:rPr dirty="0" sz="2000" spc="-4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set</a:t>
            </a:r>
            <a:r>
              <a:rPr dirty="0" sz="2000" spc="-4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state</a:t>
            </a:r>
            <a:r>
              <a:rPr dirty="0" sz="2000" spc="-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when</a:t>
            </a:r>
            <a:r>
              <a:rPr dirty="0" sz="2000" spc="-40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Q</a:t>
            </a:r>
            <a:r>
              <a:rPr dirty="0" sz="2000" spc="-2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=</a:t>
            </a:r>
            <a:r>
              <a:rPr dirty="0" sz="2000" spc="-6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1,</a:t>
            </a:r>
            <a:r>
              <a:rPr dirty="0" sz="2000" spc="-4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or</a:t>
            </a:r>
            <a:r>
              <a:rPr dirty="0" sz="2000" spc="-4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a</a:t>
            </a:r>
            <a:r>
              <a:rPr dirty="0" sz="2000" spc="-4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reset</a:t>
            </a:r>
            <a:r>
              <a:rPr dirty="0" sz="2000" spc="-2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state</a:t>
            </a:r>
            <a:r>
              <a:rPr dirty="0" sz="2000" spc="-5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when</a:t>
            </a:r>
            <a:r>
              <a:rPr dirty="0" sz="2000" spc="-3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Q</a:t>
            </a:r>
            <a:r>
              <a:rPr dirty="0" sz="2000" spc="-30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60066"/>
                </a:solidFill>
                <a:latin typeface="Cambria"/>
                <a:cs typeface="Cambria"/>
              </a:rPr>
              <a:t>=</a:t>
            </a:r>
            <a:r>
              <a:rPr dirty="0" sz="2000" spc="-65" b="1">
                <a:solidFill>
                  <a:srgbClr val="660066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660066"/>
                </a:solidFill>
                <a:latin typeface="Cambria"/>
                <a:cs typeface="Cambria"/>
              </a:rPr>
              <a:t>0</a:t>
            </a:r>
            <a:r>
              <a:rPr dirty="0" sz="2000" spc="-25"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3196" y="6202171"/>
            <a:ext cx="80232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1800">
                <a:latin typeface="Cambria"/>
                <a:cs typeface="Cambria"/>
              </a:rPr>
              <a:t>Figure</a:t>
            </a:r>
            <a:r>
              <a:rPr dirty="0" sz="1800" spc="7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4.</a:t>
            </a:r>
            <a:r>
              <a:rPr dirty="0" sz="1800" spc="40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SR</a:t>
            </a:r>
            <a:r>
              <a:rPr dirty="0" sz="1800" spc="4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latch:</a:t>
            </a:r>
            <a:r>
              <a:rPr dirty="0" sz="1800" spc="44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(a)</a:t>
            </a:r>
            <a:r>
              <a:rPr dirty="0" sz="1800" spc="45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circuit</a:t>
            </a:r>
            <a:r>
              <a:rPr dirty="0" sz="1800" spc="39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using</a:t>
            </a:r>
            <a:r>
              <a:rPr dirty="0" sz="1800" spc="43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NAND</a:t>
            </a:r>
            <a:r>
              <a:rPr dirty="0" sz="1800" spc="43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gates;</a:t>
            </a:r>
            <a:r>
              <a:rPr dirty="0" sz="1800" spc="42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(b)</a:t>
            </a:r>
            <a:r>
              <a:rPr dirty="0" sz="1800" spc="40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truth</a:t>
            </a:r>
            <a:r>
              <a:rPr dirty="0" sz="1800" spc="434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table;</a:t>
            </a:r>
            <a:r>
              <a:rPr dirty="0" sz="1800" spc="450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(c)</a:t>
            </a:r>
            <a:r>
              <a:rPr dirty="0" sz="1800" spc="400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logic </a:t>
            </a:r>
            <a:r>
              <a:rPr dirty="0" sz="1800">
                <a:latin typeface="Cambria"/>
                <a:cs typeface="Cambria"/>
              </a:rPr>
              <a:t>symbol;</a:t>
            </a:r>
            <a:r>
              <a:rPr dirty="0" sz="1800" spc="-1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(d)</a:t>
            </a:r>
            <a:r>
              <a:rPr dirty="0" sz="1800" spc="-95">
                <a:latin typeface="Cambria"/>
                <a:cs typeface="Cambria"/>
              </a:rPr>
              <a:t> </a:t>
            </a:r>
            <a:r>
              <a:rPr dirty="0" sz="1800">
                <a:latin typeface="Cambria"/>
                <a:cs typeface="Cambria"/>
              </a:rPr>
              <a:t>timing</a:t>
            </a:r>
            <a:r>
              <a:rPr dirty="0" sz="1800" spc="-55">
                <a:latin typeface="Cambria"/>
                <a:cs typeface="Cambria"/>
              </a:rPr>
              <a:t> </a:t>
            </a:r>
            <a:r>
              <a:rPr dirty="0" sz="1800" spc="-10">
                <a:latin typeface="Cambria"/>
                <a:cs typeface="Cambria"/>
              </a:rPr>
              <a:t>diagram.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4032250"/>
            <a:ext cx="4324350" cy="2133346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49377"/>
            <a:ext cx="225742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48452A"/>
                </a:solidFill>
                <a:latin typeface="Times New Roman"/>
                <a:cs typeface="Times New Roman"/>
              </a:rPr>
              <a:t>Continued…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730427"/>
            <a:ext cx="7907655" cy="52641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Like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NOR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S-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flop,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one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also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has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four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states.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They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are</a:t>
            </a:r>
            <a:endParaRPr sz="20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 b="1">
                <a:latin typeface="Cambria"/>
                <a:cs typeface="Cambria"/>
              </a:rPr>
              <a:t>S=0,</a:t>
            </a:r>
            <a:r>
              <a:rPr dirty="0" sz="2000" spc="-60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R=1—</a:t>
            </a:r>
            <a:r>
              <a:rPr dirty="0" sz="2000" b="1">
                <a:latin typeface="Cambria"/>
                <a:cs typeface="Cambria"/>
              </a:rPr>
              <a:t>Q=0,</a:t>
            </a:r>
            <a:r>
              <a:rPr dirty="0" sz="2000" spc="5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Q’=1</a:t>
            </a:r>
            <a:endParaRPr sz="20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also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SET</a:t>
            </a:r>
            <a:r>
              <a:rPr dirty="0" sz="2000" spc="-55" b="1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state.</a:t>
            </a:r>
            <a:endParaRPr sz="20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 b="1">
                <a:latin typeface="Cambria"/>
                <a:cs typeface="Cambria"/>
              </a:rPr>
              <a:t>S=1,</a:t>
            </a:r>
            <a:r>
              <a:rPr dirty="0" sz="2000" spc="-60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R=0—</a:t>
            </a:r>
            <a:r>
              <a:rPr dirty="0" sz="2000" b="1">
                <a:latin typeface="Cambria"/>
                <a:cs typeface="Cambria"/>
              </a:rPr>
              <a:t>Q=1,</a:t>
            </a:r>
            <a:r>
              <a:rPr dirty="0" sz="2000" spc="5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Q’=0</a:t>
            </a:r>
            <a:endParaRPr sz="20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known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RESET</a:t>
            </a:r>
            <a:r>
              <a:rPr dirty="0" sz="2000" spc="-55" b="1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state.</a:t>
            </a:r>
            <a:endParaRPr sz="2000">
              <a:latin typeface="Cambria"/>
              <a:cs typeface="Cambria"/>
            </a:endParaRPr>
          </a:p>
          <a:p>
            <a:pPr marL="360045" marR="5080" indent="-34798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you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see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outputs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just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compliments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of </a:t>
            </a:r>
            <a:r>
              <a:rPr dirty="0" sz="2000">
                <a:latin typeface="Cambria"/>
                <a:cs typeface="Cambria"/>
              </a:rPr>
              <a:t>each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other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of</a:t>
            </a:r>
            <a:endParaRPr sz="20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follows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compliment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S.</a:t>
            </a:r>
            <a:endParaRPr sz="2000">
              <a:latin typeface="Cambria"/>
              <a:cs typeface="Cambria"/>
            </a:endParaRPr>
          </a:p>
          <a:p>
            <a:pPr marL="360045" indent="-34734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60045" algn="l"/>
                <a:tab pos="3643629" algn="l"/>
              </a:tabLst>
            </a:pPr>
            <a:r>
              <a:rPr dirty="0" sz="2000" b="1">
                <a:latin typeface="Cambria"/>
                <a:cs typeface="Cambria"/>
              </a:rPr>
              <a:t>S=0,</a:t>
            </a:r>
            <a:r>
              <a:rPr dirty="0" sz="2000" spc="-35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R=0—</a:t>
            </a:r>
            <a:r>
              <a:rPr dirty="0" sz="2000" b="1">
                <a:latin typeface="Cambria"/>
                <a:cs typeface="Cambria"/>
              </a:rPr>
              <a:t>Q=Q0,</a:t>
            </a:r>
            <a:r>
              <a:rPr dirty="0" sz="2000" spc="2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&amp;</a:t>
            </a:r>
            <a:r>
              <a:rPr dirty="0" sz="2000" spc="-5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Q’</a:t>
            </a:r>
            <a:r>
              <a:rPr dirty="0" sz="2000" spc="-45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=Q0’</a:t>
            </a:r>
            <a:r>
              <a:rPr dirty="0" sz="2000" b="1">
                <a:latin typeface="Cambria"/>
                <a:cs typeface="Cambria"/>
              </a:rPr>
              <a:t>	No</a:t>
            </a:r>
            <a:r>
              <a:rPr dirty="0" sz="2000" spc="-6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change</a:t>
            </a:r>
            <a:endParaRPr sz="2000">
              <a:latin typeface="Cambria"/>
              <a:cs typeface="Cambria"/>
            </a:endParaRPr>
          </a:p>
          <a:p>
            <a:pPr algn="just" marL="356235" marR="914400" indent="-344170">
              <a:lnSpc>
                <a:spcPts val="2350"/>
              </a:lnSpc>
              <a:spcBef>
                <a:spcPts val="60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If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switched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0,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then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circuit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remembers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their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previous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state</a:t>
            </a:r>
            <a:r>
              <a:rPr dirty="0"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algn="just" marL="356870" indent="-34417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356870" algn="l"/>
              </a:tabLst>
            </a:pPr>
            <a:r>
              <a:rPr dirty="0" sz="2000" b="1">
                <a:latin typeface="Cambria"/>
                <a:cs typeface="Cambria"/>
              </a:rPr>
              <a:t>S=1,</a:t>
            </a:r>
            <a:r>
              <a:rPr dirty="0" sz="2000" spc="-55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R=1—</a:t>
            </a:r>
            <a:r>
              <a:rPr dirty="0" sz="2000" b="1">
                <a:latin typeface="Cambria"/>
                <a:cs typeface="Cambria"/>
              </a:rPr>
              <a:t>Q</a:t>
            </a:r>
            <a:r>
              <a:rPr dirty="0" sz="2000" spc="2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&amp;</a:t>
            </a:r>
            <a:r>
              <a:rPr dirty="0" sz="2000" spc="-8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Q’=</a:t>
            </a:r>
            <a:r>
              <a:rPr dirty="0" sz="2000" spc="-10" b="1">
                <a:latin typeface="Cambria"/>
                <a:cs typeface="Cambria"/>
              </a:rPr>
              <a:t> Remember</a:t>
            </a:r>
            <a:endParaRPr sz="2000">
              <a:latin typeface="Cambria"/>
              <a:cs typeface="Cambria"/>
            </a:endParaRPr>
          </a:p>
          <a:p>
            <a:pPr algn="just" marL="356235" marR="415925" indent="-344170">
              <a:lnSpc>
                <a:spcPct val="99100"/>
              </a:lnSpc>
              <a:spcBef>
                <a:spcPts val="50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If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values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switched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invalid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state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because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values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Q’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1.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They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supposed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be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 spc="-10">
                <a:latin typeface="Cambria"/>
                <a:cs typeface="Cambria"/>
              </a:rPr>
              <a:t>compliments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each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other.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Normally,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must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avoided.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67081"/>
            <a:ext cx="153543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2800" spc="-10" i="1">
                <a:solidFill>
                  <a:srgbClr val="48452A"/>
                </a:solidFill>
                <a:uFill>
                  <a:solidFill>
                    <a:srgbClr val="48452A"/>
                  </a:solidFill>
                </a:uFill>
                <a:latin typeface="Calibri"/>
                <a:cs typeface="Calibri"/>
              </a:rPr>
              <a:t>Continued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682879"/>
            <a:ext cx="8074659" cy="10267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05"/>
              </a:spcBef>
              <a:buSzPct val="90909"/>
              <a:buFont typeface="Arial MT"/>
              <a:buChar char="•"/>
              <a:tabLst>
                <a:tab pos="423545" algn="l"/>
              </a:tabLst>
            </a:pPr>
            <a:r>
              <a:rPr dirty="0" sz="2200">
                <a:latin typeface="Cambria"/>
                <a:cs typeface="Cambria"/>
              </a:rPr>
              <a:t>Another</a:t>
            </a:r>
            <a:r>
              <a:rPr dirty="0" sz="2200" spc="7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reason</a:t>
            </a:r>
            <a:r>
              <a:rPr dirty="0" sz="2200" spc="7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why</a:t>
            </a:r>
            <a:r>
              <a:rPr dirty="0" sz="2200" spc="6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we</a:t>
            </a:r>
            <a:r>
              <a:rPr dirty="0" sz="2200" spc="4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do</a:t>
            </a:r>
            <a:r>
              <a:rPr dirty="0" sz="2200" spc="7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not</a:t>
            </a:r>
            <a:r>
              <a:rPr dirty="0" sz="2200" spc="7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want</a:t>
            </a:r>
            <a:r>
              <a:rPr dirty="0" sz="2200" spc="6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both</a:t>
            </a:r>
            <a:r>
              <a:rPr dirty="0" sz="2200" spc="10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inputs</a:t>
            </a:r>
            <a:r>
              <a:rPr dirty="0" sz="2200" spc="10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to</a:t>
            </a:r>
            <a:r>
              <a:rPr dirty="0" sz="2200" spc="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be</a:t>
            </a:r>
            <a:r>
              <a:rPr dirty="0" sz="2200" spc="95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asserted</a:t>
            </a:r>
            <a:endParaRPr sz="2200">
              <a:latin typeface="Cambria"/>
              <a:cs typeface="Cambria"/>
            </a:endParaRPr>
          </a:p>
          <a:p>
            <a:pPr marL="360045" marR="8890">
              <a:lnSpc>
                <a:spcPts val="2590"/>
              </a:lnSpc>
              <a:spcBef>
                <a:spcPts val="130"/>
              </a:spcBef>
            </a:pPr>
            <a:r>
              <a:rPr dirty="0" sz="2200">
                <a:latin typeface="Cambria"/>
                <a:cs typeface="Cambria"/>
              </a:rPr>
              <a:t>i.e.</a:t>
            </a:r>
            <a:r>
              <a:rPr dirty="0" sz="2200" spc="17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R=S=1</a:t>
            </a:r>
            <a:r>
              <a:rPr dirty="0" sz="2200" spc="1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is</a:t>
            </a:r>
            <a:r>
              <a:rPr dirty="0" sz="2200" spc="20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that</a:t>
            </a:r>
            <a:r>
              <a:rPr dirty="0" sz="2200" spc="17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when</a:t>
            </a:r>
            <a:r>
              <a:rPr dirty="0" sz="2200" spc="16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they</a:t>
            </a:r>
            <a:r>
              <a:rPr dirty="0" sz="2200" spc="16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are</a:t>
            </a:r>
            <a:r>
              <a:rPr dirty="0" sz="2200" spc="19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both</a:t>
            </a:r>
            <a:r>
              <a:rPr dirty="0" sz="2200" spc="19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asserted,</a:t>
            </a:r>
            <a:r>
              <a:rPr dirty="0" sz="2200" spc="19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Q</a:t>
            </a:r>
            <a:r>
              <a:rPr dirty="0" sz="2200" spc="14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is</a:t>
            </a:r>
            <a:r>
              <a:rPr dirty="0" sz="2200" spc="17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equal</a:t>
            </a:r>
            <a:r>
              <a:rPr dirty="0" sz="2200" spc="17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to</a:t>
            </a:r>
            <a:r>
              <a:rPr dirty="0" sz="2200" spc="190">
                <a:latin typeface="Cambria"/>
                <a:cs typeface="Cambria"/>
              </a:rPr>
              <a:t> </a:t>
            </a:r>
            <a:r>
              <a:rPr dirty="0" sz="2200" spc="-25">
                <a:latin typeface="Cambria"/>
                <a:cs typeface="Cambria"/>
              </a:rPr>
              <a:t>Q', </a:t>
            </a:r>
            <a:r>
              <a:rPr dirty="0" sz="2200">
                <a:latin typeface="Cambria"/>
                <a:cs typeface="Cambria"/>
              </a:rPr>
              <a:t>but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we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usually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want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Q</a:t>
            </a:r>
            <a:r>
              <a:rPr dirty="0" sz="2200" spc="-5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to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be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the</a:t>
            </a:r>
            <a:r>
              <a:rPr dirty="0" sz="2200" spc="-4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inverse</a:t>
            </a:r>
            <a:r>
              <a:rPr dirty="0" sz="2200" spc="-2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of</a:t>
            </a:r>
            <a:r>
              <a:rPr dirty="0" sz="2200" spc="-45">
                <a:latin typeface="Cambria"/>
                <a:cs typeface="Cambria"/>
              </a:rPr>
              <a:t> </a:t>
            </a:r>
            <a:r>
              <a:rPr dirty="0" sz="2200" spc="-25">
                <a:latin typeface="Cambria"/>
                <a:cs typeface="Cambria"/>
              </a:rPr>
              <a:t>Q'.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3196" y="5762955"/>
            <a:ext cx="8068945" cy="6946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60045" marR="5080" indent="-347980">
              <a:lnSpc>
                <a:spcPts val="2620"/>
              </a:lnSpc>
              <a:spcBef>
                <a:spcPts val="21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200">
                <a:latin typeface="Cambria"/>
                <a:cs typeface="Cambria"/>
              </a:rPr>
              <a:t>Figure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5.</a:t>
            </a:r>
            <a:r>
              <a:rPr dirty="0" sz="2200" spc="-4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SR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latch: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(a)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circuit using</a:t>
            </a:r>
            <a:r>
              <a:rPr dirty="0" sz="2200" spc="-4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NOR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gates;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(b)</a:t>
            </a:r>
            <a:r>
              <a:rPr dirty="0" sz="2200" spc="-25">
                <a:latin typeface="Cambria"/>
                <a:cs typeface="Cambria"/>
              </a:rPr>
              <a:t> </a:t>
            </a:r>
            <a:r>
              <a:rPr dirty="0" sz="2200">
                <a:latin typeface="Cambria"/>
                <a:cs typeface="Cambria"/>
              </a:rPr>
              <a:t>truth table;</a:t>
            </a:r>
            <a:r>
              <a:rPr dirty="0" sz="2200" spc="-30">
                <a:latin typeface="Cambria"/>
                <a:cs typeface="Cambria"/>
              </a:rPr>
              <a:t> </a:t>
            </a:r>
            <a:r>
              <a:rPr dirty="0" sz="2200" spc="-25">
                <a:latin typeface="Cambria"/>
                <a:cs typeface="Cambria"/>
              </a:rPr>
              <a:t>(c) </a:t>
            </a:r>
            <a:r>
              <a:rPr dirty="0" sz="2200">
                <a:latin typeface="Cambria"/>
                <a:cs typeface="Cambria"/>
              </a:rPr>
              <a:t>logic</a:t>
            </a:r>
            <a:r>
              <a:rPr dirty="0" sz="2200" spc="-15">
                <a:latin typeface="Cambria"/>
                <a:cs typeface="Cambria"/>
              </a:rPr>
              <a:t> </a:t>
            </a:r>
            <a:r>
              <a:rPr dirty="0" sz="2200" spc="-10">
                <a:latin typeface="Cambria"/>
                <a:cs typeface="Cambria"/>
              </a:rPr>
              <a:t>symbol.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978660"/>
            <a:ext cx="8164830" cy="3114548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322" rIns="0" bIns="0" rtlCol="0" vert="horz">
            <a:spAutoFit/>
          </a:bodyPr>
          <a:lstStyle/>
          <a:p>
            <a:pPr marL="1326515">
              <a:lnSpc>
                <a:spcPct val="100000"/>
              </a:lnSpc>
              <a:spcBef>
                <a:spcPts val="110"/>
              </a:spcBef>
            </a:pPr>
            <a:r>
              <a:rPr dirty="0" sz="2800" b="0">
                <a:solidFill>
                  <a:srgbClr val="612321"/>
                </a:solidFill>
                <a:latin typeface="Cambria"/>
                <a:cs typeface="Cambria"/>
              </a:rPr>
              <a:t>S-</a:t>
            </a:r>
            <a:r>
              <a:rPr dirty="0" sz="2800" spc="65" b="0">
                <a:solidFill>
                  <a:srgbClr val="612321"/>
                </a:solidFill>
                <a:latin typeface="Cambria"/>
                <a:cs typeface="Cambria"/>
              </a:rPr>
              <a:t>R</a:t>
            </a:r>
            <a:r>
              <a:rPr dirty="0" sz="2800" spc="-5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50" b="0">
                <a:solidFill>
                  <a:srgbClr val="612321"/>
                </a:solidFill>
                <a:latin typeface="Cambria"/>
                <a:cs typeface="Cambria"/>
              </a:rPr>
              <a:t>FLIP</a:t>
            </a:r>
            <a:r>
              <a:rPr dirty="0" sz="2800" spc="35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60" b="0">
                <a:solidFill>
                  <a:srgbClr val="612321"/>
                </a:solidFill>
                <a:latin typeface="Cambria"/>
                <a:cs typeface="Cambria"/>
              </a:rPr>
              <a:t>FLOP</a:t>
            </a:r>
            <a:r>
              <a:rPr dirty="0" sz="2800" spc="45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60" b="0">
                <a:solidFill>
                  <a:srgbClr val="612321"/>
                </a:solidFill>
                <a:latin typeface="Cambria"/>
                <a:cs typeface="Cambria"/>
              </a:rPr>
              <a:t>USING</a:t>
            </a:r>
            <a:r>
              <a:rPr dirty="0" sz="2800" spc="-20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75" b="0">
                <a:solidFill>
                  <a:srgbClr val="612321"/>
                </a:solidFill>
                <a:latin typeface="Cambria"/>
                <a:cs typeface="Cambria"/>
              </a:rPr>
              <a:t>NAND</a:t>
            </a:r>
            <a:r>
              <a:rPr dirty="0" sz="2800" spc="20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45" b="0">
                <a:solidFill>
                  <a:srgbClr val="612321"/>
                </a:solidFill>
                <a:latin typeface="Cambria"/>
                <a:cs typeface="Cambria"/>
              </a:rPr>
              <a:t>GATE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837564"/>
            <a:ext cx="5756275" cy="5756275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322" rIns="0" bIns="0" rtlCol="0" vert="horz">
            <a:spAutoFit/>
          </a:bodyPr>
          <a:lstStyle/>
          <a:p>
            <a:pPr marL="1436370">
              <a:lnSpc>
                <a:spcPct val="100000"/>
              </a:lnSpc>
              <a:spcBef>
                <a:spcPts val="110"/>
              </a:spcBef>
            </a:pPr>
            <a:r>
              <a:rPr dirty="0" sz="2800" b="0">
                <a:solidFill>
                  <a:srgbClr val="612321"/>
                </a:solidFill>
                <a:latin typeface="Cambria"/>
                <a:cs typeface="Cambria"/>
              </a:rPr>
              <a:t>S-</a:t>
            </a:r>
            <a:r>
              <a:rPr dirty="0" sz="2800" spc="65" b="0">
                <a:solidFill>
                  <a:srgbClr val="612321"/>
                </a:solidFill>
                <a:latin typeface="Cambria"/>
                <a:cs typeface="Cambria"/>
              </a:rPr>
              <a:t>R</a:t>
            </a:r>
            <a:r>
              <a:rPr dirty="0" sz="2800" spc="40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50" b="0">
                <a:solidFill>
                  <a:srgbClr val="612321"/>
                </a:solidFill>
                <a:latin typeface="Cambria"/>
                <a:cs typeface="Cambria"/>
              </a:rPr>
              <a:t>FLIP</a:t>
            </a:r>
            <a:r>
              <a:rPr dirty="0" sz="2800" spc="85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65" b="0">
                <a:solidFill>
                  <a:srgbClr val="612321"/>
                </a:solidFill>
                <a:latin typeface="Cambria"/>
                <a:cs typeface="Cambria"/>
              </a:rPr>
              <a:t>FLOP USING</a:t>
            </a:r>
            <a:r>
              <a:rPr dirty="0" sz="2800" spc="30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65" b="0">
                <a:solidFill>
                  <a:srgbClr val="612321"/>
                </a:solidFill>
                <a:latin typeface="Cambria"/>
                <a:cs typeface="Cambria"/>
              </a:rPr>
              <a:t>NOR</a:t>
            </a:r>
            <a:r>
              <a:rPr dirty="0" sz="2800" spc="80" b="0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800" spc="50" b="0">
                <a:solidFill>
                  <a:srgbClr val="612321"/>
                </a:solidFill>
                <a:latin typeface="Cambria"/>
                <a:cs typeface="Cambria"/>
              </a:rPr>
              <a:t>GATE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13764"/>
            <a:ext cx="5484495" cy="5694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106718"/>
            <a:ext cx="7810246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492" rIns="0" bIns="0" rtlCol="0" vert="horz">
            <a:spAutoFit/>
          </a:bodyPr>
          <a:lstStyle/>
          <a:p>
            <a:pPr marL="25463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Understanding</a:t>
            </a:r>
            <a:r>
              <a:rPr dirty="0" sz="3600" spc="-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Decimal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 Numbers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20040" y="957021"/>
            <a:ext cx="8797925" cy="5878195"/>
            <a:chOff x="320040" y="957021"/>
            <a:chExt cx="8797925" cy="58781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996734"/>
              <a:ext cx="644448" cy="83955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52" y="957021"/>
              <a:ext cx="8051165" cy="9035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952" y="1444701"/>
              <a:ext cx="5405374" cy="90352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2069642"/>
              <a:ext cx="644448" cy="8395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952" y="2029917"/>
              <a:ext cx="7618222" cy="90352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952" y="2517597"/>
              <a:ext cx="4234942" cy="90352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76" y="3102813"/>
              <a:ext cx="2805430" cy="90352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8584" y="3154718"/>
              <a:ext cx="525614" cy="6201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8416" y="3102813"/>
              <a:ext cx="1790445" cy="90352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3440" y="3154718"/>
              <a:ext cx="836472" cy="6201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1392" y="3102813"/>
              <a:ext cx="1440052" cy="90352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25895" y="3154718"/>
              <a:ext cx="833437" cy="62010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799" y="3102813"/>
              <a:ext cx="1440052" cy="90352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5304" y="3154718"/>
              <a:ext cx="525614" cy="62010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3727742"/>
              <a:ext cx="644448" cy="83955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8952" y="3688029"/>
              <a:ext cx="4814189" cy="90352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9951" y="4273245"/>
              <a:ext cx="3594989" cy="90352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9392" y="4325150"/>
              <a:ext cx="525614" cy="62010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59224" y="4273245"/>
              <a:ext cx="1790446" cy="90352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94248" y="4325150"/>
              <a:ext cx="836472" cy="62010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72199" y="4273245"/>
              <a:ext cx="1440052" cy="90352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56704" y="4325150"/>
              <a:ext cx="833437" cy="62010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31608" y="4273245"/>
              <a:ext cx="1440052" cy="90352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16111" y="4325150"/>
              <a:ext cx="601814" cy="62010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22248" y="4812830"/>
              <a:ext cx="610958" cy="62010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74648" y="4760975"/>
              <a:ext cx="1440053" cy="90352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59151" y="4812830"/>
              <a:ext cx="525614" cy="62010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38984" y="4760975"/>
              <a:ext cx="1790445" cy="90352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74007" y="4812830"/>
              <a:ext cx="467715" cy="62010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5448" y="4812830"/>
              <a:ext cx="833437" cy="62010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40351" y="4760975"/>
              <a:ext cx="1440052" cy="90352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24855" y="4812830"/>
              <a:ext cx="467715" cy="62010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16295" y="4812830"/>
              <a:ext cx="525614" cy="62010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39951" y="5346192"/>
              <a:ext cx="4076446" cy="90352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78680" y="5346192"/>
              <a:ext cx="671893" cy="90352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12792" y="5346192"/>
              <a:ext cx="2848229" cy="90352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05471" y="5617463"/>
              <a:ext cx="674916" cy="62010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5971025"/>
              <a:ext cx="644448" cy="83955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952" y="5931401"/>
              <a:ext cx="7155053" cy="903528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533603" y="1071118"/>
            <a:ext cx="8336915" cy="5488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82600" marR="448309" indent="-457834">
              <a:lnSpc>
                <a:spcPct val="100000"/>
              </a:lnSpc>
              <a:spcBef>
                <a:spcPts val="9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Decimal</a:t>
            </a:r>
            <a:r>
              <a:rPr dirty="0" sz="32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32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32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made</a:t>
            </a:r>
            <a:r>
              <a:rPr dirty="0" sz="32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2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decimal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digits:</a:t>
            </a:r>
            <a:r>
              <a:rPr dirty="0" sz="32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(0,1,2,3,4,5,6,7,8,9)</a:t>
            </a:r>
            <a:endParaRPr sz="3200">
              <a:latin typeface="Arial"/>
              <a:cs typeface="Arial"/>
            </a:endParaRPr>
          </a:p>
          <a:p>
            <a:pPr marL="482600" marR="883285" indent="-457834">
              <a:lnSpc>
                <a:spcPct val="100000"/>
              </a:lnSpc>
              <a:spcBef>
                <a:spcPts val="77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But</a:t>
            </a:r>
            <a:r>
              <a:rPr dirty="0" sz="32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how</a:t>
            </a:r>
            <a:r>
              <a:rPr dirty="0" sz="32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many</a:t>
            </a:r>
            <a:r>
              <a:rPr dirty="0" sz="32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items</a:t>
            </a:r>
            <a:r>
              <a:rPr dirty="0" sz="32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does</a:t>
            </a:r>
            <a:r>
              <a:rPr dirty="0" sz="32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32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decimal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32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represent?</a:t>
            </a:r>
            <a:endParaRPr sz="3200">
              <a:latin typeface="Arial"/>
              <a:cs typeface="Arial"/>
            </a:endParaRPr>
          </a:p>
          <a:p>
            <a:pPr marL="521970">
              <a:lnSpc>
                <a:spcPct val="100000"/>
              </a:lnSpc>
              <a:spcBef>
                <a:spcPts val="775"/>
              </a:spcBef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8653 =</a:t>
            </a:r>
            <a:r>
              <a:rPr dirty="0" sz="3200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8x10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baseline="25132" sz="3150" spc="4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32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6x10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2 +</a:t>
            </a:r>
            <a:r>
              <a:rPr dirty="0" baseline="25132" sz="3150" spc="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5x10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132" sz="315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132" sz="315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3x10</a:t>
            </a:r>
            <a:r>
              <a:rPr dirty="0" baseline="25132" sz="3150" spc="-1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baseline="25132" sz="3150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77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What</a:t>
            </a:r>
            <a:r>
              <a:rPr dirty="0" sz="32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about</a:t>
            </a:r>
            <a:r>
              <a:rPr dirty="0" sz="32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fractions?</a:t>
            </a:r>
            <a:endParaRPr sz="32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770"/>
              </a:spcBef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97654.35</a:t>
            </a:r>
            <a:r>
              <a:rPr dirty="0" sz="32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2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9x10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4</a:t>
            </a:r>
            <a:r>
              <a:rPr dirty="0" baseline="25132" sz="3150" spc="45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32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7x10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baseline="25132" sz="3150" spc="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132" sz="3150" spc="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6x10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132" sz="315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132" sz="3150" spc="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5x10</a:t>
            </a:r>
            <a:r>
              <a:rPr dirty="0" baseline="25132" sz="3150" spc="-1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baseline="25132" sz="315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</a:pP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132" sz="3150" spc="4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4x10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132" sz="3150" spc="4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32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3x10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-1</a:t>
            </a:r>
            <a:r>
              <a:rPr dirty="0" baseline="25132" sz="315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132" sz="31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132" sz="3150" spc="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5x10</a:t>
            </a:r>
            <a:r>
              <a:rPr dirty="0" baseline="25132" sz="3150" spc="-15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baseline="25132" sz="3150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25132" sz="315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770"/>
              </a:spcBef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32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formal</a:t>
            </a:r>
            <a:r>
              <a:rPr dirty="0" sz="32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notation</a:t>
            </a:r>
            <a:r>
              <a:rPr dirty="0" sz="32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&gt;</a:t>
            </a:r>
            <a:r>
              <a:rPr dirty="0" sz="32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(97654.35)</a:t>
            </a:r>
            <a:r>
              <a:rPr dirty="0" baseline="-19841" sz="31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19841" sz="3150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77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Why</a:t>
            </a:r>
            <a:r>
              <a:rPr dirty="0" sz="32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do</a:t>
            </a:r>
            <a:r>
              <a:rPr dirty="0" sz="32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we</a:t>
            </a:r>
            <a:r>
              <a:rPr dirty="0" sz="32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use</a:t>
            </a:r>
            <a:r>
              <a:rPr dirty="0" sz="32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32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digits,</a:t>
            </a:r>
            <a:r>
              <a:rPr dirty="0" sz="32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anyway?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4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Clocked</a:t>
            </a:r>
            <a:r>
              <a:rPr dirty="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S-R</a:t>
            </a:r>
            <a:r>
              <a:rPr dirty="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Flip-Flop</a:t>
            </a:r>
            <a:r>
              <a:rPr dirty="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941958"/>
            <a:ext cx="8084184" cy="524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8890" indent="-344170">
              <a:lnSpc>
                <a:spcPct val="994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problems</a:t>
            </a:r>
            <a:r>
              <a:rPr dirty="0" sz="2000" spc="4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434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S-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4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40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flops</a:t>
            </a:r>
            <a:r>
              <a:rPr dirty="0" sz="2000" spc="4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using</a:t>
            </a:r>
            <a:r>
              <a:rPr dirty="0" sz="2000" spc="40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NOR</a:t>
            </a:r>
            <a:r>
              <a:rPr dirty="0" sz="2000" spc="4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4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NAND</a:t>
            </a:r>
            <a:r>
              <a:rPr dirty="0" sz="2000" spc="4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</a:t>
            </a:r>
            <a:r>
              <a:rPr dirty="0" sz="2000" spc="4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41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invalid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state.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 problem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overcome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by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using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bistable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SR </a:t>
            </a:r>
            <a:r>
              <a:rPr dirty="0" sz="2000" spc="-10">
                <a:latin typeface="Cambria"/>
                <a:cs typeface="Cambria"/>
              </a:rPr>
              <a:t>flip-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4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4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5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change</a:t>
            </a:r>
            <a:r>
              <a:rPr dirty="0" sz="2000" spc="5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outputs</a:t>
            </a:r>
            <a:r>
              <a:rPr dirty="0" sz="2000" spc="5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4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certain</a:t>
            </a:r>
            <a:r>
              <a:rPr dirty="0" sz="2000" spc="4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invalid</a:t>
            </a:r>
            <a:r>
              <a:rPr dirty="0" sz="2000" spc="4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states</a:t>
            </a:r>
            <a:r>
              <a:rPr dirty="0" sz="2000" spc="5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35">
                <a:latin typeface="Cambria"/>
                <a:cs typeface="Cambria"/>
              </a:rPr>
              <a:t>  </a:t>
            </a:r>
            <a:r>
              <a:rPr dirty="0" sz="2000" spc="-20">
                <a:latin typeface="Cambria"/>
                <a:cs typeface="Cambria"/>
              </a:rPr>
              <a:t>met,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regardless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condition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either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Set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or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Reset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inputs.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For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this,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clocked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S-R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designed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by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adding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gates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a </a:t>
            </a:r>
            <a:r>
              <a:rPr dirty="0" sz="2000" spc="-5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basic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NOR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flop.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diagram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truth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table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shown 	below.</a:t>
            </a:r>
            <a:endParaRPr sz="2000">
              <a:latin typeface="Cambria"/>
              <a:cs typeface="Cambria"/>
            </a:endParaRPr>
          </a:p>
          <a:p>
            <a:pPr algn="just" marL="356235" marR="5080" indent="-344170">
              <a:lnSpc>
                <a:spcPct val="99400"/>
              </a:lnSpc>
              <a:spcBef>
                <a:spcPts val="54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2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</a:t>
            </a:r>
            <a:r>
              <a:rPr dirty="0" sz="2000" spc="2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pulse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[CP]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given</a:t>
            </a:r>
            <a:r>
              <a:rPr dirty="0" sz="2000" spc="2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2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Gate.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28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70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clock</a:t>
            </a:r>
            <a:r>
              <a:rPr dirty="0" sz="2000" spc="38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pulse</a:t>
            </a:r>
            <a:r>
              <a:rPr dirty="0" sz="2000" spc="36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is</a:t>
            </a:r>
            <a:r>
              <a:rPr dirty="0" sz="2000" spc="37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‘0</a:t>
            </a:r>
            <a:r>
              <a:rPr dirty="0" sz="2000">
                <a:latin typeface="Cambria"/>
                <a:cs typeface="Cambria"/>
              </a:rPr>
              <a:t>’,</a:t>
            </a:r>
            <a:r>
              <a:rPr dirty="0" sz="2000" spc="3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85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outputs</a:t>
            </a:r>
            <a:r>
              <a:rPr dirty="0" sz="2000" spc="385" b="1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3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37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Gates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 b="1">
                <a:latin typeface="Cambria"/>
                <a:cs typeface="Cambria"/>
              </a:rPr>
              <a:t>remain</a:t>
            </a:r>
            <a:r>
              <a:rPr dirty="0" sz="2000" spc="19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‘0’</a:t>
            </a:r>
            <a:r>
              <a:rPr dirty="0" sz="2000">
                <a:latin typeface="Cambria"/>
                <a:cs typeface="Cambria"/>
              </a:rPr>
              <a:t>.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soon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pulse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given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CP</a:t>
            </a:r>
            <a:r>
              <a:rPr dirty="0" sz="2000" spc="2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turns</a:t>
            </a:r>
            <a:r>
              <a:rPr dirty="0" sz="2000" spc="2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‘1’.</a:t>
            </a:r>
            <a:r>
              <a:rPr dirty="0" sz="2000" spc="19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This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makes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 values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at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pass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through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 NOR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Gate flip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flop.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But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values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values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turn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‘1’,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HIGH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CP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causes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them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turn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‘0’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for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short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moment.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soon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pulse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removed,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becomes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intermediate.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Thus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either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states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may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caused,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depends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whether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set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or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reset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flip-flop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remains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‘1’longer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than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transition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‘0’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at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end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pulse.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Thus</a:t>
            </a:r>
            <a:r>
              <a:rPr dirty="0" sz="2000" spc="-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-5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invalid</a:t>
            </a:r>
            <a:r>
              <a:rPr dirty="0" sz="2000" spc="-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states</a:t>
            </a:r>
            <a:r>
              <a:rPr dirty="0" sz="2000" spc="-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can</a:t>
            </a:r>
            <a:r>
              <a:rPr dirty="0" sz="2000" spc="-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be</a:t>
            </a:r>
            <a:r>
              <a:rPr dirty="0" sz="2000" spc="-4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eliminated</a:t>
            </a:r>
            <a:r>
              <a:rPr dirty="0" sz="2000" spc="-10"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738" rIns="0" bIns="0" rtlCol="0" vert="horz">
            <a:spAutoFit/>
          </a:bodyPr>
          <a:lstStyle/>
          <a:p>
            <a:pPr marL="2207260">
              <a:lnSpc>
                <a:spcPct val="100000"/>
              </a:lnSpc>
              <a:spcBef>
                <a:spcPts val="110"/>
              </a:spcBef>
            </a:pPr>
            <a:r>
              <a:rPr dirty="0" u="heavy" sz="3350" spc="-290" i="1">
                <a:solidFill>
                  <a:srgbClr val="1F5768"/>
                </a:solidFill>
                <a:uFill>
                  <a:solidFill>
                    <a:srgbClr val="1F5768"/>
                  </a:solidFill>
                </a:uFill>
                <a:latin typeface="Trebuchet MS"/>
                <a:cs typeface="Trebuchet MS"/>
              </a:rPr>
              <a:t>Clocked</a:t>
            </a:r>
            <a:r>
              <a:rPr dirty="0" u="heavy" sz="3350" spc="210" i="1">
                <a:solidFill>
                  <a:srgbClr val="1F5768"/>
                </a:solidFill>
                <a:uFill>
                  <a:solidFill>
                    <a:srgbClr val="1F5768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350" spc="-225" i="1">
                <a:solidFill>
                  <a:srgbClr val="1F5768"/>
                </a:solidFill>
                <a:uFill>
                  <a:solidFill>
                    <a:srgbClr val="1F5768"/>
                  </a:solidFill>
                </a:uFill>
                <a:latin typeface="Trebuchet MS"/>
                <a:cs typeface="Trebuchet MS"/>
              </a:rPr>
              <a:t>S-</a:t>
            </a:r>
            <a:r>
              <a:rPr dirty="0" u="heavy" sz="3350" spc="-355" i="1">
                <a:solidFill>
                  <a:srgbClr val="1F5768"/>
                </a:solidFill>
                <a:uFill>
                  <a:solidFill>
                    <a:srgbClr val="1F5768"/>
                  </a:solidFill>
                </a:uFill>
                <a:latin typeface="Trebuchet MS"/>
                <a:cs typeface="Trebuchet MS"/>
              </a:rPr>
              <a:t>R</a:t>
            </a:r>
            <a:r>
              <a:rPr dirty="0" u="heavy" sz="3350" spc="250" i="1">
                <a:solidFill>
                  <a:srgbClr val="1F5768"/>
                </a:solidFill>
                <a:uFill>
                  <a:solidFill>
                    <a:srgbClr val="1F5768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350" spc="-240" i="1">
                <a:solidFill>
                  <a:srgbClr val="1F5768"/>
                </a:solidFill>
                <a:uFill>
                  <a:solidFill>
                    <a:srgbClr val="1F5768"/>
                  </a:solidFill>
                </a:uFill>
                <a:latin typeface="Trebuchet MS"/>
                <a:cs typeface="Trebuchet MS"/>
              </a:rPr>
              <a:t>Flip-</a:t>
            </a:r>
            <a:r>
              <a:rPr dirty="0" u="heavy" sz="3350" spc="-285" i="1">
                <a:solidFill>
                  <a:srgbClr val="1F5768"/>
                </a:solidFill>
                <a:uFill>
                  <a:solidFill>
                    <a:srgbClr val="1F5768"/>
                  </a:solidFill>
                </a:uFill>
                <a:latin typeface="Trebuchet MS"/>
                <a:cs typeface="Trebuchet MS"/>
              </a:rPr>
              <a:t>flop</a:t>
            </a:r>
            <a:endParaRPr sz="335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761961"/>
            <a:ext cx="4939030" cy="5893435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89" y="197561"/>
            <a:ext cx="282702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>
                <a:solidFill>
                  <a:srgbClr val="009900"/>
                </a:solidFill>
                <a:latin typeface="Times New Roman"/>
                <a:cs typeface="Times New Roman"/>
              </a:rPr>
              <a:t>J-</a:t>
            </a:r>
            <a:r>
              <a:rPr dirty="0" spc="-275">
                <a:solidFill>
                  <a:srgbClr val="009900"/>
                </a:solidFill>
                <a:latin typeface="Times New Roman"/>
                <a:cs typeface="Times New Roman"/>
              </a:rPr>
              <a:t>K</a:t>
            </a:r>
            <a:r>
              <a:rPr dirty="0" spc="-1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dirty="0" spc="-185">
                <a:solidFill>
                  <a:srgbClr val="009900"/>
                </a:solidFill>
                <a:latin typeface="Times New Roman"/>
                <a:cs typeface="Times New Roman"/>
              </a:rPr>
              <a:t>FLIP-</a:t>
            </a:r>
            <a:r>
              <a:rPr dirty="0" spc="-240">
                <a:solidFill>
                  <a:srgbClr val="009900"/>
                </a:solidFill>
                <a:latin typeface="Times New Roman"/>
                <a:cs typeface="Times New Roman"/>
              </a:rPr>
              <a:t>FLOP</a:t>
            </a:r>
            <a:r>
              <a:rPr dirty="0" spc="-2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dirty="0" spc="-50" b="0">
                <a:solidFill>
                  <a:srgbClr val="0099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789558"/>
            <a:ext cx="8035290" cy="2765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0045" marR="5080" indent="-347980">
              <a:lnSpc>
                <a:spcPct val="99900"/>
              </a:lnSpc>
              <a:spcBef>
                <a:spcPts val="9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JK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very similar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SR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flops.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just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like</a:t>
            </a:r>
            <a:r>
              <a:rPr dirty="0" sz="2000" spc="-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S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asserted,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sets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flop.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Similarly,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>
                <a:latin typeface="Cambria"/>
                <a:cs typeface="Cambria"/>
              </a:rPr>
              <a:t>like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where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clears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flip-flop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asserted.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only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difference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is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when</a:t>
            </a:r>
            <a:r>
              <a:rPr dirty="0" sz="2000" spc="-4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both</a:t>
            </a:r>
            <a:r>
              <a:rPr dirty="0" sz="2000" spc="-2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inputs</a:t>
            </a:r>
            <a:r>
              <a:rPr dirty="0" sz="2000" spc="-4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are</a:t>
            </a:r>
            <a:r>
              <a:rPr dirty="0" sz="2000" spc="-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asserted.</a:t>
            </a:r>
            <a:r>
              <a:rPr dirty="0" sz="2000" spc="-4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For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SR</a:t>
            </a:r>
            <a:r>
              <a:rPr dirty="0" sz="2000" spc="-3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flip-</a:t>
            </a:r>
            <a:r>
              <a:rPr dirty="0" sz="2000" spc="-10" b="1">
                <a:solidFill>
                  <a:srgbClr val="402F52"/>
                </a:solidFill>
                <a:latin typeface="Cambria"/>
                <a:cs typeface="Cambria"/>
              </a:rPr>
              <a:t>flop,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3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next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state</a:t>
            </a:r>
            <a:r>
              <a:rPr dirty="0" sz="2000" spc="-3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is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undefined,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whereas,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for</a:t>
            </a:r>
            <a:r>
              <a:rPr dirty="0" sz="2000" spc="-2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JK</a:t>
            </a:r>
            <a:r>
              <a:rPr dirty="0" sz="2000" spc="3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402F52"/>
                </a:solidFill>
                <a:latin typeface="Cambria"/>
                <a:cs typeface="Cambria"/>
              </a:rPr>
              <a:t>flip-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flop,</a:t>
            </a:r>
            <a:r>
              <a:rPr dirty="0" sz="2000" spc="-3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next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state</a:t>
            </a:r>
            <a:r>
              <a:rPr dirty="0" sz="2000" spc="-3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is</a:t>
            </a:r>
            <a:r>
              <a:rPr dirty="0" sz="2000" spc="-3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inverse</a:t>
            </a:r>
            <a:r>
              <a:rPr dirty="0" sz="2000" spc="-3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of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current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state.</a:t>
            </a:r>
            <a:r>
              <a:rPr dirty="0" sz="2000" spc="-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In</a:t>
            </a:r>
            <a:r>
              <a:rPr dirty="0" sz="2000" spc="-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other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words,</a:t>
            </a:r>
            <a:r>
              <a:rPr dirty="0" sz="2000" spc="-4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JK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402F52"/>
                </a:solidFill>
                <a:latin typeface="Cambria"/>
                <a:cs typeface="Cambria"/>
              </a:rPr>
              <a:t>flip-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flop</a:t>
            </a:r>
            <a:r>
              <a:rPr dirty="0" sz="2000" spc="-6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toggles</a:t>
            </a:r>
            <a:r>
              <a:rPr dirty="0" sz="2000" spc="-4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its</a:t>
            </a:r>
            <a:r>
              <a:rPr dirty="0" sz="2000" spc="-7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state</a:t>
            </a:r>
            <a:r>
              <a:rPr dirty="0" sz="2000" spc="-20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when</a:t>
            </a:r>
            <a:r>
              <a:rPr dirty="0" sz="2000" spc="-5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both</a:t>
            </a:r>
            <a:r>
              <a:rPr dirty="0" sz="2000" spc="-3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inputs</a:t>
            </a:r>
            <a:r>
              <a:rPr dirty="0" sz="2000" spc="-2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are</a:t>
            </a:r>
            <a:r>
              <a:rPr dirty="0" sz="2000" spc="-4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402F52"/>
                </a:solidFill>
                <a:latin typeface="Cambria"/>
                <a:cs typeface="Cambria"/>
              </a:rPr>
              <a:t>asserted.</a:t>
            </a:r>
            <a:r>
              <a:rPr dirty="0" sz="2000" spc="15" b="1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circuit, </a:t>
            </a:r>
            <a:r>
              <a:rPr dirty="0" sz="2000">
                <a:latin typeface="Cambria"/>
                <a:cs typeface="Cambria"/>
              </a:rPr>
              <a:t>truth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table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symbol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for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JK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shown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Figure </a:t>
            </a:r>
            <a:r>
              <a:rPr dirty="0" sz="2000" spc="-25">
                <a:latin typeface="Cambria"/>
                <a:cs typeface="Cambria"/>
              </a:rPr>
              <a:t>17.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3196" y="6500876"/>
            <a:ext cx="715327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Times New Roman"/>
                <a:cs typeface="Times New Roman"/>
              </a:rPr>
              <a:t>Figure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17.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JK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flip-</a:t>
            </a:r>
            <a:r>
              <a:rPr dirty="0" sz="2000">
                <a:latin typeface="Times New Roman"/>
                <a:cs typeface="Times New Roman"/>
              </a:rPr>
              <a:t>flop: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(a)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circuit;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(b)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truth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table;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(c)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logic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symbol.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275926"/>
            <a:ext cx="7771257" cy="2703195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4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CC0099"/>
                </a:solidFill>
                <a:latin typeface="Times New Roman"/>
                <a:cs typeface="Times New Roman"/>
              </a:rPr>
              <a:t>J-</a:t>
            </a:r>
            <a:r>
              <a:rPr dirty="0">
                <a:solidFill>
                  <a:srgbClr val="CC0099"/>
                </a:solidFill>
                <a:latin typeface="Times New Roman"/>
                <a:cs typeface="Times New Roman"/>
              </a:rPr>
              <a:t>K</a:t>
            </a:r>
            <a:r>
              <a:rPr dirty="0" spc="-35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CC0099"/>
                </a:solidFill>
                <a:latin typeface="Times New Roman"/>
                <a:cs typeface="Times New Roman"/>
              </a:rPr>
              <a:t>Flip-Flop</a:t>
            </a:r>
            <a:r>
              <a:rPr dirty="0" spc="-1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dirty="0" spc="-50" b="0">
                <a:solidFill>
                  <a:srgbClr val="CC0099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1018158"/>
            <a:ext cx="4317365" cy="31165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60045" marR="73025" indent="-347980">
              <a:lnSpc>
                <a:spcPct val="99200"/>
              </a:lnSpc>
              <a:spcBef>
                <a:spcPts val="110"/>
              </a:spcBef>
              <a:buChar char="•"/>
              <a:tabLst>
                <a:tab pos="360045" algn="l"/>
                <a:tab pos="414655" algn="l"/>
              </a:tabLst>
            </a:pP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J-</a:t>
            </a:r>
            <a:r>
              <a:rPr dirty="0" sz="2000">
                <a:latin typeface="Cambria"/>
                <a:cs typeface="Cambria"/>
              </a:rPr>
              <a:t>K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also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defined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as </a:t>
            </a:r>
            <a:r>
              <a:rPr dirty="0" sz="2000">
                <a:latin typeface="Cambria"/>
                <a:cs typeface="Cambria"/>
              </a:rPr>
              <a:t>a </a:t>
            </a:r>
            <a:r>
              <a:rPr dirty="0" sz="2000" spc="-10">
                <a:latin typeface="Cambria"/>
                <a:cs typeface="Cambria"/>
              </a:rPr>
              <a:t>modification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S-R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flop.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only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difference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10">
                <a:latin typeface="Cambria"/>
                <a:cs typeface="Cambria"/>
              </a:rPr>
              <a:t>intermediate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more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refined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precise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than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S-R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flip </a:t>
            </a:r>
            <a:r>
              <a:rPr dirty="0" sz="2000" spc="-10">
                <a:latin typeface="Cambria"/>
                <a:cs typeface="Cambria"/>
              </a:rPr>
              <a:t>flop.</a:t>
            </a:r>
            <a:endParaRPr sz="2000">
              <a:latin typeface="Cambria"/>
              <a:cs typeface="Cambria"/>
            </a:endParaRPr>
          </a:p>
          <a:p>
            <a:pPr marL="360045" marR="5080" indent="-347980">
              <a:lnSpc>
                <a:spcPct val="98400"/>
              </a:lnSpc>
              <a:spcBef>
                <a:spcPts val="59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behavior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>
                <a:latin typeface="Cambria"/>
                <a:cs typeface="Cambria"/>
              </a:rPr>
              <a:t>same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S-</a:t>
            </a:r>
            <a:r>
              <a:rPr dirty="0" sz="2000" spc="-50">
                <a:latin typeface="Cambria"/>
                <a:cs typeface="Cambria"/>
              </a:rPr>
              <a:t>R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flop.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letter</a:t>
            </a:r>
            <a:r>
              <a:rPr dirty="0" sz="2000" spc="-20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J</a:t>
            </a:r>
            <a:r>
              <a:rPr dirty="0" sz="2000" spc="-45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stands</a:t>
            </a:r>
            <a:r>
              <a:rPr dirty="0" sz="2000" spc="-5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for</a:t>
            </a:r>
            <a:r>
              <a:rPr dirty="0" sz="2000" spc="-45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402F52"/>
                </a:solidFill>
                <a:latin typeface="Cambria"/>
                <a:cs typeface="Cambria"/>
              </a:rPr>
              <a:t>SET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and</a:t>
            </a:r>
            <a:r>
              <a:rPr dirty="0" sz="2000" spc="-40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the</a:t>
            </a:r>
            <a:r>
              <a:rPr dirty="0" sz="2000" spc="-75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letter</a:t>
            </a:r>
            <a:r>
              <a:rPr dirty="0" sz="2000" spc="-20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K</a:t>
            </a:r>
            <a:r>
              <a:rPr dirty="0" sz="2000" spc="-45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stands</a:t>
            </a:r>
            <a:r>
              <a:rPr dirty="0" sz="2000" spc="-15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02F52"/>
                </a:solidFill>
                <a:latin typeface="Cambria"/>
                <a:cs typeface="Cambria"/>
              </a:rPr>
              <a:t>for</a:t>
            </a:r>
            <a:r>
              <a:rPr dirty="0" sz="2000" spc="-70">
                <a:solidFill>
                  <a:srgbClr val="402F52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402F52"/>
                </a:solidFill>
                <a:latin typeface="Cambria"/>
                <a:cs typeface="Cambria"/>
              </a:rPr>
              <a:t>CLEAR</a:t>
            </a:r>
            <a:r>
              <a:rPr dirty="0" sz="2000" spc="-1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456565"/>
            <a:ext cx="3352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8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360">
                <a:solidFill>
                  <a:srgbClr val="00AE50"/>
                </a:solidFill>
                <a:latin typeface="Arial"/>
                <a:cs typeface="Arial"/>
              </a:rPr>
              <a:t>J-</a:t>
            </a:r>
            <a:r>
              <a:rPr dirty="0" spc="-350">
                <a:solidFill>
                  <a:srgbClr val="00AE50"/>
                </a:solidFill>
                <a:latin typeface="Arial"/>
                <a:cs typeface="Arial"/>
              </a:rPr>
              <a:t>K</a:t>
            </a:r>
            <a:r>
              <a:rPr dirty="0" spc="8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dirty="0" spc="95">
                <a:solidFill>
                  <a:srgbClr val="00AE50"/>
                </a:solidFill>
                <a:latin typeface="Arial"/>
                <a:cs typeface="Arial"/>
              </a:rPr>
              <a:t>Flip-</a:t>
            </a:r>
            <a:r>
              <a:rPr dirty="0" spc="-55">
                <a:solidFill>
                  <a:srgbClr val="00AE50"/>
                </a:solidFill>
                <a:latin typeface="Arial"/>
                <a:cs typeface="Arial"/>
              </a:rPr>
              <a:t>Flop</a:t>
            </a:r>
            <a:r>
              <a:rPr dirty="0" spc="-14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dirty="0" spc="105" b="0">
                <a:solidFill>
                  <a:srgbClr val="00AE50"/>
                </a:solidFill>
                <a:latin typeface="Arial MT"/>
                <a:cs typeface="Arial MT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987679"/>
            <a:ext cx="8077834" cy="531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6350" indent="-344170">
              <a:lnSpc>
                <a:spcPct val="995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have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HIGH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state,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flip-flop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switch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to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complement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state.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So,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for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=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1,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switches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Q=0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for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=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0,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switches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Q=1.</a:t>
            </a:r>
            <a:endParaRPr sz="2000">
              <a:latin typeface="Cambria"/>
              <a:cs typeface="Cambria"/>
            </a:endParaRPr>
          </a:p>
          <a:p>
            <a:pPr algn="just" marL="356235" marR="6350" indent="-344170">
              <a:lnSpc>
                <a:spcPct val="99300"/>
              </a:lnSpc>
              <a:spcBef>
                <a:spcPts val="52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includes</a:t>
            </a:r>
            <a:r>
              <a:rPr dirty="0" sz="2000" spc="2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3-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0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gates.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2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2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2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1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flip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returned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back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feedback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along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with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other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like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K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pulse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[CP].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So,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if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CP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1,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gets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CLEAR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signal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condition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Q </a:t>
            </a:r>
            <a:r>
              <a:rPr dirty="0" sz="2000" spc="-5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was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earlier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1.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Similarly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Q’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given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feedback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along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other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like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pulse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[CP].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becomes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SET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CP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only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if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Q’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was earlier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1.</a:t>
            </a:r>
            <a:endParaRPr sz="2000">
              <a:latin typeface="Cambria"/>
              <a:cs typeface="Cambria"/>
            </a:endParaRPr>
          </a:p>
          <a:p>
            <a:pPr algn="just" marL="356235" marR="5080" indent="-344170">
              <a:lnSpc>
                <a:spcPct val="99500"/>
              </a:lnSpc>
              <a:spcBef>
                <a:spcPts val="54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229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output</a:t>
            </a:r>
            <a:r>
              <a:rPr dirty="0" sz="2000" spc="24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may</a:t>
            </a:r>
            <a:r>
              <a:rPr dirty="0" sz="2000" spc="2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be</a:t>
            </a:r>
            <a:r>
              <a:rPr dirty="0" sz="2000" spc="27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repeated</a:t>
            </a:r>
            <a:r>
              <a:rPr dirty="0" sz="2000" spc="2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in</a:t>
            </a:r>
            <a:r>
              <a:rPr dirty="0" sz="2000" spc="25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transitions</a:t>
            </a:r>
            <a:r>
              <a:rPr dirty="0" sz="2000" spc="254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once</a:t>
            </a:r>
            <a:r>
              <a:rPr dirty="0" sz="2000" spc="25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they</a:t>
            </a:r>
            <a:r>
              <a:rPr dirty="0" sz="2000" spc="22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have</a:t>
            </a:r>
            <a:r>
              <a:rPr dirty="0" sz="2000" spc="235" b="1">
                <a:latin typeface="Cambria"/>
                <a:cs typeface="Cambria"/>
              </a:rPr>
              <a:t> </a:t>
            </a:r>
            <a:r>
              <a:rPr dirty="0" sz="2000" spc="-20" b="1">
                <a:latin typeface="Cambria"/>
                <a:cs typeface="Cambria"/>
              </a:rPr>
              <a:t>been </a:t>
            </a:r>
            <a:r>
              <a:rPr dirty="0" sz="2000" spc="-20" b="1">
                <a:latin typeface="Cambria"/>
                <a:cs typeface="Cambria"/>
              </a:rPr>
              <a:t>	</a:t>
            </a:r>
            <a:r>
              <a:rPr dirty="0" sz="2000" b="1">
                <a:latin typeface="Cambria"/>
                <a:cs typeface="Cambria"/>
              </a:rPr>
              <a:t>complimented</a:t>
            </a:r>
            <a:r>
              <a:rPr dirty="0" sz="2000" spc="28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for</a:t>
            </a:r>
            <a:r>
              <a:rPr dirty="0" sz="2000" spc="28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J=K=1</a:t>
            </a:r>
            <a:r>
              <a:rPr dirty="0" sz="2000" spc="31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because</a:t>
            </a:r>
            <a:r>
              <a:rPr dirty="0" sz="2000" spc="29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of</a:t>
            </a:r>
            <a:r>
              <a:rPr dirty="0" sz="2000" spc="30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30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feedback</a:t>
            </a:r>
            <a:r>
              <a:rPr dirty="0" sz="2000" spc="32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connection</a:t>
            </a:r>
            <a:r>
              <a:rPr dirty="0" sz="2000" spc="300" b="1">
                <a:latin typeface="Cambria"/>
                <a:cs typeface="Cambria"/>
              </a:rPr>
              <a:t> </a:t>
            </a:r>
            <a:r>
              <a:rPr dirty="0" sz="2000" spc="-25" b="1">
                <a:latin typeface="Cambria"/>
                <a:cs typeface="Cambria"/>
              </a:rPr>
              <a:t>in </a:t>
            </a:r>
            <a:r>
              <a:rPr dirty="0" sz="2000" spc="-25" b="1">
                <a:latin typeface="Cambria"/>
                <a:cs typeface="Cambria"/>
              </a:rPr>
              <a:t>	</a:t>
            </a: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3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JK</a:t>
            </a:r>
            <a:r>
              <a:rPr dirty="0" sz="2000" spc="37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flip-</a:t>
            </a:r>
            <a:r>
              <a:rPr dirty="0" sz="2000" b="1">
                <a:latin typeface="Cambria"/>
                <a:cs typeface="Cambria"/>
              </a:rPr>
              <a:t>flop.</a:t>
            </a:r>
            <a:r>
              <a:rPr dirty="0" sz="2000" spc="34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This</a:t>
            </a:r>
            <a:r>
              <a:rPr dirty="0" sz="2000" spc="35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can</a:t>
            </a:r>
            <a:r>
              <a:rPr dirty="0" sz="2000" spc="35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be</a:t>
            </a:r>
            <a:r>
              <a:rPr dirty="0" sz="2000" spc="34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avoided</a:t>
            </a:r>
            <a:r>
              <a:rPr dirty="0" sz="2000" spc="37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by</a:t>
            </a:r>
            <a:r>
              <a:rPr dirty="0" sz="2000" spc="36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setting</a:t>
            </a:r>
            <a:r>
              <a:rPr dirty="0" sz="2000" spc="33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a</a:t>
            </a:r>
            <a:r>
              <a:rPr dirty="0" sz="2000" spc="35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time</a:t>
            </a:r>
            <a:r>
              <a:rPr dirty="0" sz="2000" spc="34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duration </a:t>
            </a:r>
            <a:r>
              <a:rPr dirty="0" sz="2000" spc="-10" b="1">
                <a:latin typeface="Cambria"/>
                <a:cs typeface="Cambria"/>
              </a:rPr>
              <a:t>	</a:t>
            </a:r>
            <a:r>
              <a:rPr dirty="0" sz="2000" b="1">
                <a:latin typeface="Cambria"/>
                <a:cs typeface="Cambria"/>
              </a:rPr>
              <a:t>lesser</a:t>
            </a:r>
            <a:r>
              <a:rPr dirty="0" sz="2000" spc="155" b="1">
                <a:latin typeface="Cambria"/>
                <a:cs typeface="Cambria"/>
              </a:rPr>
              <a:t>  </a:t>
            </a:r>
            <a:r>
              <a:rPr dirty="0" sz="2000" b="1">
                <a:latin typeface="Cambria"/>
                <a:cs typeface="Cambria"/>
              </a:rPr>
              <a:t>than</a:t>
            </a:r>
            <a:r>
              <a:rPr dirty="0" sz="2000" spc="165" b="1">
                <a:latin typeface="Cambria"/>
                <a:cs typeface="Cambria"/>
              </a:rPr>
              <a:t>  </a:t>
            </a: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155" b="1">
                <a:latin typeface="Cambria"/>
                <a:cs typeface="Cambria"/>
              </a:rPr>
              <a:t>  </a:t>
            </a:r>
            <a:r>
              <a:rPr dirty="0" sz="2000" b="1">
                <a:latin typeface="Cambria"/>
                <a:cs typeface="Cambria"/>
              </a:rPr>
              <a:t>propagation</a:t>
            </a:r>
            <a:r>
              <a:rPr dirty="0" sz="2000" spc="165" b="1">
                <a:latin typeface="Cambria"/>
                <a:cs typeface="Cambria"/>
              </a:rPr>
              <a:t>  </a:t>
            </a:r>
            <a:r>
              <a:rPr dirty="0" sz="2000" b="1">
                <a:latin typeface="Cambria"/>
                <a:cs typeface="Cambria"/>
              </a:rPr>
              <a:t>delay</a:t>
            </a:r>
            <a:r>
              <a:rPr dirty="0" sz="2000" spc="165" b="1">
                <a:latin typeface="Cambria"/>
                <a:cs typeface="Cambria"/>
              </a:rPr>
              <a:t>  </a:t>
            </a:r>
            <a:r>
              <a:rPr dirty="0" sz="2000" b="1">
                <a:latin typeface="Cambria"/>
                <a:cs typeface="Cambria"/>
              </a:rPr>
              <a:t>through</a:t>
            </a:r>
            <a:r>
              <a:rPr dirty="0" sz="2000" spc="170" b="1">
                <a:latin typeface="Cambria"/>
                <a:cs typeface="Cambria"/>
              </a:rPr>
              <a:t>  </a:t>
            </a: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165" b="1">
                <a:latin typeface="Cambria"/>
                <a:cs typeface="Cambria"/>
              </a:rPr>
              <a:t>  </a:t>
            </a:r>
            <a:r>
              <a:rPr dirty="0" sz="2000" spc="-10" b="1">
                <a:latin typeface="Cambria"/>
                <a:cs typeface="Cambria"/>
              </a:rPr>
              <a:t>flip-</a:t>
            </a:r>
            <a:r>
              <a:rPr dirty="0" sz="2000" b="1">
                <a:latin typeface="Cambria"/>
                <a:cs typeface="Cambria"/>
              </a:rPr>
              <a:t>flop.</a:t>
            </a:r>
            <a:r>
              <a:rPr dirty="0" sz="2000" spc="150" b="1">
                <a:latin typeface="Cambria"/>
                <a:cs typeface="Cambria"/>
              </a:rPr>
              <a:t>  </a:t>
            </a:r>
            <a:r>
              <a:rPr dirty="0" sz="2000" spc="-25" b="1">
                <a:latin typeface="Cambria"/>
                <a:cs typeface="Cambria"/>
              </a:rPr>
              <a:t>The </a:t>
            </a:r>
            <a:r>
              <a:rPr dirty="0" sz="2000" spc="-25" b="1">
                <a:latin typeface="Cambria"/>
                <a:cs typeface="Cambria"/>
              </a:rPr>
              <a:t>	</a:t>
            </a:r>
            <a:r>
              <a:rPr dirty="0" sz="2000" b="1">
                <a:latin typeface="Cambria"/>
                <a:cs typeface="Cambria"/>
              </a:rPr>
              <a:t>restriction</a:t>
            </a:r>
            <a:r>
              <a:rPr dirty="0" sz="2000" spc="26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on</a:t>
            </a:r>
            <a:r>
              <a:rPr dirty="0" sz="2000" spc="24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the</a:t>
            </a:r>
            <a:r>
              <a:rPr dirty="0" sz="2000" spc="25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pulse</a:t>
            </a:r>
            <a:r>
              <a:rPr dirty="0" sz="2000" spc="28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width</a:t>
            </a:r>
            <a:r>
              <a:rPr dirty="0" sz="2000" spc="23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can</a:t>
            </a:r>
            <a:r>
              <a:rPr dirty="0" sz="2000" spc="245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be</a:t>
            </a:r>
            <a:r>
              <a:rPr dirty="0" sz="2000" spc="254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eliminated</a:t>
            </a:r>
            <a:r>
              <a:rPr dirty="0" sz="2000" spc="28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with</a:t>
            </a:r>
            <a:r>
              <a:rPr dirty="0" sz="2000" spc="254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a</a:t>
            </a:r>
            <a:r>
              <a:rPr dirty="0" sz="2000" spc="24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master- </a:t>
            </a:r>
            <a:r>
              <a:rPr dirty="0" sz="2000" spc="-10" b="1">
                <a:latin typeface="Cambria"/>
                <a:cs typeface="Cambria"/>
              </a:rPr>
              <a:t>	</a:t>
            </a:r>
            <a:r>
              <a:rPr dirty="0" sz="2000" b="1">
                <a:latin typeface="Cambria"/>
                <a:cs typeface="Cambria"/>
              </a:rPr>
              <a:t>slave</a:t>
            </a:r>
            <a:r>
              <a:rPr dirty="0" sz="2000" spc="-30" b="1">
                <a:latin typeface="Cambria"/>
                <a:cs typeface="Cambria"/>
              </a:rPr>
              <a:t> </a:t>
            </a:r>
            <a:r>
              <a:rPr dirty="0" sz="2000" b="1">
                <a:latin typeface="Cambria"/>
                <a:cs typeface="Cambria"/>
              </a:rPr>
              <a:t>or</a:t>
            </a:r>
            <a:r>
              <a:rPr dirty="0" sz="2000" spc="-4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edge-</a:t>
            </a:r>
            <a:r>
              <a:rPr dirty="0" sz="2000" b="1">
                <a:latin typeface="Cambria"/>
                <a:cs typeface="Cambria"/>
              </a:rPr>
              <a:t>triggered</a:t>
            </a:r>
            <a:r>
              <a:rPr dirty="0" sz="2000" spc="50" b="1">
                <a:latin typeface="Cambria"/>
                <a:cs typeface="Cambria"/>
              </a:rPr>
              <a:t> </a:t>
            </a:r>
            <a:r>
              <a:rPr dirty="0" sz="2000" spc="-10" b="1">
                <a:latin typeface="Cambria"/>
                <a:cs typeface="Cambria"/>
              </a:rPr>
              <a:t>construction.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725" y="197561"/>
            <a:ext cx="363918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6E2E9F"/>
                </a:solidFill>
              </a:rPr>
              <a:t>D</a:t>
            </a:r>
            <a:r>
              <a:rPr dirty="0" spc="20">
                <a:solidFill>
                  <a:srgbClr val="6E2E9F"/>
                </a:solidFill>
              </a:rPr>
              <a:t> </a:t>
            </a:r>
            <a:r>
              <a:rPr dirty="0">
                <a:solidFill>
                  <a:srgbClr val="6E2E9F"/>
                </a:solidFill>
              </a:rPr>
              <a:t>TYPE</a:t>
            </a:r>
            <a:r>
              <a:rPr dirty="0" spc="-25">
                <a:solidFill>
                  <a:srgbClr val="6E2E9F"/>
                </a:solidFill>
              </a:rPr>
              <a:t> </a:t>
            </a:r>
            <a:r>
              <a:rPr dirty="0" spc="-20">
                <a:solidFill>
                  <a:srgbClr val="6E2E9F"/>
                </a:solidFill>
              </a:rPr>
              <a:t>FLIP-</a:t>
            </a:r>
            <a:r>
              <a:rPr dirty="0">
                <a:solidFill>
                  <a:srgbClr val="6E2E9F"/>
                </a:solidFill>
              </a:rPr>
              <a:t>FLOP</a:t>
            </a:r>
            <a:r>
              <a:rPr dirty="0" spc="-55">
                <a:solidFill>
                  <a:srgbClr val="6E2E9F"/>
                </a:solidFill>
              </a:rPr>
              <a:t> </a:t>
            </a:r>
            <a:r>
              <a:rPr dirty="0" spc="-50" b="0">
                <a:solidFill>
                  <a:srgbClr val="6E2E9F"/>
                </a:solidFill>
                <a:latin typeface="Cambria"/>
                <a:cs typeface="Cambria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789558"/>
            <a:ext cx="8085455" cy="5476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5080" indent="-344170">
              <a:lnSpc>
                <a:spcPct val="993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Latches</a:t>
            </a:r>
            <a:r>
              <a:rPr dirty="0" sz="2000" spc="3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3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often</a:t>
            </a:r>
            <a:r>
              <a:rPr dirty="0" sz="2000" spc="3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3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level-sensitive</a:t>
            </a:r>
            <a:r>
              <a:rPr dirty="0" sz="2000" spc="3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because</a:t>
            </a:r>
            <a:r>
              <a:rPr dirty="0" sz="2000" spc="3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their</a:t>
            </a:r>
            <a:r>
              <a:rPr dirty="0" sz="2000" spc="3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34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follows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their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long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they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enabled.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They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transparent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during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entire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time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enable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signal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asserted.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There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situations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more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useful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have</a:t>
            </a:r>
            <a:r>
              <a:rPr dirty="0" sz="2000" spc="125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the</a:t>
            </a:r>
            <a:r>
              <a:rPr dirty="0" sz="2000" spc="130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output</a:t>
            </a:r>
            <a:r>
              <a:rPr dirty="0" sz="2000" spc="120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change</a:t>
            </a:r>
            <a:r>
              <a:rPr dirty="0" sz="2000" spc="130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only</a:t>
            </a:r>
            <a:r>
              <a:rPr dirty="0" sz="2000" spc="105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at</a:t>
            </a:r>
            <a:r>
              <a:rPr dirty="0" sz="2000" spc="114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the</a:t>
            </a:r>
            <a:r>
              <a:rPr dirty="0" sz="2000" spc="130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612321"/>
                </a:solidFill>
                <a:latin typeface="Cambria"/>
                <a:cs typeface="Cambria"/>
              </a:rPr>
              <a:t>rising </a:t>
            </a:r>
            <a:r>
              <a:rPr dirty="0" sz="2000" spc="-10" b="1">
                <a:solidFill>
                  <a:srgbClr val="612321"/>
                </a:solidFill>
                <a:latin typeface="Cambria"/>
                <a:cs typeface="Cambria"/>
              </a:rPr>
              <a:t>	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or</a:t>
            </a:r>
            <a:r>
              <a:rPr dirty="0" sz="2000" spc="85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falling</a:t>
            </a:r>
            <a:r>
              <a:rPr dirty="0" sz="2000" spc="90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edge</a:t>
            </a:r>
            <a:r>
              <a:rPr dirty="0" sz="2000" spc="100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of</a:t>
            </a:r>
            <a:r>
              <a:rPr dirty="0" sz="2000" spc="100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the</a:t>
            </a:r>
            <a:r>
              <a:rPr dirty="0" sz="2000" spc="95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enable</a:t>
            </a:r>
            <a:r>
              <a:rPr dirty="0" sz="2000" spc="75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612321"/>
                </a:solidFill>
                <a:latin typeface="Cambria"/>
                <a:cs typeface="Cambria"/>
              </a:rPr>
              <a:t>signal.</a:t>
            </a:r>
            <a:r>
              <a:rPr dirty="0" sz="2000" spc="155" b="1">
                <a:solidFill>
                  <a:srgbClr val="612321"/>
                </a:solidFill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enable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signal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usually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controlling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signal.</a:t>
            </a:r>
            <a:r>
              <a:rPr dirty="0" sz="2000" spc="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Thus,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we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have all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changes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synchronized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to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8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rising</a:t>
            </a:r>
            <a:r>
              <a:rPr dirty="0" sz="2000" spc="8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or</a:t>
            </a:r>
            <a:r>
              <a:rPr dirty="0" sz="2000" spc="8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falling</a:t>
            </a:r>
            <a:r>
              <a:rPr dirty="0" sz="2000" spc="9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edge</a:t>
            </a:r>
            <a:r>
              <a:rPr dirty="0" sz="2000" spc="9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7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8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clock.</a:t>
            </a:r>
            <a:r>
              <a:rPr dirty="0" sz="2000" spc="7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85">
                <a:latin typeface="Cambria"/>
                <a:cs typeface="Cambria"/>
              </a:rPr>
              <a:t>  </a:t>
            </a:r>
            <a:r>
              <a:rPr dirty="0" sz="2000" spc="-10">
                <a:latin typeface="Cambria"/>
                <a:cs typeface="Cambria"/>
              </a:rPr>
              <a:t>edge-</a:t>
            </a:r>
            <a:r>
              <a:rPr dirty="0" sz="2000">
                <a:latin typeface="Cambria"/>
                <a:cs typeface="Cambria"/>
              </a:rPr>
              <a:t>triggered</a:t>
            </a:r>
            <a:r>
              <a:rPr dirty="0" sz="2000" spc="90">
                <a:latin typeface="Cambria"/>
                <a:cs typeface="Cambria"/>
              </a:rPr>
              <a:t> 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 spc="-20">
                <a:latin typeface="Cambria"/>
                <a:cs typeface="Cambria"/>
              </a:rPr>
              <a:t>flop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achieves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by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combining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series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1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pair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latches.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shows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a </a:t>
            </a:r>
            <a:r>
              <a:rPr dirty="0" sz="2000" spc="-5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positive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edge-</a:t>
            </a:r>
            <a:r>
              <a:rPr dirty="0" sz="2000">
                <a:latin typeface="Cambria"/>
                <a:cs typeface="Cambria"/>
              </a:rPr>
              <a:t>triggered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flip-flop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where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latches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connected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3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series</a:t>
            </a:r>
            <a:r>
              <a:rPr dirty="0" sz="2000" spc="4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4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4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</a:t>
            </a:r>
            <a:r>
              <a:rPr dirty="0" sz="2000" spc="4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signal</a:t>
            </a:r>
            <a:r>
              <a:rPr dirty="0" sz="2000" spc="4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Clk</a:t>
            </a:r>
            <a:r>
              <a:rPr dirty="0" sz="2000" spc="4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4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connected</a:t>
            </a:r>
            <a:r>
              <a:rPr dirty="0" sz="2000" spc="4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4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0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</a:t>
            </a:r>
            <a:r>
              <a:rPr dirty="0" sz="2000" spc="4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4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95">
                <a:latin typeface="Cambria"/>
                <a:cs typeface="Cambria"/>
              </a:rPr>
              <a:t> 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latches,</a:t>
            </a:r>
            <a:r>
              <a:rPr dirty="0" sz="2000" spc="3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one</a:t>
            </a:r>
            <a:r>
              <a:rPr dirty="0" sz="2000" spc="3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directly,</a:t>
            </a:r>
            <a:r>
              <a:rPr dirty="0" sz="2000" spc="3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3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one</a:t>
            </a:r>
            <a:r>
              <a:rPr dirty="0" sz="2000" spc="3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through</a:t>
            </a:r>
            <a:r>
              <a:rPr dirty="0" sz="2000" spc="3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</a:t>
            </a:r>
            <a:r>
              <a:rPr dirty="0" sz="2000" spc="3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inverter.</a:t>
            </a:r>
            <a:r>
              <a:rPr dirty="0" sz="2000" spc="3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first</a:t>
            </a:r>
            <a:r>
              <a:rPr dirty="0" sz="2000" spc="3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34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master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latch.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master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enabled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Clk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=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0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and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follows</a:t>
            </a:r>
            <a:r>
              <a:rPr dirty="0" sz="2000" spc="4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primary</a:t>
            </a:r>
            <a:r>
              <a:rPr dirty="0" sz="2000" spc="4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3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D.</a:t>
            </a:r>
            <a:r>
              <a:rPr dirty="0" sz="2000" spc="4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4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Clk</a:t>
            </a:r>
            <a:r>
              <a:rPr dirty="0" sz="2000" spc="4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4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3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1,</a:t>
            </a:r>
            <a:r>
              <a:rPr dirty="0" sz="2000" spc="4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master</a:t>
            </a:r>
            <a:r>
              <a:rPr dirty="0" sz="2000" spc="4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47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disabled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but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second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latch,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slave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latch,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enabled</a:t>
            </a:r>
            <a:r>
              <a:rPr dirty="0" sz="2000" spc="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that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from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master</a:t>
            </a:r>
            <a:r>
              <a:rPr dirty="0" sz="2000" spc="1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transferred</a:t>
            </a:r>
            <a:r>
              <a:rPr dirty="0" sz="2000" spc="1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slave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latch.</a:t>
            </a:r>
            <a:r>
              <a:rPr dirty="0" sz="2000" spc="12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slave</a:t>
            </a:r>
            <a:r>
              <a:rPr dirty="0" sz="2000" spc="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enabled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all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while</a:t>
            </a:r>
            <a:r>
              <a:rPr dirty="0" sz="2000" spc="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Clk</a:t>
            </a:r>
            <a:r>
              <a:rPr dirty="0" sz="2000" spc="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=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1,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but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its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content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changes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only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at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beginning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cycle,</a:t>
            </a:r>
            <a:r>
              <a:rPr dirty="0" sz="2000" spc="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is,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only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at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rising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edge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signal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because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once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Clk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1,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master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disabled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so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43281"/>
            <a:ext cx="1771014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0" b="0">
                <a:solidFill>
                  <a:srgbClr val="000000"/>
                </a:solidFill>
                <a:latin typeface="Calibri"/>
                <a:cs typeface="Calibri"/>
              </a:rPr>
              <a:t>Continued…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759079"/>
            <a:ext cx="8084820" cy="2448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235" marR="5080" indent="-344170">
              <a:lnSpc>
                <a:spcPct val="993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slave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1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will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not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change.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10(a)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positive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edge-</a:t>
            </a:r>
            <a:r>
              <a:rPr dirty="0" sz="2000">
                <a:latin typeface="Cambria"/>
                <a:cs typeface="Cambria"/>
              </a:rPr>
              <a:t>triggered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2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because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</a:t>
            </a:r>
            <a:r>
              <a:rPr dirty="0" sz="2000" spc="2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</a:t>
            </a:r>
            <a:r>
              <a:rPr dirty="0" sz="2000" spc="21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slave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changes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only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at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rising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edge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clock.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If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slave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latch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enabled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22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2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low,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then</a:t>
            </a:r>
            <a:r>
              <a:rPr dirty="0" sz="2000" spc="229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referred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negative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 spc="-20">
                <a:latin typeface="Cambria"/>
                <a:cs typeface="Cambria"/>
              </a:rPr>
              <a:t>edge-</a:t>
            </a:r>
            <a:r>
              <a:rPr dirty="0" sz="2000">
                <a:latin typeface="Cambria"/>
                <a:cs typeface="Cambria"/>
              </a:rPr>
              <a:t>triggered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flop.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10(a)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also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referred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as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masterslave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because</a:t>
            </a:r>
            <a:r>
              <a:rPr dirty="0" sz="2000" spc="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latches</a:t>
            </a:r>
            <a:r>
              <a:rPr dirty="0" sz="2000" spc="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used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circuit.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1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10(b)</a:t>
            </a:r>
            <a:r>
              <a:rPr dirty="0" sz="2000" spc="1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(c)</a:t>
            </a:r>
            <a:r>
              <a:rPr dirty="0" sz="2000" spc="11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show</a:t>
            </a:r>
            <a:r>
              <a:rPr dirty="0" sz="2000" spc="10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0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truth</a:t>
            </a:r>
            <a:r>
              <a:rPr dirty="0" sz="2000" spc="125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table</a:t>
            </a:r>
            <a:r>
              <a:rPr dirty="0" sz="2000" spc="114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2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00">
                <a:latin typeface="Cambria"/>
                <a:cs typeface="Cambria"/>
              </a:rPr>
              <a:t> 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114">
                <a:latin typeface="Cambria"/>
                <a:cs typeface="Cambria"/>
              </a:rPr>
              <a:t>  </a:t>
            </a:r>
            <a:r>
              <a:rPr dirty="0" sz="2000" spc="-10">
                <a:latin typeface="Cambria"/>
                <a:cs typeface="Cambria"/>
              </a:rPr>
              <a:t>symbol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respectively.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Figure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10(d)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shows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timing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diagram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for</a:t>
            </a:r>
            <a:r>
              <a:rPr dirty="0" sz="2000" spc="-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10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flip-flop.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4291" y="5817819"/>
            <a:ext cx="805942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598170" algn="l"/>
              </a:tabLst>
            </a:pP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1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10.</a:t>
            </a:r>
            <a:r>
              <a:rPr dirty="0" sz="2000" spc="19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Master-</a:t>
            </a:r>
            <a:r>
              <a:rPr dirty="0" sz="2000">
                <a:latin typeface="Cambria"/>
                <a:cs typeface="Cambria"/>
              </a:rPr>
              <a:t>slave</a:t>
            </a:r>
            <a:r>
              <a:rPr dirty="0" sz="2000" spc="204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positive-edge-</a:t>
            </a:r>
            <a:r>
              <a:rPr dirty="0" sz="2000">
                <a:latin typeface="Cambria"/>
                <a:cs typeface="Cambria"/>
              </a:rPr>
              <a:t>triggered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20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flop:</a:t>
            </a:r>
            <a:r>
              <a:rPr dirty="0" sz="2000" spc="1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(a)</a:t>
            </a:r>
            <a:r>
              <a:rPr dirty="0" sz="2000" spc="21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circuit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using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latches;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(b)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truth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table;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(c)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symbol;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(d)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timing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diagram.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199764"/>
            <a:ext cx="4723765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00609"/>
            <a:ext cx="310197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dirty="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Flip-Flop</a:t>
            </a:r>
            <a:r>
              <a:rPr dirty="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789558"/>
            <a:ext cx="3971290" cy="50101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60045" marR="429895" indent="-347980">
              <a:lnSpc>
                <a:spcPts val="2380"/>
              </a:lnSpc>
              <a:spcBef>
                <a:spcPts val="18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10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diagram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truth </a:t>
            </a:r>
            <a:r>
              <a:rPr dirty="0" sz="2000">
                <a:latin typeface="Cambria"/>
                <a:cs typeface="Cambria"/>
              </a:rPr>
              <a:t>table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given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figure</a:t>
            </a:r>
            <a:endParaRPr sz="2000">
              <a:latin typeface="Cambria"/>
              <a:cs typeface="Cambria"/>
            </a:endParaRPr>
          </a:p>
          <a:p>
            <a:pPr marL="360045" marR="5080" indent="-347980">
              <a:lnSpc>
                <a:spcPct val="99300"/>
              </a:lnSpc>
              <a:spcBef>
                <a:spcPts val="44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actually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slight modification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above </a:t>
            </a:r>
            <a:r>
              <a:rPr dirty="0" sz="2000">
                <a:latin typeface="Cambria"/>
                <a:cs typeface="Cambria"/>
              </a:rPr>
              <a:t>explained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9900"/>
                </a:solidFill>
                <a:latin typeface="Cambria"/>
                <a:cs typeface="Cambria"/>
              </a:rPr>
              <a:t>clocked</a:t>
            </a:r>
            <a:r>
              <a:rPr dirty="0" sz="2000" spc="-50" b="1">
                <a:solidFill>
                  <a:srgbClr val="00990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009900"/>
                </a:solidFill>
                <a:latin typeface="Cambria"/>
                <a:cs typeface="Cambria"/>
              </a:rPr>
              <a:t>SR</a:t>
            </a:r>
            <a:r>
              <a:rPr dirty="0" sz="2000" spc="-35" b="1">
                <a:solidFill>
                  <a:srgbClr val="009900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009900"/>
                </a:solidFill>
                <a:latin typeface="Cambria"/>
                <a:cs typeface="Cambria"/>
              </a:rPr>
              <a:t>flip-</a:t>
            </a:r>
            <a:r>
              <a:rPr dirty="0" sz="2000" spc="-20" b="1">
                <a:solidFill>
                  <a:srgbClr val="009900"/>
                </a:solidFill>
                <a:latin typeface="Cambria"/>
                <a:cs typeface="Cambria"/>
              </a:rPr>
              <a:t>flop</a:t>
            </a:r>
            <a:r>
              <a:rPr dirty="0" sz="2000" spc="-20">
                <a:latin typeface="Cambria"/>
                <a:cs typeface="Cambria"/>
              </a:rPr>
              <a:t>. </a:t>
            </a:r>
            <a:r>
              <a:rPr dirty="0" sz="2000">
                <a:latin typeface="Cambria"/>
                <a:cs typeface="Cambria"/>
              </a:rPr>
              <a:t>From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you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see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that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connected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S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complement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connected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R </a:t>
            </a:r>
            <a:r>
              <a:rPr dirty="0" sz="2000">
                <a:latin typeface="Cambria"/>
                <a:cs typeface="Cambria"/>
              </a:rPr>
              <a:t>input.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passed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to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value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of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CP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‘1’.</a:t>
            </a:r>
            <a:endParaRPr sz="2000">
              <a:latin typeface="Cambria"/>
              <a:cs typeface="Cambria"/>
            </a:endParaRPr>
          </a:p>
          <a:p>
            <a:pPr marL="360045" marR="133350" indent="-347980">
              <a:lnSpc>
                <a:spcPct val="99400"/>
              </a:lnSpc>
              <a:spcBef>
                <a:spcPts val="59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CP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HIGH,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flop </a:t>
            </a:r>
            <a:r>
              <a:rPr dirty="0" sz="2000">
                <a:latin typeface="Cambria"/>
                <a:cs typeface="Cambria"/>
              </a:rPr>
              <a:t>moves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SET</a:t>
            </a:r>
            <a:r>
              <a:rPr dirty="0" sz="2000" spc="-9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state.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If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</a:t>
            </a:r>
            <a:r>
              <a:rPr dirty="0" sz="2000" spc="-9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 spc="-20">
                <a:latin typeface="Cambria"/>
                <a:cs typeface="Cambria"/>
              </a:rPr>
              <a:t>‘0’,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switches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>
                <a:latin typeface="Cambria"/>
                <a:cs typeface="Cambria"/>
              </a:rPr>
              <a:t>CLEAR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state.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532765"/>
            <a:ext cx="381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4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i="1">
                <a:latin typeface="Times New Roman"/>
                <a:cs typeface="Times New Roman"/>
              </a:rPr>
              <a:t>T</a:t>
            </a:r>
            <a:r>
              <a:rPr dirty="0" spc="-4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type</a:t>
            </a:r>
            <a:r>
              <a:rPr dirty="0" spc="-20" i="1">
                <a:latin typeface="Times New Roman"/>
                <a:cs typeface="Times New Roman"/>
              </a:rPr>
              <a:t> Flip-</a:t>
            </a:r>
            <a:r>
              <a:rPr dirty="0" i="1">
                <a:latin typeface="Times New Roman"/>
                <a:cs typeface="Times New Roman"/>
              </a:rPr>
              <a:t>Flop</a:t>
            </a:r>
            <a:r>
              <a:rPr dirty="0" spc="-15" i="1">
                <a:latin typeface="Times New Roman"/>
                <a:cs typeface="Times New Roman"/>
              </a:rPr>
              <a:t> </a:t>
            </a:r>
            <a:r>
              <a:rPr dirty="0" spc="-50" b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941958"/>
            <a:ext cx="8084820" cy="1841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356235" marR="5080" indent="-344170">
              <a:lnSpc>
                <a:spcPct val="99200"/>
              </a:lnSpc>
              <a:spcBef>
                <a:spcPts val="11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</a:t>
            </a:r>
            <a:r>
              <a:rPr dirty="0" sz="2000" spc="39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3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has</a:t>
            </a:r>
            <a:r>
              <a:rPr dirty="0" sz="2000" spc="3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one</a:t>
            </a:r>
            <a:r>
              <a:rPr dirty="0" sz="2000" spc="3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3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3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addition</a:t>
            </a:r>
            <a:r>
              <a:rPr dirty="0" sz="2000" spc="3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3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3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clock.</a:t>
            </a:r>
            <a:r>
              <a:rPr dirty="0" sz="2000" spc="3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</a:t>
            </a:r>
            <a:r>
              <a:rPr dirty="0" sz="2000" spc="3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stands</a:t>
            </a:r>
            <a:r>
              <a:rPr dirty="0" sz="2000" spc="180">
                <a:latin typeface="Cambria"/>
                <a:cs typeface="Cambria"/>
              </a:rPr>
              <a:t>  </a:t>
            </a:r>
            <a:r>
              <a:rPr dirty="0" sz="2000" spc="-25">
                <a:latin typeface="Cambria"/>
                <a:cs typeface="Cambria"/>
              </a:rPr>
              <a:t>for </a:t>
            </a:r>
            <a:r>
              <a:rPr dirty="0" sz="2000" spc="-25">
                <a:latin typeface="Cambria"/>
                <a:cs typeface="Cambria"/>
              </a:rPr>
              <a:t>	</a:t>
            </a:r>
            <a:r>
              <a:rPr dirty="0" sz="2000" b="1">
                <a:solidFill>
                  <a:srgbClr val="009900"/>
                </a:solidFill>
                <a:latin typeface="Cambria"/>
                <a:cs typeface="Cambria"/>
              </a:rPr>
              <a:t>toggle</a:t>
            </a:r>
            <a:r>
              <a:rPr dirty="0" sz="2000" spc="60" b="1">
                <a:solidFill>
                  <a:srgbClr val="009900"/>
                </a:solidFill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for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obvious</a:t>
            </a:r>
            <a:r>
              <a:rPr dirty="0" sz="2000" spc="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reason.</a:t>
            </a:r>
            <a:r>
              <a:rPr dirty="0" sz="2000" spc="1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</a:t>
            </a:r>
            <a:r>
              <a:rPr dirty="0" sz="2000" spc="7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asserted</a:t>
            </a:r>
            <a:r>
              <a:rPr dirty="0" sz="2000" spc="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(T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=</a:t>
            </a:r>
            <a:r>
              <a:rPr dirty="0" sz="2000" spc="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1),</a:t>
            </a:r>
            <a:r>
              <a:rPr dirty="0" sz="2000" spc="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flip-</a:t>
            </a:r>
            <a:r>
              <a:rPr dirty="0" sz="2000" spc="-20">
                <a:latin typeface="Cambria"/>
                <a:cs typeface="Cambria"/>
              </a:rPr>
              <a:t>flop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state</a:t>
            </a:r>
            <a:r>
              <a:rPr dirty="0" sz="2000" spc="2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toggles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back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forth,</a:t>
            </a:r>
            <a:r>
              <a:rPr dirty="0" sz="2000" spc="2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26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</a:t>
            </a:r>
            <a:r>
              <a:rPr dirty="0" sz="2000" spc="25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2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de-asserted,</a:t>
            </a:r>
            <a:r>
              <a:rPr dirty="0" sz="2000" spc="2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2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 spc="-20">
                <a:latin typeface="Cambria"/>
                <a:cs typeface="Cambria"/>
              </a:rPr>
              <a:t>flop </a:t>
            </a:r>
            <a:r>
              <a:rPr dirty="0" sz="2000" spc="-2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keeps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its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current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state.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flip-flop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can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constructed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using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 </a:t>
            </a:r>
            <a:r>
              <a:rPr dirty="0" sz="2000" spc="-10">
                <a:latin typeface="Cambria"/>
                <a:cs typeface="Cambria"/>
              </a:rPr>
              <a:t>	</a:t>
            </a:r>
            <a:r>
              <a:rPr dirty="0" sz="2000">
                <a:latin typeface="Cambria"/>
                <a:cs typeface="Cambria"/>
              </a:rPr>
              <a:t>flop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two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outputs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</a:t>
            </a:r>
            <a:r>
              <a:rPr dirty="0" sz="2000" spc="1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Q'</a:t>
            </a:r>
            <a:r>
              <a:rPr dirty="0" sz="2000" spc="1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feedback</a:t>
            </a:r>
            <a:r>
              <a:rPr dirty="0" sz="2000" spc="1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1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1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D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1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through</a:t>
            </a:r>
            <a:r>
              <a:rPr dirty="0" sz="2000" spc="210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a </a:t>
            </a:r>
            <a:r>
              <a:rPr dirty="0" sz="2000" spc="-50">
                <a:latin typeface="Cambria"/>
                <a:cs typeface="Cambria"/>
              </a:rPr>
              <a:t>	</a:t>
            </a:r>
            <a:r>
              <a:rPr dirty="0" sz="2000" spc="-10">
                <a:latin typeface="Cambria"/>
                <a:cs typeface="Cambria"/>
              </a:rPr>
              <a:t>multiplexer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that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controlled by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as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shown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18.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3196" y="5738571"/>
            <a:ext cx="731202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Figure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18.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flip-</a:t>
            </a:r>
            <a:r>
              <a:rPr dirty="0" sz="2000">
                <a:latin typeface="Cambria"/>
                <a:cs typeface="Cambria"/>
              </a:rPr>
              <a:t>flop: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(a)</a:t>
            </a:r>
            <a:r>
              <a:rPr dirty="0" sz="2000" spc="-8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circuit;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(b)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truth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table;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(c)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logic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symbol.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966085"/>
            <a:ext cx="7904480" cy="2352548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361" rIns="0" bIns="0" rtlCol="0" vert="horz">
            <a:spAutoFit/>
          </a:bodyPr>
          <a:lstStyle/>
          <a:p>
            <a:pPr marL="2237740">
              <a:lnSpc>
                <a:spcPct val="100000"/>
              </a:lnSpc>
              <a:spcBef>
                <a:spcPts val="95"/>
              </a:spcBef>
            </a:pPr>
            <a:r>
              <a:rPr dirty="0"/>
              <a:t>T</a:t>
            </a:r>
            <a:r>
              <a:rPr dirty="0" spc="25"/>
              <a:t> </a:t>
            </a:r>
            <a:r>
              <a:rPr dirty="0"/>
              <a:t>TYPE</a:t>
            </a:r>
            <a:r>
              <a:rPr dirty="0" spc="-30"/>
              <a:t> </a:t>
            </a:r>
            <a:r>
              <a:rPr dirty="0" spc="-20"/>
              <a:t>FLIP-</a:t>
            </a:r>
            <a:r>
              <a:rPr dirty="0"/>
              <a:t>FLOP</a:t>
            </a:r>
            <a:r>
              <a:rPr dirty="0" spc="-45"/>
              <a:t> </a:t>
            </a:r>
            <a:r>
              <a:rPr dirty="0" spc="-50" b="0">
                <a:latin typeface="Cambria"/>
                <a:cs typeface="Cambria"/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1018158"/>
            <a:ext cx="4143375" cy="36595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60045" marR="5080" indent="-347980">
              <a:lnSpc>
                <a:spcPct val="99300"/>
              </a:lnSpc>
              <a:spcBef>
                <a:spcPts val="1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000">
                <a:latin typeface="Cambria"/>
                <a:cs typeface="Cambria"/>
              </a:rPr>
              <a:t>This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much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simpler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version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of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J-</a:t>
            </a:r>
            <a:r>
              <a:rPr dirty="0" sz="2000">
                <a:latin typeface="Cambria"/>
                <a:cs typeface="Cambria"/>
              </a:rPr>
              <a:t>K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flop.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Both</a:t>
            </a:r>
            <a:r>
              <a:rPr dirty="0" sz="2000" spc="-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J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50">
                <a:latin typeface="Cambria"/>
                <a:cs typeface="Cambria"/>
              </a:rPr>
              <a:t>K </a:t>
            </a:r>
            <a:r>
              <a:rPr dirty="0" sz="2000">
                <a:latin typeface="Cambria"/>
                <a:cs typeface="Cambria"/>
              </a:rPr>
              <a:t>inputs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connected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together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and </a:t>
            </a:r>
            <a:r>
              <a:rPr dirty="0" sz="2000">
                <a:latin typeface="Cambria"/>
                <a:cs typeface="Cambria"/>
              </a:rPr>
              <a:t>thus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are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also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called</a:t>
            </a:r>
            <a:r>
              <a:rPr dirty="0" sz="2000" spc="-6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single</a:t>
            </a:r>
            <a:r>
              <a:rPr dirty="0" sz="2000" spc="-7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input</a:t>
            </a:r>
            <a:r>
              <a:rPr dirty="0" sz="2000" spc="-6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J- </a:t>
            </a:r>
            <a:r>
              <a:rPr dirty="0" sz="2000">
                <a:latin typeface="Cambria"/>
                <a:cs typeface="Cambria"/>
              </a:rPr>
              <a:t>K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flop.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When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clock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pulse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is </a:t>
            </a:r>
            <a:r>
              <a:rPr dirty="0" sz="2000">
                <a:latin typeface="Cambria"/>
                <a:cs typeface="Cambria"/>
              </a:rPr>
              <a:t>given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2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flip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flop,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output </a:t>
            </a:r>
            <a:r>
              <a:rPr dirty="0" sz="2000">
                <a:latin typeface="Cambria"/>
                <a:cs typeface="Cambria"/>
              </a:rPr>
              <a:t>begins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toggle.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Here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also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the </a:t>
            </a:r>
            <a:r>
              <a:rPr dirty="0" sz="2000">
                <a:latin typeface="Cambria"/>
                <a:cs typeface="Cambria"/>
              </a:rPr>
              <a:t>restriction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on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pulse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width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25">
                <a:latin typeface="Cambria"/>
                <a:cs typeface="Cambria"/>
              </a:rPr>
              <a:t>can </a:t>
            </a:r>
            <a:r>
              <a:rPr dirty="0" sz="2000">
                <a:latin typeface="Cambria"/>
                <a:cs typeface="Cambria"/>
              </a:rPr>
              <a:t>be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eliminated</a:t>
            </a:r>
            <a:r>
              <a:rPr dirty="0" sz="2000" spc="-1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with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10">
                <a:latin typeface="Cambria"/>
                <a:cs typeface="Cambria"/>
              </a:rPr>
              <a:t> master-slave </a:t>
            </a:r>
            <a:r>
              <a:rPr dirty="0" sz="2000">
                <a:latin typeface="Cambria"/>
                <a:cs typeface="Cambria"/>
              </a:rPr>
              <a:t>or</a:t>
            </a:r>
            <a:r>
              <a:rPr dirty="0" sz="2000" spc="-8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edge-</a:t>
            </a:r>
            <a:r>
              <a:rPr dirty="0" sz="2000">
                <a:latin typeface="Cambria"/>
                <a:cs typeface="Cambria"/>
              </a:rPr>
              <a:t>triggered</a:t>
            </a:r>
            <a:r>
              <a:rPr dirty="0" sz="2000" spc="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construction. </a:t>
            </a:r>
            <a:r>
              <a:rPr dirty="0" sz="2000">
                <a:latin typeface="Cambria"/>
                <a:cs typeface="Cambria"/>
              </a:rPr>
              <a:t>Take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</a:t>
            </a:r>
            <a:r>
              <a:rPr dirty="0" sz="2000" spc="-2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look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at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the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circuit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and</a:t>
            </a:r>
            <a:r>
              <a:rPr dirty="0" sz="2000" spc="-3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truth </a:t>
            </a:r>
            <a:r>
              <a:rPr dirty="0" sz="2000">
                <a:latin typeface="Cambria"/>
                <a:cs typeface="Cambria"/>
              </a:rPr>
              <a:t>table</a:t>
            </a:r>
            <a:r>
              <a:rPr dirty="0" sz="2000" spc="-4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is</a:t>
            </a:r>
            <a:r>
              <a:rPr dirty="0" sz="2000" spc="-35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shown</a:t>
            </a:r>
            <a:r>
              <a:rPr dirty="0" sz="2000" spc="-40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in</a:t>
            </a:r>
            <a:r>
              <a:rPr dirty="0" sz="2000" spc="-50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figure.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913764"/>
            <a:ext cx="3429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30429"/>
            <a:ext cx="8008366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691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110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Understanding</a:t>
            </a:r>
            <a:r>
              <a:rPr dirty="0" sz="40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Octal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 Numbers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1439" y="951026"/>
            <a:ext cx="8761730" cy="5216525"/>
            <a:chOff x="91439" y="951026"/>
            <a:chExt cx="8761730" cy="521652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987602"/>
              <a:ext cx="620102" cy="81211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" y="951026"/>
              <a:ext cx="8023606" cy="87002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9" y="1423466"/>
              <a:ext cx="3302254" cy="87002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2026970"/>
              <a:ext cx="620102" cy="81211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99" y="1990394"/>
              <a:ext cx="7910830" cy="8700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399" y="2462834"/>
              <a:ext cx="2552446" cy="87002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023" y="3029762"/>
              <a:ext cx="1656333" cy="87002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2223" y="3291878"/>
              <a:ext cx="504215" cy="5926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9007" y="3029762"/>
              <a:ext cx="1513078" cy="87002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4951" y="3078518"/>
              <a:ext cx="504215" cy="59267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1735" y="3029762"/>
              <a:ext cx="1513077" cy="87002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97680" y="3078518"/>
              <a:ext cx="802970" cy="59267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3439" y="3029762"/>
              <a:ext cx="1174813" cy="87002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01055" y="3078518"/>
              <a:ext cx="802970" cy="59267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66816" y="3029762"/>
              <a:ext cx="1174813" cy="87002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04431" y="3078518"/>
              <a:ext cx="577392" cy="59267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4639" y="3029762"/>
              <a:ext cx="1994788" cy="87002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02168" y="3291878"/>
              <a:ext cx="650570" cy="59267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3633266"/>
              <a:ext cx="620102" cy="81211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399" y="3596690"/>
              <a:ext cx="4673854" cy="87002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3023" y="4163618"/>
              <a:ext cx="1985645" cy="87002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1407" y="4425734"/>
              <a:ext cx="504215" cy="59267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8191" y="4163618"/>
              <a:ext cx="1513078" cy="87002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74136" y="4212374"/>
              <a:ext cx="802970" cy="59267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9895" y="4163618"/>
              <a:ext cx="1174813" cy="87002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77511" y="4212374"/>
              <a:ext cx="802970" cy="59267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43272" y="4163618"/>
              <a:ext cx="1174813" cy="87002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80887" y="4212374"/>
              <a:ext cx="504215" cy="5926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57672" y="4163618"/>
              <a:ext cx="1513077" cy="87002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33616" y="4212374"/>
              <a:ext cx="446303" cy="59267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22008" y="4212374"/>
              <a:ext cx="802970" cy="5926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87768" y="4163618"/>
              <a:ext cx="1174813" cy="87002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25383" y="4212374"/>
              <a:ext cx="446303" cy="59267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13775" y="4212374"/>
              <a:ext cx="504215" cy="59267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4767122"/>
              <a:ext cx="620102" cy="81211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3399" y="4730496"/>
              <a:ext cx="7560309" cy="87002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" y="5334000"/>
              <a:ext cx="620102" cy="81211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3399" y="5297423"/>
              <a:ext cx="7846822" cy="870026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295249" y="1056893"/>
            <a:ext cx="8393430" cy="4845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2600" marR="506095" indent="-457834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Octal</a:t>
            </a:r>
            <a:r>
              <a:rPr dirty="0" sz="31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made</a:t>
            </a:r>
            <a:r>
              <a:rPr dirty="0" sz="31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octal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digits: (0,1,2,3,4,5,6,7)</a:t>
            </a:r>
            <a:endParaRPr sz="3100">
              <a:latin typeface="Arial"/>
              <a:cs typeface="Arial"/>
            </a:endParaRPr>
          </a:p>
          <a:p>
            <a:pPr marL="482600" marR="617855" indent="-457834">
              <a:lnSpc>
                <a:spcPct val="100000"/>
              </a:lnSpc>
              <a:spcBef>
                <a:spcPts val="74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How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many</a:t>
            </a:r>
            <a:r>
              <a:rPr dirty="0" sz="31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items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does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octal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number represent?</a:t>
            </a:r>
            <a:endParaRPr sz="3100">
              <a:latin typeface="Arial"/>
              <a:cs typeface="Arial"/>
            </a:endParaRPr>
          </a:p>
          <a:p>
            <a:pPr marL="521970">
              <a:lnSpc>
                <a:spcPct val="100000"/>
              </a:lnSpc>
              <a:spcBef>
                <a:spcPts val="750"/>
              </a:spcBef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(4536)</a:t>
            </a:r>
            <a:r>
              <a:rPr dirty="0" baseline="-20325" sz="3075" b="1">
                <a:solidFill>
                  <a:srgbClr val="FAFFFA"/>
                </a:solidFill>
                <a:latin typeface="Arial"/>
                <a:cs typeface="Arial"/>
              </a:rPr>
              <a:t>8</a:t>
            </a:r>
            <a:r>
              <a:rPr dirty="0" baseline="-20325" sz="3075" spc="4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4x8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baseline="25745" sz="3075" spc="4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5x8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745" sz="30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3x8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745" sz="30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6x8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(1362)</a:t>
            </a:r>
            <a:r>
              <a:rPr dirty="0" baseline="-20325" sz="30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325" sz="3075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74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What</a:t>
            </a:r>
            <a:r>
              <a:rPr dirty="0" sz="31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about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fractions?</a:t>
            </a:r>
            <a:endParaRPr sz="3100">
              <a:latin typeface="Arial"/>
              <a:cs typeface="Arial"/>
            </a:endParaRPr>
          </a:p>
          <a:p>
            <a:pPr marL="521970">
              <a:lnSpc>
                <a:spcPct val="100000"/>
              </a:lnSpc>
              <a:spcBef>
                <a:spcPts val="750"/>
              </a:spcBef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(465.27)</a:t>
            </a:r>
            <a:r>
              <a:rPr dirty="0" baseline="-20325" sz="3075" b="1">
                <a:solidFill>
                  <a:srgbClr val="FAFFFA"/>
                </a:solidFill>
                <a:latin typeface="Arial"/>
                <a:cs typeface="Arial"/>
              </a:rPr>
              <a:t>8</a:t>
            </a:r>
            <a:r>
              <a:rPr dirty="0" baseline="-20325" sz="3075" spc="4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4x8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745" sz="30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6x8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5x8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745" sz="3075" spc="419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2x8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745" sz="3075" spc="-4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7x8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baseline="25745" sz="30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25745" sz="3075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74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Octal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don’t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use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digits</a:t>
            </a:r>
            <a:r>
              <a:rPr dirty="0" sz="31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8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or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50" b="1">
                <a:solidFill>
                  <a:srgbClr val="FAFFFA"/>
                </a:solidFill>
                <a:latin typeface="Arial"/>
                <a:cs typeface="Arial"/>
              </a:rPr>
              <a:t>9</a:t>
            </a:r>
            <a:endParaRPr sz="3100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75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Who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would</a:t>
            </a:r>
            <a:r>
              <a:rPr dirty="0" sz="3100" spc="-1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use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octal</a:t>
            </a:r>
            <a:r>
              <a:rPr dirty="0" sz="31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number,</a:t>
            </a:r>
            <a:r>
              <a:rPr dirty="0" sz="31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anyway?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189" y="2826461"/>
            <a:ext cx="459232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254" b="0" i="1">
                <a:solidFill>
                  <a:srgbClr val="6E2E9F"/>
                </a:solidFill>
                <a:latin typeface="Arial"/>
                <a:cs typeface="Arial"/>
              </a:rPr>
              <a:t>THANK</a:t>
            </a:r>
            <a:r>
              <a:rPr dirty="0" sz="6600" spc="-580" b="0" i="1">
                <a:solidFill>
                  <a:srgbClr val="6E2E9F"/>
                </a:solidFill>
                <a:latin typeface="Arial"/>
                <a:cs typeface="Arial"/>
              </a:rPr>
              <a:t> </a:t>
            </a:r>
            <a:r>
              <a:rPr dirty="0" sz="6600" spc="-295" b="0" i="1">
                <a:solidFill>
                  <a:srgbClr val="6E2E9F"/>
                </a:solidFill>
                <a:latin typeface="Arial"/>
                <a:cs typeface="Arial"/>
              </a:rPr>
              <a:t>YOU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6" y="0"/>
            <a:ext cx="8316341" cy="10407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5403" y="54991"/>
            <a:ext cx="768032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Understanding</a:t>
            </a:r>
            <a:r>
              <a:rPr dirty="0" sz="40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Binary</a:t>
            </a:r>
            <a:r>
              <a:rPr dirty="0" sz="40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Numbers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73736" y="664514"/>
            <a:ext cx="8841105" cy="6140450"/>
            <a:chOff x="173736" y="664514"/>
            <a:chExt cx="8841105" cy="61404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698042"/>
              <a:ext cx="620102" cy="81211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648" y="664514"/>
              <a:ext cx="5944997" cy="87002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1136" y="664514"/>
              <a:ext cx="757237" cy="87002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8880" y="1207008"/>
              <a:ext cx="284733" cy="868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1927" y="664514"/>
              <a:ext cx="2156332" cy="8700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1752" y="664514"/>
              <a:ext cx="757237" cy="87002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9495" y="1207008"/>
              <a:ext cx="284733" cy="868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2543" y="664514"/>
              <a:ext cx="842581" cy="87002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648" y="1066850"/>
              <a:ext cx="1720342" cy="87002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3647" y="1563674"/>
              <a:ext cx="1872741" cy="87002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2094026"/>
              <a:ext cx="620102" cy="81211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648" y="2060498"/>
              <a:ext cx="8173084" cy="87002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2648" y="2459786"/>
              <a:ext cx="2552446" cy="87002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3647" y="2956610"/>
              <a:ext cx="1634998" cy="87002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1512" y="3218726"/>
              <a:ext cx="504215" cy="59267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8296" y="2956610"/>
              <a:ext cx="1513078" cy="87002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39" y="3005366"/>
              <a:ext cx="504215" cy="59267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21024" y="2956610"/>
              <a:ext cx="1513077" cy="87002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6968" y="3005366"/>
              <a:ext cx="802970" cy="59267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2727" y="2956610"/>
              <a:ext cx="1174813" cy="87002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00344" y="3005366"/>
              <a:ext cx="802970" cy="59267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6103" y="2956610"/>
              <a:ext cx="1174813" cy="87002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03719" y="3005366"/>
              <a:ext cx="577392" cy="59267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43928" y="2956610"/>
              <a:ext cx="1534541" cy="87002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41207" y="3218726"/>
              <a:ext cx="650570" cy="59267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3486962"/>
              <a:ext cx="620102" cy="81211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2648" y="3453434"/>
              <a:ext cx="4673854" cy="87002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3647" y="3950258"/>
              <a:ext cx="1964308" cy="87002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0696" y="4212374"/>
              <a:ext cx="504215" cy="59267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97480" y="3950258"/>
              <a:ext cx="1513078" cy="87002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73424" y="3999013"/>
              <a:ext cx="802970" cy="5926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39183" y="3950258"/>
              <a:ext cx="1174813" cy="87002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76800" y="3999013"/>
              <a:ext cx="802970" cy="59267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42559" y="3950258"/>
              <a:ext cx="1174813" cy="87002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80176" y="3999013"/>
              <a:ext cx="504215" cy="59267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53912" y="3950258"/>
              <a:ext cx="1516253" cy="87002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32904" y="3999013"/>
              <a:ext cx="446303" cy="59267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21295" y="3999013"/>
              <a:ext cx="799884" cy="59267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84007" y="3950258"/>
              <a:ext cx="1174813" cy="87002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21624" y="3999013"/>
              <a:ext cx="446303" cy="59267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10016" y="3999013"/>
              <a:ext cx="504215" cy="59267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4477562"/>
              <a:ext cx="620102" cy="81211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2648" y="4444034"/>
              <a:ext cx="6621653" cy="87002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17792" y="4444034"/>
              <a:ext cx="1327277" cy="87002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93647" y="4940808"/>
              <a:ext cx="2619629" cy="87002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76015" y="5202935"/>
              <a:ext cx="504215" cy="59267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5471160"/>
              <a:ext cx="620102" cy="81211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2648" y="5437631"/>
              <a:ext cx="6444741" cy="87002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41007" y="5437631"/>
              <a:ext cx="1787398" cy="87002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3647" y="5934450"/>
              <a:ext cx="1744852" cy="87002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1240" y="6196579"/>
              <a:ext cx="504215" cy="592670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376326" y="768807"/>
            <a:ext cx="8475345" cy="577024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482600" marR="212725" indent="-457834">
              <a:lnSpc>
                <a:spcPts val="3170"/>
              </a:lnSpc>
              <a:spcBef>
                <a:spcPts val="66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31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made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1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u="sng" sz="3100" b="1">
                <a:solidFill>
                  <a:srgbClr val="FAFFFA"/>
                </a:solidFill>
                <a:uFill>
                  <a:solidFill>
                    <a:srgbClr val="FAFFFA"/>
                  </a:solidFill>
                </a:uFill>
                <a:latin typeface="Arial"/>
                <a:cs typeface="Arial"/>
              </a:rPr>
              <a:t>b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inary</a:t>
            </a:r>
            <a:r>
              <a:rPr dirty="0" sz="31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dig</a:t>
            </a:r>
            <a:r>
              <a:rPr dirty="0" u="sng" sz="3100" spc="-10" b="1">
                <a:solidFill>
                  <a:srgbClr val="FAFFFA"/>
                </a:solidFill>
                <a:uFill>
                  <a:solidFill>
                    <a:srgbClr val="FAFFFA"/>
                  </a:solidFill>
                </a:uFill>
                <a:latin typeface="Arial"/>
                <a:cs typeface="Arial"/>
              </a:rPr>
              <a:t>it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s (bits):</a:t>
            </a:r>
            <a:endParaRPr sz="31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180"/>
              </a:spcBef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31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31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  <a:p>
            <a:pPr marL="482600" marR="438150" indent="-457834">
              <a:lnSpc>
                <a:spcPts val="3150"/>
              </a:lnSpc>
              <a:spcBef>
                <a:spcPts val="77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How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many</a:t>
            </a:r>
            <a:r>
              <a:rPr dirty="0" sz="31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items</a:t>
            </a:r>
            <a:r>
              <a:rPr dirty="0" sz="31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does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31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31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number represent?</a:t>
            </a:r>
            <a:endParaRPr sz="31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180"/>
              </a:spcBef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(1011)</a:t>
            </a:r>
            <a:r>
              <a:rPr dirty="0" baseline="-20325" sz="30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325" sz="3075" spc="38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baseline="25745" sz="3075" spc="38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0x2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745" sz="3075" spc="-4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745" sz="3075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745" sz="3075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1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(11)</a:t>
            </a:r>
            <a:r>
              <a:rPr dirty="0" baseline="-20325" sz="30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325" sz="3075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19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What</a:t>
            </a:r>
            <a:r>
              <a:rPr dirty="0" sz="31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about</a:t>
            </a:r>
            <a:r>
              <a:rPr dirty="0" sz="31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fractions?</a:t>
            </a:r>
            <a:endParaRPr sz="31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195"/>
              </a:spcBef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(110.10)</a:t>
            </a:r>
            <a:r>
              <a:rPr dirty="0" baseline="-20325" sz="30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325" sz="3075" spc="3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1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745" sz="3075" spc="-6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745" sz="3075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0x2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745" sz="3075" spc="3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745" sz="3075" spc="-6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745" sz="30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745" sz="3075" spc="-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0x2</a:t>
            </a:r>
            <a:r>
              <a:rPr dirty="0" baseline="25745" sz="3075" spc="-15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baseline="25745" sz="30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25745" sz="3075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17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Groups</a:t>
            </a:r>
            <a:r>
              <a:rPr dirty="0" sz="31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1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eight</a:t>
            </a:r>
            <a:r>
              <a:rPr dirty="0" sz="31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31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called</a:t>
            </a:r>
            <a:r>
              <a:rPr dirty="0" sz="31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31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20" b="1" i="1">
                <a:solidFill>
                  <a:srgbClr val="FAFFFA"/>
                </a:solidFill>
                <a:latin typeface="Arial"/>
                <a:cs typeface="Arial"/>
              </a:rPr>
              <a:t>byte</a:t>
            </a:r>
            <a:endParaRPr sz="31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195"/>
              </a:spcBef>
            </a:pPr>
            <a:r>
              <a:rPr dirty="0" sz="3100" spc="-20" b="1">
                <a:solidFill>
                  <a:srgbClr val="FAFFFA"/>
                </a:solidFill>
                <a:latin typeface="Arial"/>
                <a:cs typeface="Arial"/>
              </a:rPr>
              <a:t>(11001001)</a:t>
            </a:r>
            <a:r>
              <a:rPr dirty="0" sz="3100" spc="-1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-20325" sz="30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0325" sz="3075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19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Groups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1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four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31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called</a:t>
            </a:r>
            <a:r>
              <a:rPr dirty="0" sz="31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31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100" spc="-10" b="1" i="1">
                <a:solidFill>
                  <a:srgbClr val="FAFFFA"/>
                </a:solidFill>
                <a:latin typeface="Arial"/>
                <a:cs typeface="Arial"/>
              </a:rPr>
              <a:t>nibble.</a:t>
            </a:r>
            <a:endParaRPr sz="31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190"/>
              </a:spcBef>
            </a:pPr>
            <a:r>
              <a:rPr dirty="0" sz="3100" spc="-10" b="1">
                <a:solidFill>
                  <a:srgbClr val="FAFFFA"/>
                </a:solidFill>
                <a:latin typeface="Arial"/>
                <a:cs typeface="Arial"/>
              </a:rPr>
              <a:t>(1101)</a:t>
            </a:r>
            <a:r>
              <a:rPr dirty="0" sz="3100" spc="-1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-20325" sz="30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0325" sz="30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2997"/>
            <a:ext cx="7191629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895985">
              <a:lnSpc>
                <a:spcPct val="100000"/>
              </a:lnSpc>
              <a:spcBef>
                <a:spcPts val="110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Why</a:t>
            </a:r>
            <a:r>
              <a:rPr dirty="0" sz="40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Use</a:t>
            </a:r>
            <a:r>
              <a:rPr dirty="0" sz="40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Binary</a:t>
            </a:r>
            <a:r>
              <a:rPr dirty="0" sz="40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Numbers?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43255" y="990600"/>
            <a:ext cx="7324725" cy="5410200"/>
            <a:chOff x="143255" y="990600"/>
            <a:chExt cx="7324725" cy="54102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990600"/>
              <a:ext cx="3468624" cy="54102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18276" y="5183123"/>
              <a:ext cx="396240" cy="942340"/>
            </a:xfrm>
            <a:custGeom>
              <a:avLst/>
              <a:gdLst/>
              <a:ahLst/>
              <a:cxnLst/>
              <a:rect l="l" t="t" r="r" b="b"/>
              <a:pathLst>
                <a:path w="396239" h="942339">
                  <a:moveTo>
                    <a:pt x="396239" y="0"/>
                  </a:moveTo>
                  <a:lnTo>
                    <a:pt x="0" y="0"/>
                  </a:lnTo>
                  <a:lnTo>
                    <a:pt x="0" y="941832"/>
                  </a:lnTo>
                  <a:lnTo>
                    <a:pt x="396239" y="941832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18276" y="5183123"/>
              <a:ext cx="396240" cy="942340"/>
            </a:xfrm>
            <a:custGeom>
              <a:avLst/>
              <a:gdLst/>
              <a:ahLst/>
              <a:cxnLst/>
              <a:rect l="l" t="t" r="r" b="b"/>
              <a:pathLst>
                <a:path w="396239" h="942339">
                  <a:moveTo>
                    <a:pt x="0" y="941832"/>
                  </a:moveTo>
                  <a:lnTo>
                    <a:pt x="396239" y="941832"/>
                  </a:lnTo>
                  <a:lnTo>
                    <a:pt x="396239" y="0"/>
                  </a:lnTo>
                  <a:lnTo>
                    <a:pt x="0" y="0"/>
                  </a:lnTo>
                  <a:lnTo>
                    <a:pt x="0" y="941832"/>
                  </a:lnTo>
                  <a:close/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486400" y="5462015"/>
              <a:ext cx="713740" cy="405765"/>
            </a:xfrm>
            <a:custGeom>
              <a:avLst/>
              <a:gdLst/>
              <a:ahLst/>
              <a:cxnLst/>
              <a:rect l="l" t="t" r="r" b="b"/>
              <a:pathLst>
                <a:path w="713739" h="405764">
                  <a:moveTo>
                    <a:pt x="0" y="405384"/>
                  </a:moveTo>
                  <a:lnTo>
                    <a:pt x="713232" y="405384"/>
                  </a:lnTo>
                </a:path>
                <a:path w="713739" h="405764">
                  <a:moveTo>
                    <a:pt x="0" y="0"/>
                  </a:moveTo>
                  <a:lnTo>
                    <a:pt x="713232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18276" y="5183123"/>
              <a:ext cx="786765" cy="942340"/>
            </a:xfrm>
            <a:custGeom>
              <a:avLst/>
              <a:gdLst/>
              <a:ahLst/>
              <a:cxnLst/>
              <a:rect l="l" t="t" r="r" b="b"/>
              <a:pathLst>
                <a:path w="786765" h="942339">
                  <a:moveTo>
                    <a:pt x="393191" y="0"/>
                  </a:moveTo>
                  <a:lnTo>
                    <a:pt x="350346" y="2763"/>
                  </a:lnTo>
                  <a:lnTo>
                    <a:pt x="308838" y="10860"/>
                  </a:lnTo>
                  <a:lnTo>
                    <a:pt x="268906" y="24006"/>
                  </a:lnTo>
                  <a:lnTo>
                    <a:pt x="230791" y="41911"/>
                  </a:lnTo>
                  <a:lnTo>
                    <a:pt x="194733" y="64290"/>
                  </a:lnTo>
                  <a:lnTo>
                    <a:pt x="160970" y="90854"/>
                  </a:lnTo>
                  <a:lnTo>
                    <a:pt x="129744" y="121318"/>
                  </a:lnTo>
                  <a:lnTo>
                    <a:pt x="101293" y="155392"/>
                  </a:lnTo>
                  <a:lnTo>
                    <a:pt x="75858" y="192792"/>
                  </a:lnTo>
                  <a:lnTo>
                    <a:pt x="53678" y="233228"/>
                  </a:lnTo>
                  <a:lnTo>
                    <a:pt x="34993" y="276414"/>
                  </a:lnTo>
                  <a:lnTo>
                    <a:pt x="20043" y="322063"/>
                  </a:lnTo>
                  <a:lnTo>
                    <a:pt x="9068" y="369888"/>
                  </a:lnTo>
                  <a:lnTo>
                    <a:pt x="2306" y="419601"/>
                  </a:lnTo>
                  <a:lnTo>
                    <a:pt x="0" y="470916"/>
                  </a:lnTo>
                  <a:lnTo>
                    <a:pt x="2306" y="522228"/>
                  </a:lnTo>
                  <a:lnTo>
                    <a:pt x="9068" y="571939"/>
                  </a:lnTo>
                  <a:lnTo>
                    <a:pt x="20043" y="619763"/>
                  </a:lnTo>
                  <a:lnTo>
                    <a:pt x="34993" y="665411"/>
                  </a:lnTo>
                  <a:lnTo>
                    <a:pt x="53678" y="708597"/>
                  </a:lnTo>
                  <a:lnTo>
                    <a:pt x="75858" y="749034"/>
                  </a:lnTo>
                  <a:lnTo>
                    <a:pt x="101293" y="786434"/>
                  </a:lnTo>
                  <a:lnTo>
                    <a:pt x="129744" y="820509"/>
                  </a:lnTo>
                  <a:lnTo>
                    <a:pt x="160970" y="850973"/>
                  </a:lnTo>
                  <a:lnTo>
                    <a:pt x="194733" y="877538"/>
                  </a:lnTo>
                  <a:lnTo>
                    <a:pt x="230791" y="899918"/>
                  </a:lnTo>
                  <a:lnTo>
                    <a:pt x="268906" y="917824"/>
                  </a:lnTo>
                  <a:lnTo>
                    <a:pt x="308838" y="930970"/>
                  </a:lnTo>
                  <a:lnTo>
                    <a:pt x="350346" y="939068"/>
                  </a:lnTo>
                  <a:lnTo>
                    <a:pt x="393191" y="941832"/>
                  </a:lnTo>
                  <a:lnTo>
                    <a:pt x="436037" y="939068"/>
                  </a:lnTo>
                  <a:lnTo>
                    <a:pt x="477545" y="930970"/>
                  </a:lnTo>
                  <a:lnTo>
                    <a:pt x="517477" y="917824"/>
                  </a:lnTo>
                  <a:lnTo>
                    <a:pt x="555592" y="899918"/>
                  </a:lnTo>
                  <a:lnTo>
                    <a:pt x="591650" y="877538"/>
                  </a:lnTo>
                  <a:lnTo>
                    <a:pt x="625413" y="850973"/>
                  </a:lnTo>
                  <a:lnTo>
                    <a:pt x="656639" y="820509"/>
                  </a:lnTo>
                  <a:lnTo>
                    <a:pt x="685090" y="786434"/>
                  </a:lnTo>
                  <a:lnTo>
                    <a:pt x="710525" y="749034"/>
                  </a:lnTo>
                  <a:lnTo>
                    <a:pt x="732705" y="708597"/>
                  </a:lnTo>
                  <a:lnTo>
                    <a:pt x="751390" y="665411"/>
                  </a:lnTo>
                  <a:lnTo>
                    <a:pt x="766340" y="619763"/>
                  </a:lnTo>
                  <a:lnTo>
                    <a:pt x="777315" y="571939"/>
                  </a:lnTo>
                  <a:lnTo>
                    <a:pt x="784077" y="522228"/>
                  </a:lnTo>
                  <a:lnTo>
                    <a:pt x="786383" y="470916"/>
                  </a:lnTo>
                  <a:lnTo>
                    <a:pt x="784077" y="419601"/>
                  </a:lnTo>
                  <a:lnTo>
                    <a:pt x="777315" y="369888"/>
                  </a:lnTo>
                  <a:lnTo>
                    <a:pt x="766340" y="322063"/>
                  </a:lnTo>
                  <a:lnTo>
                    <a:pt x="751390" y="276414"/>
                  </a:lnTo>
                  <a:lnTo>
                    <a:pt x="732705" y="233228"/>
                  </a:lnTo>
                  <a:lnTo>
                    <a:pt x="710525" y="192792"/>
                  </a:lnTo>
                  <a:lnTo>
                    <a:pt x="685090" y="155392"/>
                  </a:lnTo>
                  <a:lnTo>
                    <a:pt x="656639" y="121318"/>
                  </a:lnTo>
                  <a:lnTo>
                    <a:pt x="625413" y="90854"/>
                  </a:lnTo>
                  <a:lnTo>
                    <a:pt x="591650" y="64290"/>
                  </a:lnTo>
                  <a:lnTo>
                    <a:pt x="555592" y="41911"/>
                  </a:lnTo>
                  <a:lnTo>
                    <a:pt x="517477" y="24006"/>
                  </a:lnTo>
                  <a:lnTo>
                    <a:pt x="477545" y="10860"/>
                  </a:lnTo>
                  <a:lnTo>
                    <a:pt x="436037" y="2763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18276" y="5183123"/>
              <a:ext cx="786765" cy="942340"/>
            </a:xfrm>
            <a:custGeom>
              <a:avLst/>
              <a:gdLst/>
              <a:ahLst/>
              <a:cxnLst/>
              <a:rect l="l" t="t" r="r" b="b"/>
              <a:pathLst>
                <a:path w="786765" h="942339">
                  <a:moveTo>
                    <a:pt x="0" y="470916"/>
                  </a:moveTo>
                  <a:lnTo>
                    <a:pt x="2306" y="419601"/>
                  </a:lnTo>
                  <a:lnTo>
                    <a:pt x="9068" y="369888"/>
                  </a:lnTo>
                  <a:lnTo>
                    <a:pt x="20043" y="322063"/>
                  </a:lnTo>
                  <a:lnTo>
                    <a:pt x="34993" y="276414"/>
                  </a:lnTo>
                  <a:lnTo>
                    <a:pt x="53678" y="233228"/>
                  </a:lnTo>
                  <a:lnTo>
                    <a:pt x="75858" y="192792"/>
                  </a:lnTo>
                  <a:lnTo>
                    <a:pt x="101293" y="155392"/>
                  </a:lnTo>
                  <a:lnTo>
                    <a:pt x="129744" y="121318"/>
                  </a:lnTo>
                  <a:lnTo>
                    <a:pt x="160970" y="90854"/>
                  </a:lnTo>
                  <a:lnTo>
                    <a:pt x="194733" y="64290"/>
                  </a:lnTo>
                  <a:lnTo>
                    <a:pt x="230791" y="41911"/>
                  </a:lnTo>
                  <a:lnTo>
                    <a:pt x="268906" y="24006"/>
                  </a:lnTo>
                  <a:lnTo>
                    <a:pt x="308838" y="10860"/>
                  </a:lnTo>
                  <a:lnTo>
                    <a:pt x="350346" y="2763"/>
                  </a:lnTo>
                  <a:lnTo>
                    <a:pt x="393191" y="0"/>
                  </a:lnTo>
                  <a:lnTo>
                    <a:pt x="436037" y="2763"/>
                  </a:lnTo>
                  <a:lnTo>
                    <a:pt x="477545" y="10860"/>
                  </a:lnTo>
                  <a:lnTo>
                    <a:pt x="517477" y="24006"/>
                  </a:lnTo>
                  <a:lnTo>
                    <a:pt x="555592" y="41911"/>
                  </a:lnTo>
                  <a:lnTo>
                    <a:pt x="591650" y="64290"/>
                  </a:lnTo>
                  <a:lnTo>
                    <a:pt x="625413" y="90854"/>
                  </a:lnTo>
                  <a:lnTo>
                    <a:pt x="656639" y="121318"/>
                  </a:lnTo>
                  <a:lnTo>
                    <a:pt x="685090" y="155392"/>
                  </a:lnTo>
                  <a:lnTo>
                    <a:pt x="710525" y="192792"/>
                  </a:lnTo>
                  <a:lnTo>
                    <a:pt x="732705" y="233228"/>
                  </a:lnTo>
                  <a:lnTo>
                    <a:pt x="751390" y="276414"/>
                  </a:lnTo>
                  <a:lnTo>
                    <a:pt x="766340" y="322063"/>
                  </a:lnTo>
                  <a:lnTo>
                    <a:pt x="777315" y="369888"/>
                  </a:lnTo>
                  <a:lnTo>
                    <a:pt x="784077" y="419601"/>
                  </a:lnTo>
                  <a:lnTo>
                    <a:pt x="786383" y="470916"/>
                  </a:lnTo>
                  <a:lnTo>
                    <a:pt x="784077" y="522228"/>
                  </a:lnTo>
                  <a:lnTo>
                    <a:pt x="777315" y="571939"/>
                  </a:lnTo>
                  <a:lnTo>
                    <a:pt x="766340" y="619763"/>
                  </a:lnTo>
                  <a:lnTo>
                    <a:pt x="751390" y="665411"/>
                  </a:lnTo>
                  <a:lnTo>
                    <a:pt x="732705" y="708597"/>
                  </a:lnTo>
                  <a:lnTo>
                    <a:pt x="710525" y="749034"/>
                  </a:lnTo>
                  <a:lnTo>
                    <a:pt x="685090" y="786434"/>
                  </a:lnTo>
                  <a:lnTo>
                    <a:pt x="656639" y="820509"/>
                  </a:lnTo>
                  <a:lnTo>
                    <a:pt x="625413" y="850973"/>
                  </a:lnTo>
                  <a:lnTo>
                    <a:pt x="591650" y="877538"/>
                  </a:lnTo>
                  <a:lnTo>
                    <a:pt x="555592" y="899918"/>
                  </a:lnTo>
                  <a:lnTo>
                    <a:pt x="517477" y="917824"/>
                  </a:lnTo>
                  <a:lnTo>
                    <a:pt x="477545" y="930970"/>
                  </a:lnTo>
                  <a:lnTo>
                    <a:pt x="436037" y="939068"/>
                  </a:lnTo>
                  <a:lnTo>
                    <a:pt x="393191" y="941832"/>
                  </a:lnTo>
                  <a:lnTo>
                    <a:pt x="350346" y="939068"/>
                  </a:lnTo>
                  <a:lnTo>
                    <a:pt x="308838" y="930970"/>
                  </a:lnTo>
                  <a:lnTo>
                    <a:pt x="268906" y="917824"/>
                  </a:lnTo>
                  <a:lnTo>
                    <a:pt x="230791" y="899918"/>
                  </a:lnTo>
                  <a:lnTo>
                    <a:pt x="194733" y="877538"/>
                  </a:lnTo>
                  <a:lnTo>
                    <a:pt x="160970" y="850973"/>
                  </a:lnTo>
                  <a:lnTo>
                    <a:pt x="129744" y="820509"/>
                  </a:lnTo>
                  <a:lnTo>
                    <a:pt x="101293" y="786434"/>
                  </a:lnTo>
                  <a:lnTo>
                    <a:pt x="75858" y="749034"/>
                  </a:lnTo>
                  <a:lnTo>
                    <a:pt x="53678" y="708597"/>
                  </a:lnTo>
                  <a:lnTo>
                    <a:pt x="34993" y="665411"/>
                  </a:lnTo>
                  <a:lnTo>
                    <a:pt x="20043" y="619763"/>
                  </a:lnTo>
                  <a:lnTo>
                    <a:pt x="9068" y="571939"/>
                  </a:lnTo>
                  <a:lnTo>
                    <a:pt x="2306" y="522228"/>
                  </a:lnTo>
                  <a:lnTo>
                    <a:pt x="0" y="470916"/>
                  </a:lnTo>
                  <a:close/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54367" y="5663184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 h="0">
                  <a:moveTo>
                    <a:pt x="0" y="0"/>
                  </a:moveTo>
                  <a:lnTo>
                    <a:pt x="713231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895471" y="963879"/>
            <a:ext cx="4893945" cy="3797300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469900" marR="101600" indent="-457834">
              <a:lnSpc>
                <a:spcPct val="75100"/>
              </a:lnSpc>
              <a:spcBef>
                <a:spcPts val="944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Easy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represent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8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1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using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electrical</a:t>
            </a:r>
            <a:r>
              <a:rPr dirty="0" sz="28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values.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50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Possible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tolerate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noise.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4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Easy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transmit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469900" marR="1033780" indent="-457834">
              <a:lnSpc>
                <a:spcPct val="75000"/>
              </a:lnSpc>
              <a:spcBef>
                <a:spcPts val="218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Easy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build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binary circuits.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2800">
              <a:latin typeface="Arial"/>
              <a:cs typeface="Arial"/>
            </a:endParaRPr>
          </a:p>
          <a:p>
            <a:pPr algn="ctr" marR="173355">
              <a:lnSpc>
                <a:spcPct val="100000"/>
              </a:lnSpc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Gate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33517" y="5293867"/>
            <a:ext cx="195580" cy="77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72933" y="5175961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106718"/>
            <a:ext cx="8441182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851" y="229057"/>
            <a:ext cx="78759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Conversion</a:t>
            </a:r>
            <a:r>
              <a:rPr dirty="0" sz="3600" spc="6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Between</a:t>
            </a:r>
            <a:r>
              <a:rPr dirty="0" sz="36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Number</a:t>
            </a:r>
            <a:r>
              <a:rPr dirty="0" sz="36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Bases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408" y="978408"/>
            <a:ext cx="8409432" cy="345643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22275" y="2268474"/>
            <a:ext cx="209613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Decimal(base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10)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63308" y="1353134"/>
            <a:ext cx="161544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Octal(base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8)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87571" y="2344674"/>
            <a:ext cx="177355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Binary(base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60844" y="3533901"/>
            <a:ext cx="1570990" cy="6934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2390"/>
              </a:lnSpc>
              <a:spcBef>
                <a:spcPts val="9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Hexadecimal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87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(base16)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511298" y="4013403"/>
            <a:ext cx="407352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47725" algn="l"/>
                <a:tab pos="2631440" algn="l"/>
              </a:tabLst>
            </a:pP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convert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between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84403" y="4013403"/>
            <a:ext cx="1591310" cy="77406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469900" marR="5080" indent="-457834">
              <a:lnSpc>
                <a:spcPct val="75000"/>
              </a:lnSpc>
              <a:spcBef>
                <a:spcPts val="950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Learn bases.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4403" y="4931105"/>
            <a:ext cx="6000750" cy="1692275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469900" marR="5080" indent="-457834">
              <a:lnSpc>
                <a:spcPct val="75100"/>
              </a:lnSpc>
              <a:spcBef>
                <a:spcPts val="944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  <a:tab pos="2042795" algn="l"/>
                <a:tab pos="4667885" algn="l"/>
                <a:tab pos="5649595" algn="l"/>
              </a:tabLst>
            </a:pP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Already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demonstrated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how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to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convert</a:t>
            </a:r>
            <a:r>
              <a:rPr dirty="0" sz="28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from</a:t>
            </a:r>
            <a:r>
              <a:rPr dirty="0" sz="28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decimal.</a:t>
            </a:r>
            <a:endParaRPr sz="2800">
              <a:latin typeface="Arial"/>
              <a:cs typeface="Arial"/>
            </a:endParaRPr>
          </a:p>
          <a:p>
            <a:pPr marL="469900" marR="6985" indent="-457834">
              <a:lnSpc>
                <a:spcPct val="75000"/>
              </a:lnSpc>
              <a:spcBef>
                <a:spcPts val="218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  <a:tab pos="2851150" algn="l"/>
                <a:tab pos="4735195" algn="l"/>
                <a:tab pos="5253355" algn="l"/>
              </a:tabLst>
            </a:pP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Hexadecimal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described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next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lecture.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9579" y="4464060"/>
            <a:ext cx="833377" cy="80954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3655" y="4464060"/>
            <a:ext cx="1099594" cy="8558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3868" y="4533450"/>
            <a:ext cx="185194" cy="63607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3088" y="4984482"/>
            <a:ext cx="69448" cy="1619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77924" y="5111696"/>
            <a:ext cx="405113" cy="1503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7807" y="776605"/>
            <a:ext cx="7941945" cy="4591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28609" algn="l"/>
              </a:tabLst>
            </a:pPr>
            <a:r>
              <a:rPr dirty="0" u="heavy" sz="28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General</a:t>
            </a:r>
            <a:r>
              <a:rPr dirty="0" u="heavy" sz="2850" spc="13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8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Base</a:t>
            </a:r>
            <a:r>
              <a:rPr dirty="0" u="heavy" sz="2850" spc="5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8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Conversion</a:t>
            </a:r>
            <a:r>
              <a:rPr dirty="0" u="heavy" sz="28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	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9381" y="1045492"/>
            <a:ext cx="4415790" cy="106299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1345"/>
              </a:spcBef>
              <a:buChar char="•"/>
              <a:tabLst>
                <a:tab pos="200025" algn="l"/>
              </a:tabLst>
            </a:pPr>
            <a:r>
              <a:rPr dirty="0" sz="2850" spc="80">
                <a:latin typeface="Arial MT"/>
                <a:cs typeface="Arial MT"/>
              </a:rPr>
              <a:t>Number</a:t>
            </a:r>
            <a:r>
              <a:rPr dirty="0" sz="2850" spc="330">
                <a:latin typeface="Arial MT"/>
                <a:cs typeface="Arial MT"/>
              </a:rPr>
              <a:t> </a:t>
            </a:r>
            <a:r>
              <a:rPr dirty="0" sz="2850" spc="105">
                <a:latin typeface="Arial MT"/>
                <a:cs typeface="Arial MT"/>
              </a:rPr>
              <a:t>Representation</a:t>
            </a:r>
            <a:endParaRPr sz="2850">
              <a:latin typeface="Arial MT"/>
              <a:cs typeface="Arial MT"/>
            </a:endParaRPr>
          </a:p>
          <a:p>
            <a:pPr marL="132715">
              <a:lnSpc>
                <a:spcPct val="100000"/>
              </a:lnSpc>
              <a:spcBef>
                <a:spcPts val="975"/>
              </a:spcBef>
            </a:pPr>
            <a:r>
              <a:rPr dirty="0" sz="2100" spc="105">
                <a:latin typeface="Arial MT"/>
                <a:cs typeface="Arial MT"/>
              </a:rPr>
              <a:t>Glven</a:t>
            </a:r>
            <a:r>
              <a:rPr dirty="0" sz="2100" spc="9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</a:t>
            </a:r>
            <a:r>
              <a:rPr dirty="0" sz="2100" spc="135">
                <a:latin typeface="Arial MT"/>
                <a:cs typeface="Arial MT"/>
              </a:rPr>
              <a:t> </a:t>
            </a:r>
            <a:r>
              <a:rPr dirty="0" sz="2100" spc="114">
                <a:latin typeface="Arial MT"/>
                <a:cs typeface="Arial MT"/>
              </a:rPr>
              <a:t>number</a:t>
            </a:r>
            <a:r>
              <a:rPr dirty="0" sz="2100" spc="240">
                <a:latin typeface="Arial MT"/>
                <a:cs typeface="Arial MT"/>
              </a:rPr>
              <a:t> </a:t>
            </a:r>
            <a:r>
              <a:rPr dirty="0" sz="2100" spc="90">
                <a:latin typeface="Arial MT"/>
                <a:cs typeface="Arial MT"/>
              </a:rPr>
              <a:t>of</a:t>
            </a:r>
            <a:r>
              <a:rPr dirty="0" sz="2100" spc="135">
                <a:latin typeface="Arial MT"/>
                <a:cs typeface="Arial MT"/>
              </a:rPr>
              <a:t> </a:t>
            </a:r>
            <a:r>
              <a:rPr dirty="0" sz="2100" spc="105">
                <a:latin typeface="Arial MT"/>
                <a:cs typeface="Arial MT"/>
              </a:rPr>
              <a:t>radlx</a:t>
            </a:r>
            <a:r>
              <a:rPr dirty="0" sz="2100" spc="-1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r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65">
                <a:latin typeface="Arial MT"/>
                <a:cs typeface="Arial MT"/>
              </a:rPr>
              <a:t>of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9298" y="2613260"/>
            <a:ext cx="52324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105">
                <a:latin typeface="Arial MT"/>
                <a:cs typeface="Arial MT"/>
              </a:rPr>
              <a:t>and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15367" y="2273058"/>
            <a:ext cx="35814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45">
                <a:latin typeface="Arial MT"/>
                <a:cs typeface="Arial MT"/>
              </a:rPr>
              <a:t>“n”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88990" y="2284624"/>
            <a:ext cx="3940810" cy="1072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1125">
              <a:lnSpc>
                <a:spcPct val="100000"/>
              </a:lnSpc>
              <a:spcBef>
                <a:spcPts val="95"/>
              </a:spcBef>
            </a:pPr>
            <a:r>
              <a:rPr dirty="0" u="heavy" baseline="2849" sz="2925" spc="24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inteqer</a:t>
            </a:r>
            <a:r>
              <a:rPr dirty="0" baseline="2849" sz="2925" spc="375">
                <a:latin typeface="Arial MT"/>
                <a:cs typeface="Arial MT"/>
              </a:rPr>
              <a:t> </a:t>
            </a:r>
            <a:r>
              <a:rPr dirty="0" baseline="2849" sz="2925" spc="284">
                <a:latin typeface="Arial MT"/>
                <a:cs typeface="Arial MT"/>
              </a:rPr>
              <a:t>digits</a:t>
            </a:r>
            <a:r>
              <a:rPr dirty="0" baseline="2849" sz="2925" spc="209">
                <a:latin typeface="Arial MT"/>
                <a:cs typeface="Arial MT"/>
              </a:rPr>
              <a:t> </a:t>
            </a:r>
            <a:r>
              <a:rPr dirty="0" baseline="12820" sz="2925">
                <a:latin typeface="Arial MT"/>
                <a:cs typeface="Arial MT"/>
              </a:rPr>
              <a:t>a</a:t>
            </a:r>
            <a:r>
              <a:rPr dirty="0" sz="1950">
                <a:latin typeface="Arial MT"/>
                <a:cs typeface="Arial MT"/>
              </a:rPr>
              <a:t>n-</a:t>
            </a:r>
            <a:r>
              <a:rPr dirty="0" sz="1950" spc="-95">
                <a:latin typeface="Arial MT"/>
                <a:cs typeface="Arial MT"/>
              </a:rPr>
              <a:t>1</a:t>
            </a:r>
            <a:r>
              <a:rPr dirty="0" sz="1950" spc="-650">
                <a:latin typeface="Arial MT"/>
                <a:cs typeface="Arial MT"/>
              </a:rPr>
              <a:t>›</a:t>
            </a:r>
            <a:r>
              <a:rPr dirty="0" baseline="-7122" sz="2925" spc="-142">
                <a:latin typeface="Arial MT"/>
                <a:cs typeface="Arial MT"/>
              </a:rPr>
              <a:t>•</a:t>
            </a:r>
            <a:r>
              <a:rPr dirty="0" baseline="-7122" sz="2925" spc="-254">
                <a:latin typeface="Arial MT"/>
                <a:cs typeface="Arial MT"/>
              </a:rPr>
              <a:t> </a:t>
            </a:r>
            <a:r>
              <a:rPr dirty="0" baseline="-7122" sz="2925" spc="-480">
                <a:latin typeface="Arial MT"/>
                <a:cs typeface="Arial MT"/>
              </a:rPr>
              <a:t>•</a:t>
            </a:r>
            <a:r>
              <a:rPr dirty="0" baseline="-7122" sz="2925" spc="-254">
                <a:latin typeface="Arial MT"/>
                <a:cs typeface="Arial MT"/>
              </a:rPr>
              <a:t> </a:t>
            </a:r>
            <a:r>
              <a:rPr dirty="0" baseline="2849" sz="2925" spc="-30">
                <a:latin typeface="Arial MT"/>
                <a:cs typeface="Arial MT"/>
              </a:rPr>
              <a:t>•,a</a:t>
            </a:r>
            <a:r>
              <a:rPr dirty="0" baseline="-9259" sz="2250" spc="-30">
                <a:latin typeface="Arial MT"/>
                <a:cs typeface="Arial MT"/>
              </a:rPr>
              <a:t>0</a:t>
            </a:r>
            <a:endParaRPr baseline="-9259" sz="2250">
              <a:latin typeface="Arial MT"/>
              <a:cs typeface="Arial MT"/>
            </a:endParaRPr>
          </a:p>
          <a:p>
            <a:pPr algn="ctr" marL="813435">
              <a:lnSpc>
                <a:spcPct val="100000"/>
              </a:lnSpc>
              <a:spcBef>
                <a:spcPts val="60"/>
              </a:spcBef>
            </a:pPr>
            <a:r>
              <a:rPr dirty="0" sz="2050" spc="15">
                <a:latin typeface="Arial MT"/>
                <a:cs typeface="Arial MT"/>
              </a:rPr>
              <a:t>n</a:t>
            </a:r>
            <a:endParaRPr sz="20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860"/>
              </a:spcBef>
              <a:tabLst>
                <a:tab pos="636270" algn="l"/>
              </a:tabLst>
            </a:pPr>
            <a:r>
              <a:rPr dirty="0" sz="2100" spc="25">
                <a:latin typeface="Arial MT"/>
                <a:cs typeface="Arial MT"/>
              </a:rPr>
              <a:t>“m”</a:t>
            </a:r>
            <a:r>
              <a:rPr dirty="0" sz="2100">
                <a:latin typeface="Arial MT"/>
                <a:cs typeface="Arial MT"/>
              </a:rPr>
              <a:t>	</a:t>
            </a:r>
            <a:r>
              <a:rPr dirty="0" u="heavy" sz="2100" spc="1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fractional</a:t>
            </a:r>
            <a:r>
              <a:rPr dirty="0" sz="2100" spc="175">
                <a:latin typeface="Arial MT"/>
                <a:cs typeface="Arial MT"/>
              </a:rPr>
              <a:t> </a:t>
            </a:r>
            <a:r>
              <a:rPr dirty="0" sz="2100" spc="135">
                <a:latin typeface="Arial MT"/>
                <a:cs typeface="Arial MT"/>
              </a:rPr>
              <a:t>digits</a:t>
            </a:r>
            <a:r>
              <a:rPr dirty="0" sz="2100" spc="85">
                <a:latin typeface="Arial MT"/>
                <a:cs typeface="Arial MT"/>
              </a:rPr>
              <a:t> </a:t>
            </a:r>
            <a:r>
              <a:rPr dirty="0" sz="2100" spc="80">
                <a:latin typeface="Arial MT"/>
                <a:cs typeface="Arial MT"/>
              </a:rPr>
              <a:t>a</a:t>
            </a:r>
            <a:r>
              <a:rPr dirty="0" sz="2100" spc="-75">
                <a:latin typeface="Arial MT"/>
                <a:cs typeface="Arial MT"/>
              </a:rPr>
              <a:t> </a:t>
            </a:r>
            <a:r>
              <a:rPr dirty="0" baseline="-20370" sz="2250">
                <a:latin typeface="Arial MT"/>
                <a:cs typeface="Arial MT"/>
              </a:rPr>
              <a:t>1</a:t>
            </a:r>
            <a:r>
              <a:rPr dirty="0" sz="2100">
                <a:latin typeface="Arial MT"/>
                <a:cs typeface="Arial MT"/>
              </a:rPr>
              <a:t>,...,a</a:t>
            </a:r>
            <a:r>
              <a:rPr dirty="0" sz="2100" spc="310">
                <a:latin typeface="Arial MT"/>
                <a:cs typeface="Arial MT"/>
              </a:rPr>
              <a:t> </a:t>
            </a:r>
            <a:r>
              <a:rPr dirty="0" baseline="-21825" sz="2100" spc="75">
                <a:latin typeface="Arial MT"/>
                <a:cs typeface="Arial MT"/>
              </a:rPr>
              <a:t>m</a:t>
            </a:r>
            <a:endParaRPr baseline="-21825" sz="21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3422" y="3376063"/>
            <a:ext cx="2316480" cy="1950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2200" spc="60">
                <a:latin typeface="Arial MT"/>
                <a:cs typeface="Arial MT"/>
              </a:rPr>
              <a:t>written</a:t>
            </a:r>
            <a:r>
              <a:rPr dirty="0" sz="2200" spc="18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as:</a:t>
            </a:r>
            <a:endParaRPr sz="2200">
              <a:latin typeface="Arial MT"/>
              <a:cs typeface="Arial MT"/>
            </a:endParaRPr>
          </a:p>
          <a:p>
            <a:pPr marL="818515">
              <a:lnSpc>
                <a:spcPct val="100000"/>
              </a:lnSpc>
              <a:spcBef>
                <a:spcPts val="1789"/>
              </a:spcBef>
            </a:pPr>
            <a:r>
              <a:rPr dirty="0" baseline="20370" sz="2250" spc="150">
                <a:latin typeface="Arial MT"/>
                <a:cs typeface="Arial MT"/>
              </a:rPr>
              <a:t>a</a:t>
            </a:r>
            <a:r>
              <a:rPr dirty="0" sz="1500" spc="100">
                <a:latin typeface="Arial MT"/>
                <a:cs typeface="Arial MT"/>
              </a:rPr>
              <a:t>n-</a:t>
            </a:r>
            <a:r>
              <a:rPr dirty="0" sz="1500" spc="125">
                <a:latin typeface="Arial MT"/>
                <a:cs typeface="Arial MT"/>
              </a:rPr>
              <a:t>1</a:t>
            </a:r>
            <a:r>
              <a:rPr dirty="0" sz="1500" spc="130">
                <a:latin typeface="Arial MT"/>
                <a:cs typeface="Arial MT"/>
              </a:rPr>
              <a:t> </a:t>
            </a:r>
            <a:r>
              <a:rPr dirty="0" baseline="20370" sz="2250" spc="150">
                <a:latin typeface="Arial MT"/>
                <a:cs typeface="Arial MT"/>
              </a:rPr>
              <a:t>a</a:t>
            </a:r>
            <a:r>
              <a:rPr dirty="0" sz="1500" spc="100">
                <a:latin typeface="Arial MT"/>
                <a:cs typeface="Arial MT"/>
              </a:rPr>
              <a:t>n-</a:t>
            </a:r>
            <a:r>
              <a:rPr dirty="0" sz="1500" spc="125">
                <a:latin typeface="Arial MT"/>
                <a:cs typeface="Arial MT"/>
              </a:rPr>
              <a:t>2</a:t>
            </a:r>
            <a:r>
              <a:rPr dirty="0" sz="1500" spc="130">
                <a:latin typeface="Arial MT"/>
                <a:cs typeface="Arial MT"/>
              </a:rPr>
              <a:t> </a:t>
            </a:r>
            <a:r>
              <a:rPr dirty="0" baseline="20370" sz="2250" spc="150">
                <a:latin typeface="Arial MT"/>
                <a:cs typeface="Arial MT"/>
              </a:rPr>
              <a:t>a</a:t>
            </a:r>
            <a:r>
              <a:rPr dirty="0" sz="1500" spc="100">
                <a:latin typeface="Arial MT"/>
                <a:cs typeface="Arial MT"/>
              </a:rPr>
              <a:t>n-</a:t>
            </a:r>
            <a:r>
              <a:rPr dirty="0" sz="1500" spc="70">
                <a:latin typeface="Arial MT"/>
                <a:cs typeface="Arial MT"/>
              </a:rPr>
              <a:t>3</a:t>
            </a:r>
            <a:endParaRPr sz="1500">
              <a:latin typeface="Arial MT"/>
              <a:cs typeface="Arial MT"/>
            </a:endParaRPr>
          </a:p>
          <a:p>
            <a:pPr marL="172720" marR="590550" indent="-117475">
              <a:lnSpc>
                <a:spcPct val="105400"/>
              </a:lnSpc>
              <a:spcBef>
                <a:spcPts val="1110"/>
              </a:spcBef>
              <a:tabLst>
                <a:tab pos="1548765" algn="l"/>
              </a:tabLst>
            </a:pPr>
            <a:r>
              <a:rPr dirty="0" sz="2100" spc="90">
                <a:latin typeface="Arial MT"/>
                <a:cs typeface="Arial MT"/>
              </a:rPr>
              <a:t>has</a:t>
            </a:r>
            <a:r>
              <a:rPr dirty="0" sz="2100" spc="70">
                <a:latin typeface="Arial MT"/>
                <a:cs typeface="Arial MT"/>
              </a:rPr>
              <a:t> </a:t>
            </a:r>
            <a:r>
              <a:rPr dirty="0" sz="2100" spc="85">
                <a:latin typeface="Arial MT"/>
                <a:cs typeface="Arial MT"/>
              </a:rPr>
              <a:t>value: </a:t>
            </a:r>
            <a:r>
              <a:rPr dirty="0" sz="2100" spc="75">
                <a:latin typeface="Arial MT"/>
                <a:cs typeface="Arial MT"/>
              </a:rPr>
              <a:t>(Number)</a:t>
            </a:r>
            <a:r>
              <a:rPr dirty="0" sz="2100">
                <a:latin typeface="Arial MT"/>
                <a:cs typeface="Arial MT"/>
              </a:rPr>
              <a:t>	</a:t>
            </a:r>
            <a:r>
              <a:rPr dirty="0" baseline="-4535" sz="3675" spc="-195">
                <a:latin typeface="Arial MT"/>
                <a:cs typeface="Arial MT"/>
              </a:rPr>
              <a:t>=</a:t>
            </a:r>
            <a:endParaRPr baseline="-4535" sz="3675">
              <a:latin typeface="Arial MT"/>
              <a:cs typeface="Arial MT"/>
            </a:endParaRPr>
          </a:p>
          <a:p>
            <a:pPr marL="1385570">
              <a:lnSpc>
                <a:spcPts val="2055"/>
              </a:lnSpc>
            </a:pPr>
            <a:r>
              <a:rPr dirty="0" sz="2250" spc="-50">
                <a:latin typeface="Arial MT"/>
                <a:cs typeface="Arial MT"/>
              </a:rPr>
              <a:t>r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42074" y="3882752"/>
            <a:ext cx="23558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11111" sz="2250" spc="-405">
                <a:latin typeface="Arial MT"/>
                <a:cs typeface="Arial MT"/>
              </a:rPr>
              <a:t>•</a:t>
            </a:r>
            <a:r>
              <a:rPr dirty="0" sz="1500" spc="-270">
                <a:latin typeface="Arial MT"/>
                <a:cs typeface="Arial MT"/>
              </a:rPr>
              <a:t>•</a:t>
            </a:r>
            <a:r>
              <a:rPr dirty="0" sz="1500" spc="-70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•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81034" y="3957923"/>
            <a:ext cx="219964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20370" sz="2250" spc="284">
                <a:latin typeface="Arial MT"/>
                <a:cs typeface="Arial MT"/>
              </a:rPr>
              <a:t>a</a:t>
            </a:r>
            <a:r>
              <a:rPr dirty="0" sz="1500" spc="190">
                <a:latin typeface="Arial MT"/>
                <a:cs typeface="Arial MT"/>
              </a:rPr>
              <a:t>2</a:t>
            </a:r>
            <a:r>
              <a:rPr dirty="0" sz="1500" spc="130">
                <a:latin typeface="Arial MT"/>
                <a:cs typeface="Arial MT"/>
              </a:rPr>
              <a:t> </a:t>
            </a:r>
            <a:r>
              <a:rPr dirty="0" baseline="20370" sz="2250" spc="352">
                <a:latin typeface="Arial MT"/>
                <a:cs typeface="Arial MT"/>
              </a:rPr>
              <a:t>a</a:t>
            </a:r>
            <a:r>
              <a:rPr dirty="0" sz="1500" spc="235">
                <a:latin typeface="Arial MT"/>
                <a:cs typeface="Arial MT"/>
              </a:rPr>
              <a:t>1</a:t>
            </a:r>
            <a:r>
              <a:rPr dirty="0" sz="1500" spc="55">
                <a:latin typeface="Arial MT"/>
                <a:cs typeface="Arial MT"/>
              </a:rPr>
              <a:t> </a:t>
            </a:r>
            <a:r>
              <a:rPr dirty="0" baseline="20370" sz="2250" spc="284">
                <a:latin typeface="Arial MT"/>
                <a:cs typeface="Arial MT"/>
              </a:rPr>
              <a:t>a</a:t>
            </a:r>
            <a:r>
              <a:rPr dirty="0" sz="1500" spc="190">
                <a:latin typeface="Arial MT"/>
                <a:cs typeface="Arial MT"/>
              </a:rPr>
              <a:t>0</a:t>
            </a:r>
            <a:r>
              <a:rPr dirty="0" sz="1500" spc="200">
                <a:latin typeface="Arial MT"/>
                <a:cs typeface="Arial MT"/>
              </a:rPr>
              <a:t> </a:t>
            </a:r>
            <a:r>
              <a:rPr dirty="0" baseline="9259" sz="2250">
                <a:latin typeface="Arial MT"/>
                <a:cs typeface="Arial MT"/>
              </a:rPr>
              <a:t>•</a:t>
            </a:r>
            <a:r>
              <a:rPr dirty="0" baseline="9259" sz="2250" spc="442">
                <a:latin typeface="Arial MT"/>
                <a:cs typeface="Arial MT"/>
              </a:rPr>
              <a:t> </a:t>
            </a:r>
            <a:r>
              <a:rPr dirty="0" baseline="24074" sz="2250" spc="165">
                <a:latin typeface="Arial MT"/>
                <a:cs typeface="Arial MT"/>
              </a:rPr>
              <a:t>a</a:t>
            </a:r>
            <a:r>
              <a:rPr dirty="0" baseline="3703" sz="2250" spc="165">
                <a:latin typeface="Arial MT"/>
                <a:cs typeface="Arial MT"/>
              </a:rPr>
              <a:t>-</a:t>
            </a:r>
            <a:r>
              <a:rPr dirty="0" baseline="3703" sz="2250" spc="209">
                <a:latin typeface="Arial MT"/>
                <a:cs typeface="Arial MT"/>
              </a:rPr>
              <a:t>1</a:t>
            </a:r>
            <a:r>
              <a:rPr dirty="0" baseline="3703" sz="2250" spc="157">
                <a:latin typeface="Arial MT"/>
                <a:cs typeface="Arial MT"/>
              </a:rPr>
              <a:t> </a:t>
            </a:r>
            <a:r>
              <a:rPr dirty="0" baseline="24074" sz="2250" spc="209">
                <a:latin typeface="Arial MT"/>
                <a:cs typeface="Arial MT"/>
              </a:rPr>
              <a:t>a</a:t>
            </a:r>
            <a:r>
              <a:rPr dirty="0" baseline="3703" sz="2250" spc="209">
                <a:latin typeface="Arial MT"/>
                <a:cs typeface="Arial MT"/>
              </a:rPr>
              <a:t>-</a:t>
            </a:r>
            <a:r>
              <a:rPr dirty="0" baseline="3703" sz="2250" spc="262">
                <a:latin typeface="Arial MT"/>
                <a:cs typeface="Arial MT"/>
              </a:rPr>
              <a:t>2</a:t>
            </a:r>
            <a:r>
              <a:rPr dirty="0" baseline="3703" sz="2250" spc="270">
                <a:latin typeface="Arial MT"/>
                <a:cs typeface="Arial MT"/>
              </a:rPr>
              <a:t> </a:t>
            </a:r>
            <a:r>
              <a:rPr dirty="0" baseline="9259" sz="2250" spc="-240">
                <a:latin typeface="Arial MT"/>
                <a:cs typeface="Arial MT"/>
              </a:rPr>
              <a:t>•</a:t>
            </a:r>
            <a:r>
              <a:rPr dirty="0" baseline="9259" sz="2250" spc="-104">
                <a:latin typeface="Arial MT"/>
                <a:cs typeface="Arial MT"/>
              </a:rPr>
              <a:t> </a:t>
            </a:r>
            <a:r>
              <a:rPr dirty="0" baseline="9259" sz="2250" spc="-442">
                <a:latin typeface="Arial MT"/>
                <a:cs typeface="Arial MT"/>
              </a:rPr>
              <a:t>•</a:t>
            </a:r>
            <a:r>
              <a:rPr dirty="0" baseline="22222" sz="2250" spc="-442">
                <a:latin typeface="Arial MT"/>
                <a:cs typeface="Arial MT"/>
              </a:rPr>
              <a:t>•</a:t>
            </a:r>
            <a:endParaRPr baseline="22222" sz="22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84396" y="3946359"/>
            <a:ext cx="45974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20370" sz="2250" spc="157">
                <a:latin typeface="Arial MT"/>
                <a:cs typeface="Arial MT"/>
              </a:rPr>
              <a:t>a</a:t>
            </a:r>
            <a:r>
              <a:rPr dirty="0" sz="1500" spc="105">
                <a:latin typeface="Arial MT"/>
                <a:cs typeface="Arial MT"/>
              </a:rPr>
              <a:t>-</a:t>
            </a:r>
            <a:r>
              <a:rPr dirty="0" sz="1500" spc="150">
                <a:latin typeface="Arial MT"/>
                <a:cs typeface="Arial MT"/>
              </a:rPr>
              <a:t>m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17449" y="4682176"/>
            <a:ext cx="179705" cy="3873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50" spc="-50">
                <a:latin typeface="Arial MT"/>
                <a:cs typeface="Arial MT"/>
              </a:rPr>
              <a:t>a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483099" y="4687477"/>
            <a:ext cx="3061335" cy="4013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849245" algn="l"/>
              </a:tabLst>
            </a:pPr>
            <a:r>
              <a:rPr dirty="0" sz="2450" spc="-25">
                <a:latin typeface="Arial MT"/>
                <a:cs typeface="Arial MT"/>
              </a:rPr>
              <a:t>a,</a:t>
            </a:r>
            <a:r>
              <a:rPr dirty="0" sz="2450">
                <a:latin typeface="Arial MT"/>
                <a:cs typeface="Arial MT"/>
              </a:rPr>
              <a:t>	</a:t>
            </a:r>
            <a:r>
              <a:rPr dirty="0" sz="2450" spc="-75" i="1">
                <a:latin typeface="Arial"/>
                <a:cs typeface="Arial"/>
              </a:rPr>
              <a:t>r'’</a:t>
            </a:r>
            <a:endParaRPr sz="24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20535" y="5284757"/>
            <a:ext cx="473519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80">
                <a:latin typeface="Arial MT"/>
                <a:cs typeface="Arial MT"/>
              </a:rPr>
              <a:t>(Integer</a:t>
            </a:r>
            <a:r>
              <a:rPr dirty="0" sz="2100" spc="175">
                <a:latin typeface="Arial MT"/>
                <a:cs typeface="Arial MT"/>
              </a:rPr>
              <a:t> </a:t>
            </a:r>
            <a:r>
              <a:rPr dirty="0" sz="2100" spc="114">
                <a:latin typeface="Arial MT"/>
                <a:cs typeface="Arial MT"/>
              </a:rPr>
              <a:t>Portion)+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105">
                <a:latin typeface="Arial MT"/>
                <a:cs typeface="Arial MT"/>
              </a:rPr>
              <a:t>(Fraction</a:t>
            </a:r>
            <a:r>
              <a:rPr dirty="0" sz="2100" spc="155">
                <a:latin typeface="Arial MT"/>
                <a:cs typeface="Arial MT"/>
              </a:rPr>
              <a:t> </a:t>
            </a:r>
            <a:r>
              <a:rPr dirty="0" sz="2100" spc="90">
                <a:latin typeface="Arial MT"/>
                <a:cs typeface="Arial MT"/>
              </a:rPr>
              <a:t>Portion)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032" y="971453"/>
            <a:ext cx="7928658" cy="2544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639" y="788652"/>
            <a:ext cx="1581150" cy="4451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50" b="0">
                <a:solidFill>
                  <a:srgbClr val="2323BC"/>
                </a:solidFill>
                <a:latin typeface="Arial MT"/>
                <a:cs typeface="Arial MT"/>
              </a:rPr>
              <a:t>Commonl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05251" y="788652"/>
            <a:ext cx="1386205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10">
                <a:solidFill>
                  <a:srgbClr val="2323BC"/>
                </a:solidFill>
                <a:latin typeface="Arial MT"/>
                <a:cs typeface="Arial MT"/>
              </a:rPr>
              <a:t>Occurrin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09596" y="788652"/>
            <a:ext cx="1036319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50">
                <a:solidFill>
                  <a:srgbClr val="2323BC"/>
                </a:solidFill>
                <a:latin typeface="Arial MT"/>
                <a:cs typeface="Arial MT"/>
              </a:rPr>
              <a:t>Bases</a:t>
            </a:r>
            <a:endParaRPr sz="2750">
              <a:latin typeface="Arial MT"/>
              <a:cs typeface="Arial MT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38087" y="1769226"/>
          <a:ext cx="7657465" cy="2372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935"/>
                <a:gridCol w="975994"/>
                <a:gridCol w="4584700"/>
              </a:tblGrid>
              <a:tr h="423545">
                <a:tc>
                  <a:txBody>
                    <a:bodyPr/>
                    <a:lstStyle/>
                    <a:p>
                      <a:pPr marL="79375">
                        <a:lnSpc>
                          <a:spcPts val="2725"/>
                        </a:lnSpc>
                      </a:pPr>
                      <a:r>
                        <a:rPr dirty="0" sz="2450" spc="-20">
                          <a:latin typeface="Arial MT"/>
                          <a:cs typeface="Arial MT"/>
                        </a:rPr>
                        <a:t>Name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2725"/>
                        </a:lnSpc>
                      </a:pPr>
                      <a:r>
                        <a:rPr dirty="0" sz="2450" spc="75">
                          <a:latin typeface="Arial MT"/>
                          <a:cs typeface="Arial MT"/>
                        </a:rPr>
                        <a:t>Radix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5730">
                        <a:lnSpc>
                          <a:spcPts val="2725"/>
                        </a:lnSpc>
                      </a:pPr>
                      <a:r>
                        <a:rPr dirty="0" sz="2450" spc="120">
                          <a:latin typeface="Arial MT"/>
                          <a:cs typeface="Arial MT"/>
                        </a:rPr>
                        <a:t>Digits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5092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550" spc="70">
                          <a:latin typeface="Arial MT"/>
                          <a:cs typeface="Arial MT"/>
                        </a:rPr>
                        <a:t>Binary</a:t>
                      </a:r>
                      <a:endParaRPr sz="25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550" spc="-50">
                          <a:latin typeface="Arial MT"/>
                          <a:cs typeface="Arial MT"/>
                        </a:rPr>
                        <a:t>2</a:t>
                      </a:r>
                      <a:endParaRPr sz="25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ctr" marR="1257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550" spc="-25">
                          <a:latin typeface="Arial MT"/>
                          <a:cs typeface="Arial MT"/>
                        </a:rPr>
                        <a:t>0,1</a:t>
                      </a:r>
                      <a:endParaRPr sz="25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</a:tr>
              <a:tr h="49339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50" spc="75">
                          <a:latin typeface="Arial MT"/>
                          <a:cs typeface="Arial MT"/>
                        </a:rPr>
                        <a:t>Octal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50" spc="-50">
                          <a:latin typeface="Arial MT"/>
                          <a:cs typeface="Arial MT"/>
                        </a:rPr>
                        <a:t>8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1214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50" spc="-10">
                          <a:latin typeface="Arial MT"/>
                          <a:cs typeface="Arial MT"/>
                        </a:rPr>
                        <a:t>0,1,2,3,4,5,6,7</a:t>
                      </a:r>
                      <a:endParaRPr sz="2450">
                        <a:latin typeface="Arial MT"/>
                        <a:cs typeface="Arial MT"/>
                      </a:endParaRPr>
                    </a:p>
                  </a:txBody>
                  <a:tcPr marL="0" marR="0" marB="0" marT="44450"/>
                </a:tc>
              </a:tr>
              <a:tr h="515620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600" spc="-10">
                          <a:latin typeface="Arial MT"/>
                          <a:cs typeface="Arial MT"/>
                        </a:rPr>
                        <a:t>Decimal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600" spc="-25">
                          <a:latin typeface="Arial MT"/>
                          <a:cs typeface="Arial MT"/>
                        </a:rPr>
                        <a:t>10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600" spc="-10">
                          <a:latin typeface="Arial MT"/>
                          <a:cs typeface="Arial MT"/>
                        </a:rPr>
                        <a:t>0,1,2,3,4,s,g,7,8,9</a:t>
                      </a:r>
                      <a:endParaRPr sz="2600">
                        <a:latin typeface="Arial MT"/>
                        <a:cs typeface="Arial MT"/>
                      </a:endParaRPr>
                    </a:p>
                  </a:txBody>
                  <a:tcPr marL="0" marR="0" marB="0" marT="40640"/>
                </a:tc>
              </a:tr>
              <a:tr h="431165">
                <a:tc>
                  <a:txBody>
                    <a:bodyPr/>
                    <a:lstStyle/>
                    <a:p>
                      <a:pPr marL="31750">
                        <a:lnSpc>
                          <a:spcPts val="2935"/>
                        </a:lnSpc>
                        <a:spcBef>
                          <a:spcPts val="365"/>
                        </a:spcBef>
                      </a:pPr>
                      <a:r>
                        <a:rPr dirty="0" sz="2500" spc="50">
                          <a:latin typeface="Arial MT"/>
                          <a:cs typeface="Arial MT"/>
                        </a:rPr>
                        <a:t>Hexadecimal</a:t>
                      </a:r>
                      <a:endParaRPr sz="2500">
                        <a:latin typeface="Arial MT"/>
                        <a:cs typeface="Arial MT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935"/>
                        </a:lnSpc>
                        <a:spcBef>
                          <a:spcPts val="365"/>
                        </a:spcBef>
                      </a:pPr>
                      <a:r>
                        <a:rPr dirty="0" sz="2500" spc="25">
                          <a:latin typeface="Arial MT"/>
                          <a:cs typeface="Arial MT"/>
                        </a:rPr>
                        <a:t>16</a:t>
                      </a:r>
                      <a:endParaRPr sz="2500">
                        <a:latin typeface="Arial MT"/>
                        <a:cs typeface="Arial MT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935"/>
                        </a:lnSpc>
                        <a:spcBef>
                          <a:spcPts val="365"/>
                        </a:spcBef>
                      </a:pPr>
                      <a:r>
                        <a:rPr dirty="0" sz="2500" spc="-10">
                          <a:latin typeface="Arial MT"/>
                          <a:cs typeface="Arial MT"/>
                        </a:rPr>
                        <a:t>0,1,2,3,4,5,6,7,8,9,A,B,C,D,E,F</a:t>
                      </a:r>
                      <a:endParaRPr sz="2500">
                        <a:latin typeface="Arial MT"/>
                        <a:cs typeface="Arial MT"/>
                      </a:endParaRPr>
                    </a:p>
                  </a:txBody>
                  <a:tcPr marL="0" marR="0" marB="0" marT="46355"/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2908289" y="4259575"/>
            <a:ext cx="5815330" cy="4013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55">
                <a:latin typeface="Arial MT"/>
                <a:cs typeface="Arial MT"/>
              </a:rPr>
              <a:t>(=</a:t>
            </a:r>
            <a:r>
              <a:rPr dirty="0" sz="2450" spc="80">
                <a:latin typeface="Arial MT"/>
                <a:cs typeface="Arial MT"/>
              </a:rPr>
              <a:t>  </a:t>
            </a:r>
            <a:r>
              <a:rPr dirty="0" sz="2450" spc="-10">
                <a:latin typeface="Arial MT"/>
                <a:cs typeface="Arial MT"/>
              </a:rPr>
              <a:t>0,1,2,3,4,5,6,7,8,9,10,11,12,13,14,15)</a:t>
            </a:r>
            <a:endParaRPr sz="2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4386" y="477977"/>
            <a:ext cx="59378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FFFF00"/>
                </a:solidFill>
                <a:latin typeface="Arial MT"/>
                <a:cs typeface="Arial MT"/>
              </a:rPr>
              <a:t>Converting</a:t>
            </a:r>
            <a:r>
              <a:rPr dirty="0" sz="3600" spc="-25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600" b="0">
                <a:solidFill>
                  <a:srgbClr val="FFFF00"/>
                </a:solidFill>
                <a:latin typeface="Arial MT"/>
                <a:cs typeface="Arial MT"/>
              </a:rPr>
              <a:t>Binary</a:t>
            </a:r>
            <a:r>
              <a:rPr dirty="0" sz="3600" spc="-50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600" b="0">
                <a:solidFill>
                  <a:srgbClr val="FFFF00"/>
                </a:solidFill>
                <a:latin typeface="Arial MT"/>
                <a:cs typeface="Arial MT"/>
              </a:rPr>
              <a:t>to</a:t>
            </a:r>
            <a:r>
              <a:rPr dirty="0" sz="3600" spc="-45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600" spc="-10" b="0">
                <a:solidFill>
                  <a:srgbClr val="FFFF00"/>
                </a:solidFill>
                <a:latin typeface="Arial MT"/>
                <a:cs typeface="Arial MT"/>
              </a:rPr>
              <a:t>Decimal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7340" y="1692986"/>
            <a:ext cx="126936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44550" indent="-831850">
              <a:lnSpc>
                <a:spcPct val="100000"/>
              </a:lnSpc>
              <a:spcBef>
                <a:spcPts val="105"/>
              </a:spcBef>
              <a:buClr>
                <a:srgbClr val="FF33CC"/>
              </a:buClr>
              <a:buFont typeface="Arial MT"/>
              <a:buChar char="•"/>
              <a:tabLst>
                <a:tab pos="844550" algn="l"/>
              </a:tabLst>
            </a:pPr>
            <a:r>
              <a:rPr dirty="0" sz="2900" spc="-13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69135" y="1692986"/>
            <a:ext cx="141605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Convert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22044" y="1692986"/>
            <a:ext cx="4799330" cy="910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542540">
              <a:lnSpc>
                <a:spcPct val="100000"/>
              </a:lnSpc>
              <a:spcBef>
                <a:spcPts val="105"/>
              </a:spcBef>
              <a:tabLst>
                <a:tab pos="2418080" algn="l"/>
                <a:tab pos="3314700" algn="l"/>
                <a:tab pos="3409315" algn="l"/>
              </a:tabLst>
            </a:pPr>
            <a:r>
              <a:rPr dirty="0" sz="2900" spc="-2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decimal, arithmetic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900" spc="-2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dirty="0" sz="2900" spc="-25" b="1">
                <a:solidFill>
                  <a:srgbClr val="FFFFFF"/>
                </a:solidFill>
                <a:latin typeface="Arial"/>
                <a:cs typeface="Arial"/>
              </a:rPr>
              <a:t>sum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21451" y="1692986"/>
            <a:ext cx="2821305" cy="910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83540">
              <a:lnSpc>
                <a:spcPct val="100000"/>
              </a:lnSpc>
              <a:spcBef>
                <a:spcPts val="105"/>
              </a:spcBef>
              <a:tabLst>
                <a:tab pos="1207135" algn="l"/>
                <a:tab pos="1435735" algn="l"/>
              </a:tabLst>
            </a:pPr>
            <a:r>
              <a:rPr dirty="0" sz="2900" spc="-25" b="1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decimal </a:t>
            </a:r>
            <a:r>
              <a:rPr dirty="0" sz="2900" spc="-2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weighted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1940" y="2358298"/>
            <a:ext cx="7657465" cy="2675890"/>
          </a:xfrm>
          <a:prstGeom prst="rect">
            <a:avLst/>
          </a:prstGeom>
        </p:spPr>
        <p:txBody>
          <a:bodyPr wrap="square" lIns="0" tIns="232410" rIns="0" bIns="0" rtlCol="0" vert="horz">
            <a:spAutoFit/>
          </a:bodyPr>
          <a:lstStyle/>
          <a:p>
            <a:pPr marL="952500">
              <a:lnSpc>
                <a:spcPct val="100000"/>
              </a:lnSpc>
              <a:spcBef>
                <a:spcPts val="1830"/>
              </a:spcBef>
            </a:pP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powers</a:t>
            </a:r>
            <a:r>
              <a:rPr dirty="0" sz="29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9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two:</a:t>
            </a:r>
            <a:endParaRPr sz="2900">
              <a:latin typeface="Arial"/>
              <a:cs typeface="Arial"/>
            </a:endParaRPr>
          </a:p>
          <a:p>
            <a:pPr marL="866775" indent="-828675">
              <a:lnSpc>
                <a:spcPct val="100000"/>
              </a:lnSpc>
              <a:spcBef>
                <a:spcPts val="1730"/>
              </a:spcBef>
              <a:buClr>
                <a:srgbClr val="FF33CC"/>
              </a:buClr>
              <a:buFont typeface="Arial MT"/>
              <a:buChar char="•"/>
              <a:tabLst>
                <a:tab pos="866775" algn="l"/>
              </a:tabLst>
            </a:pP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Converting</a:t>
            </a:r>
            <a:r>
              <a:rPr dirty="0" sz="29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11010</a:t>
            </a:r>
            <a:r>
              <a:rPr dirty="0" baseline="-19943" sz="2925" spc="-3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-19943" sz="2925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9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-19943" sz="2925" spc="-3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900">
              <a:latin typeface="Arial"/>
              <a:cs typeface="Arial"/>
            </a:endParaRPr>
          </a:p>
          <a:p>
            <a:pPr marL="952500">
              <a:lnSpc>
                <a:spcPct val="100000"/>
              </a:lnSpc>
              <a:spcBef>
                <a:spcPts val="1755"/>
              </a:spcBef>
            </a:pP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-19943" sz="29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baseline="-19943" sz="2925" spc="-4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9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2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216" sz="292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baseline="24216" sz="2925" spc="35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1x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216" sz="292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24216" sz="2925" spc="35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216" sz="292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216" sz="2925" spc="35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216" sz="292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4216" sz="2925" spc="35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9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9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216" sz="2925" spc="-37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baseline="24216" sz="2925">
              <a:latin typeface="Arial"/>
              <a:cs typeface="Arial"/>
            </a:endParaRPr>
          </a:p>
          <a:p>
            <a:pPr marL="1577340">
              <a:lnSpc>
                <a:spcPct val="100000"/>
              </a:lnSpc>
              <a:spcBef>
                <a:spcPts val="1730"/>
              </a:spcBef>
            </a:pP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25" b="1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1787" y="2787147"/>
            <a:ext cx="3622875" cy="31572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19089"/>
            <a:ext cx="9144000" cy="27755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793" y="706734"/>
            <a:ext cx="2356485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b="0">
                <a:solidFill>
                  <a:srgbClr val="2323BC"/>
                </a:solidFill>
                <a:latin typeface="Arial MT"/>
                <a:cs typeface="Arial MT"/>
              </a:rPr>
              <a:t>Digital</a:t>
            </a:r>
            <a:r>
              <a:rPr dirty="0" sz="2950" spc="-9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65" b="0">
                <a:solidFill>
                  <a:srgbClr val="2323BC"/>
                </a:solidFill>
                <a:latin typeface="Arial MT"/>
                <a:cs typeface="Arial MT"/>
              </a:rPr>
              <a:t>System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3231" y="1195834"/>
            <a:ext cx="7341870" cy="100901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307340" marR="5080" indent="-295275">
              <a:lnSpc>
                <a:spcPct val="92700"/>
              </a:lnSpc>
              <a:spcBef>
                <a:spcPts val="320"/>
              </a:spcBef>
              <a:buChar char="•"/>
              <a:tabLst>
                <a:tab pos="307340" algn="l"/>
                <a:tab pos="310515" algn="l"/>
                <a:tab pos="3118485" algn="l"/>
                <a:tab pos="4563745" algn="l"/>
              </a:tabLst>
            </a:pPr>
            <a:r>
              <a:rPr dirty="0" sz="2250">
                <a:latin typeface="Arial MT"/>
                <a:cs typeface="Arial MT"/>
              </a:rPr>
              <a:t>	</a:t>
            </a:r>
            <a:r>
              <a:rPr dirty="0" sz="2250" spc="-25">
                <a:latin typeface="Arial MT"/>
                <a:cs typeface="Arial MT"/>
              </a:rPr>
              <a:t>Takes</a:t>
            </a:r>
            <a:r>
              <a:rPr dirty="0" sz="2250" spc="-45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a</a:t>
            </a:r>
            <a:r>
              <a:rPr dirty="0" sz="2250" spc="-140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set</a:t>
            </a:r>
            <a:r>
              <a:rPr dirty="0" sz="2250" spc="-45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of</a:t>
            </a:r>
            <a:r>
              <a:rPr dirty="0" sz="2250" spc="-140">
                <a:latin typeface="Arial MT"/>
                <a:cs typeface="Arial MT"/>
              </a:rPr>
              <a:t> </a:t>
            </a:r>
            <a:r>
              <a:rPr dirty="0" sz="2250" spc="-20">
                <a:latin typeface="Arial MT"/>
                <a:cs typeface="Arial MT"/>
              </a:rPr>
              <a:t>discrete</a:t>
            </a:r>
            <a:r>
              <a:rPr dirty="0" sz="2250" spc="-10">
                <a:latin typeface="Arial MT"/>
                <a:cs typeface="Arial MT"/>
              </a:rPr>
              <a:t> </a:t>
            </a:r>
            <a:r>
              <a:rPr dirty="0" sz="2250" spc="-50">
                <a:latin typeface="Arial MT"/>
                <a:cs typeface="Arial MT"/>
              </a:rPr>
              <a:t>information</a:t>
            </a:r>
            <a:r>
              <a:rPr dirty="0" sz="2250" spc="-110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inputs</a:t>
            </a:r>
            <a:r>
              <a:rPr dirty="0" sz="2250" spc="-114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and</a:t>
            </a:r>
            <a:r>
              <a:rPr dirty="0" sz="2250" spc="-60">
                <a:latin typeface="Arial MT"/>
                <a:cs typeface="Arial MT"/>
              </a:rPr>
              <a:t> </a:t>
            </a:r>
            <a:r>
              <a:rPr dirty="0" sz="2250" spc="-10">
                <a:latin typeface="Arial MT"/>
                <a:cs typeface="Arial MT"/>
              </a:rPr>
              <a:t>discrete </a:t>
            </a:r>
            <a:r>
              <a:rPr dirty="0" sz="2250" spc="-30">
                <a:latin typeface="Arial MT"/>
                <a:cs typeface="Arial MT"/>
              </a:rPr>
              <a:t>internal</a:t>
            </a:r>
            <a:r>
              <a:rPr dirty="0" sz="2250" spc="-70">
                <a:latin typeface="Arial MT"/>
                <a:cs typeface="Arial MT"/>
              </a:rPr>
              <a:t> </a:t>
            </a:r>
            <a:r>
              <a:rPr dirty="0" sz="2250" spc="-10">
                <a:latin typeface="Arial MT"/>
                <a:cs typeface="Arial MT"/>
              </a:rPr>
              <a:t>information</a:t>
            </a:r>
            <a:r>
              <a:rPr dirty="0" sz="2250">
                <a:latin typeface="Arial MT"/>
                <a:cs typeface="Arial MT"/>
              </a:rPr>
              <a:t>	</a:t>
            </a:r>
            <a:r>
              <a:rPr dirty="0" sz="2250" spc="-25">
                <a:latin typeface="Arial MT"/>
                <a:cs typeface="Arial MT"/>
              </a:rPr>
              <a:t>stem</a:t>
            </a:r>
            <a:r>
              <a:rPr dirty="0" sz="2250" spc="-130">
                <a:latin typeface="Arial MT"/>
                <a:cs typeface="Arial MT"/>
              </a:rPr>
              <a:t> </a:t>
            </a:r>
            <a:r>
              <a:rPr dirty="0" sz="2250" spc="-10">
                <a:latin typeface="Arial MT"/>
                <a:cs typeface="Arial MT"/>
              </a:rPr>
              <a:t>state</a:t>
            </a:r>
            <a:r>
              <a:rPr dirty="0" sz="2250">
                <a:latin typeface="Arial MT"/>
                <a:cs typeface="Arial MT"/>
              </a:rPr>
              <a:t>	and</a:t>
            </a:r>
            <a:r>
              <a:rPr dirty="0" sz="2250" spc="-75">
                <a:latin typeface="Arial MT"/>
                <a:cs typeface="Arial MT"/>
              </a:rPr>
              <a:t> </a:t>
            </a:r>
            <a:r>
              <a:rPr dirty="0" sz="2250" spc="-35">
                <a:latin typeface="Arial MT"/>
                <a:cs typeface="Arial MT"/>
              </a:rPr>
              <a:t>generates</a:t>
            </a:r>
            <a:r>
              <a:rPr dirty="0" sz="2250" spc="-5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a</a:t>
            </a:r>
            <a:r>
              <a:rPr dirty="0" sz="2250" spc="-155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set</a:t>
            </a:r>
            <a:r>
              <a:rPr dirty="0" sz="2250" spc="-55">
                <a:latin typeface="Arial MT"/>
                <a:cs typeface="Arial MT"/>
              </a:rPr>
              <a:t> </a:t>
            </a:r>
            <a:r>
              <a:rPr dirty="0" sz="2250" spc="-25">
                <a:latin typeface="Arial MT"/>
                <a:cs typeface="Arial MT"/>
              </a:rPr>
              <a:t>of discrete</a:t>
            </a:r>
            <a:r>
              <a:rPr dirty="0" sz="2250" spc="-15">
                <a:latin typeface="Arial MT"/>
                <a:cs typeface="Arial MT"/>
              </a:rPr>
              <a:t> </a:t>
            </a:r>
            <a:r>
              <a:rPr dirty="0" sz="2250" spc="-40">
                <a:latin typeface="Arial MT"/>
                <a:cs typeface="Arial MT"/>
              </a:rPr>
              <a:t>information</a:t>
            </a:r>
            <a:r>
              <a:rPr dirty="0" sz="2250" spc="-35">
                <a:latin typeface="Arial MT"/>
                <a:cs typeface="Arial MT"/>
              </a:rPr>
              <a:t> </a:t>
            </a:r>
            <a:r>
              <a:rPr dirty="0" u="heavy" sz="22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outputs.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71125" y="3255836"/>
            <a:ext cx="1037590" cy="654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55">
                <a:latin typeface="Arial MT"/>
                <a:cs typeface="Arial MT"/>
              </a:rPr>
              <a:t>Discrete</a:t>
            </a:r>
            <a:endParaRPr sz="2000">
              <a:latin typeface="Arial MT"/>
              <a:cs typeface="Arial MT"/>
            </a:endParaRPr>
          </a:p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dirty="0" sz="2000" spc="50">
                <a:latin typeface="Arial MT"/>
                <a:cs typeface="Arial MT"/>
              </a:rPr>
              <a:t>Inputs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85253" y="3127658"/>
            <a:ext cx="1398905" cy="1341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30"/>
              </a:spcBef>
            </a:pPr>
            <a:r>
              <a:rPr dirty="0" sz="2150" spc="-10">
                <a:latin typeface="Arial MT"/>
                <a:cs typeface="Arial MT"/>
              </a:rPr>
              <a:t>Discrete Information Processing System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60351" y="5371253"/>
            <a:ext cx="147891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>
                <a:latin typeface="Arial MT"/>
                <a:cs typeface="Arial MT"/>
              </a:rPr>
              <a:t>ystem</a:t>
            </a:r>
            <a:r>
              <a:rPr dirty="0" sz="2150" spc="125">
                <a:latin typeface="Arial MT"/>
                <a:cs typeface="Arial MT"/>
              </a:rPr>
              <a:t> </a:t>
            </a:r>
            <a:r>
              <a:rPr dirty="0" sz="2150" spc="-10">
                <a:latin typeface="Arial MT"/>
                <a:cs typeface="Arial MT"/>
              </a:rPr>
              <a:t>State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981737" y="3654104"/>
            <a:ext cx="1023619" cy="6737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dirty="0" sz="2100" spc="-10">
                <a:latin typeface="Arial MT"/>
                <a:cs typeface="Arial MT"/>
              </a:rPr>
              <a:t>Discrete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050" spc="-10">
                <a:latin typeface="Arial MT"/>
                <a:cs typeface="Arial MT"/>
              </a:rPr>
              <a:t>Outputs</a:t>
            </a:r>
            <a:endParaRPr sz="2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726" y="1399355"/>
            <a:ext cx="173620" cy="578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2455" y="1399355"/>
            <a:ext cx="173620" cy="5782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438" y="706734"/>
            <a:ext cx="4784090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30" b="0">
                <a:solidFill>
                  <a:srgbClr val="2323BC"/>
                </a:solidFill>
                <a:latin typeface="Arial MT"/>
                <a:cs typeface="Arial MT"/>
              </a:rPr>
              <a:t>Converting</a:t>
            </a:r>
            <a:r>
              <a:rPr dirty="0" sz="2950" spc="-4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20" b="0">
                <a:solidFill>
                  <a:srgbClr val="2323BC"/>
                </a:solidFill>
                <a:latin typeface="Arial MT"/>
                <a:cs typeface="Arial MT"/>
              </a:rPr>
              <a:t>Decimal</a:t>
            </a:r>
            <a:r>
              <a:rPr dirty="0" sz="2950" spc="-4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b="0">
                <a:solidFill>
                  <a:srgbClr val="2323BC"/>
                </a:solidFill>
                <a:latin typeface="Arial MT"/>
                <a:cs typeface="Arial MT"/>
              </a:rPr>
              <a:t>to</a:t>
            </a:r>
            <a:r>
              <a:rPr dirty="0" sz="2950" spc="-14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Binary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2653" y="1154739"/>
            <a:ext cx="7707630" cy="266128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355600" indent="-306705">
              <a:lnSpc>
                <a:spcPct val="100000"/>
              </a:lnSpc>
              <a:spcBef>
                <a:spcPts val="550"/>
              </a:spcBef>
              <a:buChar char="•"/>
              <a:tabLst>
                <a:tab pos="355600" algn="l"/>
                <a:tab pos="3263265" algn="l"/>
                <a:tab pos="5855970" algn="l"/>
              </a:tabLst>
            </a:pPr>
            <a:r>
              <a:rPr dirty="0" sz="2150" spc="65">
                <a:latin typeface="Arial MT"/>
                <a:cs typeface="Arial MT"/>
              </a:rPr>
              <a:t>Method</a:t>
            </a:r>
            <a:r>
              <a:rPr dirty="0" sz="2150" spc="70">
                <a:latin typeface="Arial MT"/>
                <a:cs typeface="Arial MT"/>
              </a:rPr>
              <a:t> </a:t>
            </a:r>
            <a:r>
              <a:rPr dirty="0" sz="2150" spc="120">
                <a:latin typeface="Arial MT"/>
                <a:cs typeface="Arial MT"/>
              </a:rPr>
              <a:t>1</a:t>
            </a:r>
            <a:r>
              <a:rPr dirty="0" sz="2150" spc="-80">
                <a:latin typeface="Arial MT"/>
                <a:cs typeface="Arial MT"/>
              </a:rPr>
              <a:t> </a:t>
            </a:r>
            <a:r>
              <a:rPr dirty="0" sz="2150" spc="65">
                <a:latin typeface="Arial MT"/>
                <a:cs typeface="Arial MT"/>
              </a:rPr>
              <a:t>(Method</a:t>
            </a:r>
            <a:r>
              <a:rPr dirty="0" sz="2150" spc="85">
                <a:latin typeface="Arial MT"/>
                <a:cs typeface="Arial MT"/>
              </a:rPr>
              <a:t> </a:t>
            </a:r>
            <a:r>
              <a:rPr dirty="0" sz="2150" spc="10">
                <a:latin typeface="Arial MT"/>
                <a:cs typeface="Arial MT"/>
              </a:rPr>
              <a:t>2</a:t>
            </a:r>
            <a:r>
              <a:rPr dirty="0" sz="2150">
                <a:latin typeface="Arial MT"/>
                <a:cs typeface="Arial MT"/>
              </a:rPr>
              <a:t>	repeated</a:t>
            </a:r>
            <a:r>
              <a:rPr dirty="0" sz="2150" spc="20">
                <a:latin typeface="Arial MT"/>
                <a:cs typeface="Arial MT"/>
              </a:rPr>
              <a:t>  </a:t>
            </a:r>
            <a:r>
              <a:rPr dirty="0" sz="2150" spc="80">
                <a:latin typeface="Arial MT"/>
                <a:cs typeface="Arial MT"/>
              </a:rPr>
              <a:t>division</a:t>
            </a:r>
            <a:r>
              <a:rPr dirty="0" sz="2150">
                <a:latin typeface="Arial MT"/>
                <a:cs typeface="Arial MT"/>
              </a:rPr>
              <a:t>	</a:t>
            </a:r>
            <a:r>
              <a:rPr dirty="0" sz="2150" spc="85">
                <a:latin typeface="Arial MT"/>
                <a:cs typeface="Arial MT"/>
              </a:rPr>
              <a:t>next</a:t>
            </a:r>
            <a:r>
              <a:rPr dirty="0" sz="2150" spc="50">
                <a:latin typeface="Arial MT"/>
                <a:cs typeface="Arial MT"/>
              </a:rPr>
              <a:t> </a:t>
            </a:r>
            <a:r>
              <a:rPr dirty="0" sz="2150" spc="60">
                <a:latin typeface="Arial MT"/>
                <a:cs typeface="Arial MT"/>
              </a:rPr>
              <a:t>slide)</a:t>
            </a:r>
            <a:endParaRPr sz="2150">
              <a:latin typeface="Arial MT"/>
              <a:cs typeface="Arial MT"/>
            </a:endParaRPr>
          </a:p>
          <a:p>
            <a:pPr lvl="1" marL="712470" marR="148590" indent="-255904">
              <a:lnSpc>
                <a:spcPts val="2090"/>
              </a:lnSpc>
              <a:spcBef>
                <a:spcPts val="535"/>
              </a:spcBef>
              <a:buChar char="—"/>
              <a:tabLst>
                <a:tab pos="719455" algn="l"/>
              </a:tabLst>
            </a:pPr>
            <a:r>
              <a:rPr dirty="0" sz="1850">
                <a:latin typeface="Arial MT"/>
                <a:cs typeface="Arial MT"/>
              </a:rPr>
              <a:t>Subtract</a:t>
            </a:r>
            <a:r>
              <a:rPr dirty="0" sz="1850" spc="27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18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largest</a:t>
            </a:r>
            <a:r>
              <a:rPr dirty="0" sz="1850" spc="31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power</a:t>
            </a:r>
            <a:r>
              <a:rPr dirty="0" sz="1850" spc="3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of</a:t>
            </a:r>
            <a:r>
              <a:rPr dirty="0" sz="1850" spc="18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2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that</a:t>
            </a:r>
            <a:r>
              <a:rPr dirty="0" sz="1850" spc="2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gives</a:t>
            </a:r>
            <a:r>
              <a:rPr dirty="0" sz="1850" spc="26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</a:t>
            </a:r>
            <a:r>
              <a:rPr dirty="0" sz="1850" spc="145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positive</a:t>
            </a:r>
            <a:r>
              <a:rPr dirty="0" sz="1850" spc="21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result</a:t>
            </a:r>
            <a:r>
              <a:rPr dirty="0" sz="1850" spc="245">
                <a:latin typeface="Arial MT"/>
                <a:cs typeface="Arial MT"/>
              </a:rPr>
              <a:t> </a:t>
            </a:r>
            <a:r>
              <a:rPr dirty="0" sz="1850" spc="-25">
                <a:latin typeface="Arial MT"/>
                <a:cs typeface="Arial MT"/>
              </a:rPr>
              <a:t>and </a:t>
            </a:r>
            <a:r>
              <a:rPr dirty="0" sz="1850" spc="-25">
                <a:latin typeface="Arial MT"/>
                <a:cs typeface="Arial MT"/>
              </a:rPr>
              <a:t>	</a:t>
            </a:r>
            <a:r>
              <a:rPr dirty="0" sz="1850">
                <a:latin typeface="Arial MT"/>
                <a:cs typeface="Arial MT"/>
              </a:rPr>
              <a:t>record</a:t>
            </a:r>
            <a:r>
              <a:rPr dirty="0" sz="1850" spc="2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27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power.</a:t>
            </a:r>
            <a:endParaRPr sz="1850">
              <a:latin typeface="Arial MT"/>
              <a:cs typeface="Arial MT"/>
            </a:endParaRPr>
          </a:p>
          <a:p>
            <a:pPr lvl="1" marL="717550" indent="-260350">
              <a:lnSpc>
                <a:spcPts val="2025"/>
              </a:lnSpc>
              <a:buChar char="—"/>
              <a:tabLst>
                <a:tab pos="717550" algn="l"/>
              </a:tabLst>
            </a:pPr>
            <a:r>
              <a:rPr dirty="0" sz="1750">
                <a:latin typeface="Arial MT"/>
                <a:cs typeface="Arial MT"/>
              </a:rPr>
              <a:t>Repeat,</a:t>
            </a:r>
            <a:r>
              <a:rPr dirty="0" sz="1750" spc="215">
                <a:latin typeface="Arial MT"/>
                <a:cs typeface="Arial MT"/>
              </a:rPr>
              <a:t> </a:t>
            </a:r>
            <a:r>
              <a:rPr dirty="0" sz="1750" spc="100">
                <a:latin typeface="Arial MT"/>
                <a:cs typeface="Arial MT"/>
              </a:rPr>
              <a:t>subtracting</a:t>
            </a:r>
            <a:r>
              <a:rPr dirty="0" sz="1750" spc="200">
                <a:latin typeface="Arial MT"/>
                <a:cs typeface="Arial MT"/>
              </a:rPr>
              <a:t> </a:t>
            </a:r>
            <a:r>
              <a:rPr dirty="0" sz="1750" spc="95">
                <a:latin typeface="Arial MT"/>
                <a:cs typeface="Arial MT"/>
              </a:rPr>
              <a:t>from</a:t>
            </a:r>
            <a:r>
              <a:rPr dirty="0" sz="1750" spc="204">
                <a:latin typeface="Arial MT"/>
                <a:cs typeface="Arial MT"/>
              </a:rPr>
              <a:t> </a:t>
            </a:r>
            <a:r>
              <a:rPr dirty="0" sz="1750" spc="85">
                <a:latin typeface="Arial MT"/>
                <a:cs typeface="Arial MT"/>
              </a:rPr>
              <a:t>the</a:t>
            </a:r>
            <a:r>
              <a:rPr dirty="0" sz="1750" spc="40">
                <a:latin typeface="Arial MT"/>
                <a:cs typeface="Arial MT"/>
              </a:rPr>
              <a:t> </a:t>
            </a:r>
            <a:r>
              <a:rPr dirty="0" sz="1750" spc="105">
                <a:latin typeface="Arial MT"/>
                <a:cs typeface="Arial MT"/>
              </a:rPr>
              <a:t>prior</a:t>
            </a:r>
            <a:r>
              <a:rPr dirty="0" sz="1750" spc="170">
                <a:latin typeface="Arial MT"/>
                <a:cs typeface="Arial MT"/>
              </a:rPr>
              <a:t> </a:t>
            </a:r>
            <a:r>
              <a:rPr dirty="0" sz="1750" spc="80">
                <a:latin typeface="Arial MT"/>
                <a:cs typeface="Arial MT"/>
              </a:rPr>
              <a:t>result,</a:t>
            </a:r>
            <a:r>
              <a:rPr dirty="0" sz="1750" spc="185">
                <a:latin typeface="Arial MT"/>
                <a:cs typeface="Arial MT"/>
              </a:rPr>
              <a:t> </a:t>
            </a:r>
            <a:r>
              <a:rPr dirty="0" sz="1750" spc="105">
                <a:latin typeface="Arial MT"/>
                <a:cs typeface="Arial MT"/>
              </a:rPr>
              <a:t>until</a:t>
            </a:r>
            <a:r>
              <a:rPr dirty="0" sz="1750" spc="55">
                <a:latin typeface="Arial MT"/>
                <a:cs typeface="Arial MT"/>
              </a:rPr>
              <a:t> </a:t>
            </a:r>
            <a:r>
              <a:rPr dirty="0" sz="1750" spc="130">
                <a:latin typeface="Arial MT"/>
                <a:cs typeface="Arial MT"/>
              </a:rPr>
              <a:t>the</a:t>
            </a:r>
            <a:r>
              <a:rPr dirty="0" sz="1750" spc="-20">
                <a:latin typeface="Arial MT"/>
                <a:cs typeface="Arial MT"/>
              </a:rPr>
              <a:t> </a:t>
            </a:r>
            <a:r>
              <a:rPr dirty="0" sz="1750" spc="75">
                <a:latin typeface="Arial MT"/>
                <a:cs typeface="Arial MT"/>
              </a:rPr>
              <a:t>remainder</a:t>
            </a:r>
            <a:r>
              <a:rPr dirty="0" sz="1750" spc="240">
                <a:latin typeface="Arial MT"/>
                <a:cs typeface="Arial MT"/>
              </a:rPr>
              <a:t> </a:t>
            </a:r>
            <a:r>
              <a:rPr dirty="0" sz="1750" spc="30">
                <a:latin typeface="Arial MT"/>
                <a:cs typeface="Arial MT"/>
              </a:rPr>
              <a:t>is</a:t>
            </a:r>
            <a:endParaRPr sz="1750">
              <a:latin typeface="Arial MT"/>
              <a:cs typeface="Arial MT"/>
            </a:endParaRPr>
          </a:p>
          <a:p>
            <a:pPr marL="718820">
              <a:lnSpc>
                <a:spcPts val="2150"/>
              </a:lnSpc>
            </a:pPr>
            <a:r>
              <a:rPr dirty="0" sz="1850" spc="-10">
                <a:latin typeface="Arial MT"/>
                <a:cs typeface="Arial MT"/>
              </a:rPr>
              <a:t>zero.</a:t>
            </a:r>
            <a:endParaRPr sz="1850">
              <a:latin typeface="Arial MT"/>
              <a:cs typeface="Arial MT"/>
            </a:endParaRPr>
          </a:p>
          <a:p>
            <a:pPr lvl="1" marL="716915" marR="68580" indent="-259715">
              <a:lnSpc>
                <a:spcPts val="2090"/>
              </a:lnSpc>
              <a:spcBef>
                <a:spcPts val="120"/>
              </a:spcBef>
              <a:buChar char="—"/>
              <a:tabLst>
                <a:tab pos="719455" algn="l"/>
                <a:tab pos="1830705" algn="l"/>
              </a:tabLst>
            </a:pPr>
            <a:r>
              <a:rPr dirty="0" sz="1850">
                <a:latin typeface="Arial MT"/>
                <a:cs typeface="Arial MT"/>
              </a:rPr>
              <a:t>Place</a:t>
            </a:r>
            <a:r>
              <a:rPr dirty="0" sz="1850" spc="60">
                <a:latin typeface="Arial MT"/>
                <a:cs typeface="Arial MT"/>
              </a:rPr>
              <a:t> </a:t>
            </a:r>
            <a:r>
              <a:rPr dirty="0" sz="1850" spc="30">
                <a:latin typeface="Arial MT"/>
                <a:cs typeface="Arial MT"/>
              </a:rPr>
              <a:t>1’s</a:t>
            </a:r>
            <a:r>
              <a:rPr dirty="0" sz="1850">
                <a:latin typeface="Arial MT"/>
                <a:cs typeface="Arial MT"/>
              </a:rPr>
              <a:t>	in</a:t>
            </a:r>
            <a:r>
              <a:rPr dirty="0" sz="1850" spc="20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 spc="60">
                <a:latin typeface="Arial MT"/>
                <a:cs typeface="Arial MT"/>
              </a:rPr>
              <a:t>positions</a:t>
            </a:r>
            <a:r>
              <a:rPr dirty="0" sz="1850" spc="240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in</a:t>
            </a:r>
            <a:r>
              <a:rPr dirty="0" sz="1850" spc="19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30">
                <a:latin typeface="Arial MT"/>
                <a:cs typeface="Arial MT"/>
              </a:rPr>
              <a:t> </a:t>
            </a:r>
            <a:r>
              <a:rPr dirty="0" sz="1850" spc="50">
                <a:latin typeface="Arial MT"/>
                <a:cs typeface="Arial MT"/>
              </a:rPr>
              <a:t>binary</a:t>
            </a:r>
            <a:r>
              <a:rPr dirty="0" sz="1850" spc="23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result</a:t>
            </a:r>
            <a:r>
              <a:rPr dirty="0" sz="1850" spc="195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corresponding</a:t>
            </a:r>
            <a:r>
              <a:rPr dirty="0" sz="1850" spc="270">
                <a:latin typeface="Arial MT"/>
                <a:cs typeface="Arial MT"/>
              </a:rPr>
              <a:t> </a:t>
            </a:r>
            <a:r>
              <a:rPr dirty="0" sz="1850" spc="-25">
                <a:latin typeface="Arial MT"/>
                <a:cs typeface="Arial MT"/>
              </a:rPr>
              <a:t>to </a:t>
            </a:r>
            <a:r>
              <a:rPr dirty="0" sz="1850" spc="-25">
                <a:latin typeface="Arial MT"/>
                <a:cs typeface="Arial MT"/>
              </a:rPr>
              <a:t>	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10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powers</a:t>
            </a:r>
            <a:r>
              <a:rPr dirty="0" sz="1850" spc="3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recorded;</a:t>
            </a:r>
            <a:r>
              <a:rPr dirty="0" sz="1850" spc="38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in</a:t>
            </a:r>
            <a:r>
              <a:rPr dirty="0" sz="1850" spc="31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all</a:t>
            </a:r>
            <a:r>
              <a:rPr dirty="0" sz="1850" spc="18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other</a:t>
            </a:r>
            <a:r>
              <a:rPr dirty="0" sz="1850" spc="254">
                <a:latin typeface="Arial MT"/>
                <a:cs typeface="Arial MT"/>
              </a:rPr>
              <a:t> </a:t>
            </a:r>
            <a:r>
              <a:rPr dirty="0" sz="1850" spc="60">
                <a:latin typeface="Arial MT"/>
                <a:cs typeface="Arial MT"/>
              </a:rPr>
              <a:t>positions</a:t>
            </a:r>
            <a:r>
              <a:rPr dirty="0" sz="1850" spc="33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place</a:t>
            </a:r>
            <a:r>
              <a:rPr dirty="0" sz="1850" spc="175">
                <a:latin typeface="Arial MT"/>
                <a:cs typeface="Arial MT"/>
              </a:rPr>
              <a:t> </a:t>
            </a:r>
            <a:r>
              <a:rPr dirty="0" sz="1850" spc="-20">
                <a:latin typeface="Arial MT"/>
                <a:cs typeface="Arial MT"/>
              </a:rPr>
              <a:t>0’s.</a:t>
            </a:r>
            <a:endParaRPr sz="1850">
              <a:latin typeface="Arial MT"/>
              <a:cs typeface="Arial MT"/>
            </a:endParaRPr>
          </a:p>
          <a:p>
            <a:pPr marL="356235" indent="-305435">
              <a:lnSpc>
                <a:spcPct val="100000"/>
              </a:lnSpc>
              <a:buChar char="•"/>
              <a:tabLst>
                <a:tab pos="356235" algn="l"/>
                <a:tab pos="2733675" algn="l"/>
              </a:tabLst>
            </a:pPr>
            <a:r>
              <a:rPr dirty="0" sz="1950" spc="155">
                <a:latin typeface="Arial MT"/>
                <a:cs typeface="Arial MT"/>
              </a:rPr>
              <a:t>Example:</a:t>
            </a:r>
            <a:r>
              <a:rPr dirty="0" sz="1950" spc="385">
                <a:latin typeface="Arial MT"/>
                <a:cs typeface="Arial MT"/>
              </a:rPr>
              <a:t> </a:t>
            </a:r>
            <a:r>
              <a:rPr dirty="0" sz="1950" spc="80">
                <a:latin typeface="Arial MT"/>
                <a:cs typeface="Arial MT"/>
              </a:rPr>
              <a:t>625</a:t>
            </a:r>
            <a:r>
              <a:rPr dirty="0" baseline="-21825" sz="2100" spc="120">
                <a:latin typeface="Arial MT"/>
                <a:cs typeface="Arial MT"/>
              </a:rPr>
              <a:t>10</a:t>
            </a:r>
            <a:r>
              <a:rPr dirty="0" baseline="-21825" sz="2100" spc="-337">
                <a:latin typeface="Arial MT"/>
                <a:cs typeface="Arial MT"/>
              </a:rPr>
              <a:t> </a:t>
            </a:r>
            <a:r>
              <a:rPr dirty="0" sz="1950" spc="35">
                <a:latin typeface="Arial MT"/>
                <a:cs typeface="Arial MT"/>
              </a:rPr>
              <a:t>4</a:t>
            </a:r>
            <a:r>
              <a:rPr dirty="0" sz="1950">
                <a:latin typeface="Arial MT"/>
                <a:cs typeface="Arial MT"/>
              </a:rPr>
              <a:t>	</a:t>
            </a:r>
            <a:r>
              <a:rPr dirty="0" sz="1950" spc="125">
                <a:latin typeface="Arial MT"/>
                <a:cs typeface="Arial MT"/>
              </a:rPr>
              <a:t>1001110001,</a:t>
            </a:r>
            <a:endParaRPr sz="1950">
              <a:latin typeface="Arial MT"/>
              <a:cs typeface="Arial MT"/>
            </a:endParaRPr>
          </a:p>
          <a:p>
            <a:pPr marL="1086485" indent="-211454">
              <a:lnSpc>
                <a:spcPct val="100000"/>
              </a:lnSpc>
              <a:spcBef>
                <a:spcPts val="390"/>
              </a:spcBef>
              <a:buChar char="•"/>
              <a:tabLst>
                <a:tab pos="1086485" algn="l"/>
                <a:tab pos="2706370" algn="l"/>
              </a:tabLst>
            </a:pPr>
            <a:r>
              <a:rPr dirty="0" sz="1500" spc="-40">
                <a:latin typeface="Arial MT"/>
                <a:cs typeface="Arial MT"/>
              </a:rPr>
              <a:t>625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 spc="-720">
                <a:latin typeface="Arial MT"/>
                <a:cs typeface="Arial MT"/>
              </a:rPr>
              <a:t>—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35">
                <a:latin typeface="Arial MT"/>
                <a:cs typeface="Arial MT"/>
              </a:rPr>
              <a:t>512</a:t>
            </a:r>
            <a:r>
              <a:rPr dirty="0" sz="1500">
                <a:latin typeface="Arial MT"/>
                <a:cs typeface="Arial MT"/>
              </a:rPr>
              <a:t> =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 spc="-65">
                <a:latin typeface="Arial MT"/>
                <a:cs typeface="Arial MT"/>
              </a:rPr>
              <a:t>113</a:t>
            </a:r>
            <a:r>
              <a:rPr dirty="0" sz="1500" spc="-85">
                <a:latin typeface="Arial MT"/>
                <a:cs typeface="Arial MT"/>
              </a:rPr>
              <a:t> </a:t>
            </a:r>
            <a:r>
              <a:rPr dirty="0" sz="1500" spc="5">
                <a:latin typeface="Arial MT"/>
                <a:cs typeface="Arial MT"/>
              </a:rPr>
              <a:t>4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50">
                <a:solidFill>
                  <a:srgbClr val="282828"/>
                </a:solidFill>
                <a:latin typeface="Arial MT"/>
                <a:cs typeface="Arial MT"/>
              </a:rPr>
              <a:t>9</a:t>
            </a:r>
            <a:endParaRPr sz="1500">
              <a:latin typeface="Arial MT"/>
              <a:cs typeface="Arial MT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416394" y="3849773"/>
          <a:ext cx="2077085" cy="995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/>
                <a:gridCol w="523240"/>
                <a:gridCol w="542290"/>
                <a:gridCol w="159385"/>
              </a:tblGrid>
              <a:tr h="233679">
                <a:tc>
                  <a:txBody>
                    <a:bodyPr/>
                    <a:lstStyle/>
                    <a:p>
                      <a:pPr marL="251460" indent="-219710">
                        <a:lnSpc>
                          <a:spcPts val="1620"/>
                        </a:lnSpc>
                        <a:buChar char="•"/>
                        <a:tabLst>
                          <a:tab pos="251460" algn="l"/>
                        </a:tabLst>
                      </a:pPr>
                      <a:r>
                        <a:rPr dirty="0" sz="1450" spc="-10">
                          <a:latin typeface="Arial MT"/>
                          <a:cs typeface="Arial MT"/>
                        </a:rPr>
                        <a:t>’l’l3—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620"/>
                        </a:lnSpc>
                      </a:pPr>
                      <a:r>
                        <a:rPr dirty="0" sz="1450">
                          <a:solidFill>
                            <a:srgbClr val="282828"/>
                          </a:solidFill>
                          <a:latin typeface="Arial MT"/>
                          <a:cs typeface="Arial MT"/>
                        </a:rPr>
                        <a:t>64</a:t>
                      </a:r>
                      <a:r>
                        <a:rPr dirty="0" sz="1450" spc="20">
                          <a:solidFill>
                            <a:srgbClr val="28282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50" spc="-50">
                          <a:latin typeface="Arial MT"/>
                          <a:cs typeface="Arial MT"/>
                        </a:rPr>
                        <a:t>=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3495">
                        <a:lnSpc>
                          <a:spcPts val="1620"/>
                        </a:lnSpc>
                      </a:pPr>
                      <a:r>
                        <a:rPr dirty="0" sz="1450" spc="-25">
                          <a:latin typeface="Arial MT"/>
                          <a:cs typeface="Arial MT"/>
                        </a:rPr>
                        <a:t>49</a:t>
                      </a:r>
                      <a:r>
                        <a:rPr dirty="0" sz="1450" spc="-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50" spc="30">
                          <a:latin typeface="Arial MT"/>
                          <a:cs typeface="Arial MT"/>
                        </a:rPr>
                        <a:t>4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620"/>
                        </a:lnSpc>
                      </a:pPr>
                      <a:r>
                        <a:rPr dirty="0" sz="1450" spc="-50">
                          <a:solidFill>
                            <a:srgbClr val="424242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262255">
                <a:tc>
                  <a:txBody>
                    <a:bodyPr/>
                    <a:lstStyle/>
                    <a:p>
                      <a:pPr marL="282575" indent="-250190">
                        <a:lnSpc>
                          <a:spcPct val="100000"/>
                        </a:lnSpc>
                        <a:spcBef>
                          <a:spcPts val="90"/>
                        </a:spcBef>
                        <a:buChar char="•"/>
                        <a:tabLst>
                          <a:tab pos="282575" algn="l"/>
                        </a:tabLst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49</a:t>
                      </a:r>
                      <a:r>
                        <a:rPr dirty="0" sz="1400" spc="6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1400" spc="-680">
                          <a:latin typeface="Arial MT"/>
                          <a:cs typeface="Arial MT"/>
                        </a:rPr>
                        <a:t>—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370">
                          <a:latin typeface="Arial MT"/>
                          <a:cs typeface="Arial MT"/>
                        </a:rPr>
                        <a:t>32=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>
                          <a:latin typeface="Arial MT"/>
                          <a:cs typeface="Arial MT"/>
                        </a:rPr>
                        <a:t>17</a:t>
                      </a:r>
                      <a:r>
                        <a:rPr dirty="0" sz="14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50">
                          <a:latin typeface="Arial MT"/>
                          <a:cs typeface="Arial MT"/>
                        </a:rPr>
                        <a:t>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</a:tr>
              <a:tr h="499109">
                <a:tc>
                  <a:txBody>
                    <a:bodyPr/>
                    <a:lstStyle/>
                    <a:p>
                      <a:pPr marL="287655" indent="-255904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287655" algn="l"/>
                        </a:tabLst>
                      </a:pPr>
                      <a:r>
                        <a:rPr dirty="0" sz="1450">
                          <a:latin typeface="Arial MT"/>
                          <a:cs typeface="Arial MT"/>
                        </a:rPr>
                        <a:t>17</a:t>
                      </a:r>
                      <a:r>
                        <a:rPr dirty="0" sz="1450" spc="3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50" spc="-730">
                          <a:latin typeface="Arial MT"/>
                          <a:cs typeface="Arial MT"/>
                        </a:rPr>
                        <a:t>—</a:t>
                      </a:r>
                      <a:endParaRPr sz="1450">
                        <a:latin typeface="Arial MT"/>
                        <a:cs typeface="Arial MT"/>
                      </a:endParaRPr>
                    </a:p>
                    <a:p>
                      <a:pPr marL="391160" indent="-359410">
                        <a:lnSpc>
                          <a:spcPts val="1720"/>
                        </a:lnSpc>
                        <a:spcBef>
                          <a:spcPts val="215"/>
                        </a:spcBef>
                        <a:buChar char="•"/>
                        <a:tabLst>
                          <a:tab pos="391160" algn="l"/>
                        </a:tabLst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1—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450" spc="-409">
                          <a:latin typeface="Arial MT"/>
                          <a:cs typeface="Arial MT"/>
                        </a:rPr>
                        <a:t>16=</a:t>
                      </a:r>
                      <a:endParaRPr sz="1450">
                        <a:latin typeface="Arial MT"/>
                        <a:cs typeface="Arial MT"/>
                      </a:endParaRPr>
                    </a:p>
                    <a:p>
                      <a:pPr marL="180975">
                        <a:lnSpc>
                          <a:spcPts val="1720"/>
                        </a:lnSpc>
                        <a:spcBef>
                          <a:spcPts val="21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1=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450">
                          <a:solidFill>
                            <a:srgbClr val="575757"/>
                          </a:solidFill>
                          <a:latin typeface="Arial MT"/>
                          <a:cs typeface="Arial MT"/>
                        </a:rPr>
                        <a:t>’I</a:t>
                      </a:r>
                      <a:r>
                        <a:rPr dirty="0" sz="1450" spc="100">
                          <a:solidFill>
                            <a:srgbClr val="57575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50" spc="-300">
                          <a:latin typeface="Arial MT"/>
                          <a:cs typeface="Arial MT"/>
                        </a:rPr>
                        <a:t>44</a:t>
                      </a:r>
                      <a:endParaRPr sz="1450">
                        <a:latin typeface="Arial MT"/>
                        <a:cs typeface="Arial MT"/>
                      </a:endParaRPr>
                    </a:p>
                    <a:p>
                      <a:pPr marL="180340">
                        <a:lnSpc>
                          <a:spcPts val="1720"/>
                        </a:lnSpc>
                        <a:spcBef>
                          <a:spcPts val="21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061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612357" y="4811372"/>
            <a:ext cx="7009765" cy="95567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417195">
              <a:lnSpc>
                <a:spcPct val="100000"/>
              </a:lnSpc>
              <a:spcBef>
                <a:spcPts val="509"/>
              </a:spcBef>
              <a:tabLst>
                <a:tab pos="676910" algn="l"/>
              </a:tabLst>
            </a:pPr>
            <a:r>
              <a:rPr dirty="0" sz="1900" spc="-1000">
                <a:latin typeface="Arial MT"/>
                <a:cs typeface="Arial MT"/>
              </a:rPr>
              <a:t>—</a:t>
            </a:r>
            <a:r>
              <a:rPr dirty="0" sz="1900">
                <a:latin typeface="Arial MT"/>
                <a:cs typeface="Arial MT"/>
              </a:rPr>
              <a:t>	</a:t>
            </a:r>
            <a:r>
              <a:rPr dirty="0" sz="1900" spc="-45">
                <a:latin typeface="Arial MT"/>
                <a:cs typeface="Arial MT"/>
              </a:rPr>
              <a:t>Place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1’s</a:t>
            </a:r>
            <a:r>
              <a:rPr dirty="0" sz="1900" spc="-11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in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 spc="-40">
                <a:latin typeface="Arial MT"/>
                <a:cs typeface="Arial MT"/>
              </a:rPr>
              <a:t>the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 spc="-40">
                <a:latin typeface="Arial MT"/>
                <a:cs typeface="Arial MT"/>
              </a:rPr>
              <a:t>the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 spc="-40">
                <a:latin typeface="Arial MT"/>
                <a:cs typeface="Arial MT"/>
              </a:rPr>
              <a:t>positions</a:t>
            </a:r>
            <a:r>
              <a:rPr dirty="0" sz="1900" spc="20">
                <a:latin typeface="Arial MT"/>
                <a:cs typeface="Arial MT"/>
              </a:rPr>
              <a:t> </a:t>
            </a:r>
            <a:r>
              <a:rPr dirty="0" sz="1900" spc="-50">
                <a:latin typeface="Arial MT"/>
                <a:cs typeface="Arial MT"/>
              </a:rPr>
              <a:t>recorded</a:t>
            </a:r>
            <a:r>
              <a:rPr dirty="0" sz="1900" spc="-10">
                <a:latin typeface="Arial MT"/>
                <a:cs typeface="Arial MT"/>
              </a:rPr>
              <a:t> </a:t>
            </a:r>
            <a:r>
              <a:rPr dirty="0" sz="1900" spc="-40">
                <a:latin typeface="Arial MT"/>
                <a:cs typeface="Arial MT"/>
              </a:rPr>
              <a:t>and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0’s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elsewhere</a:t>
            </a:r>
            <a:endParaRPr sz="1900">
              <a:latin typeface="Arial MT"/>
              <a:cs typeface="Arial MT"/>
            </a:endParaRPr>
          </a:p>
          <a:p>
            <a:pPr marL="313690" indent="-300990">
              <a:lnSpc>
                <a:spcPts val="2039"/>
              </a:lnSpc>
              <a:spcBef>
                <a:spcPts val="375"/>
              </a:spcBef>
              <a:buChar char="•"/>
              <a:tabLst>
                <a:tab pos="313690" algn="l"/>
                <a:tab pos="3709670" algn="l"/>
              </a:tabLst>
            </a:pPr>
            <a:r>
              <a:rPr dirty="0" sz="1700" spc="110">
                <a:solidFill>
                  <a:srgbClr val="2354EF"/>
                </a:solidFill>
                <a:latin typeface="Arial MT"/>
                <a:cs typeface="Arial MT"/>
              </a:rPr>
              <a:t>Converting</a:t>
            </a:r>
            <a:r>
              <a:rPr dirty="0" sz="1700" spc="20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 spc="125">
                <a:solidFill>
                  <a:srgbClr val="2354EF"/>
                </a:solidFill>
                <a:latin typeface="Arial MT"/>
                <a:cs typeface="Arial MT"/>
              </a:rPr>
              <a:t>biiiary</a:t>
            </a:r>
            <a:r>
              <a:rPr dirty="0" sz="1700" spc="18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 spc="140">
                <a:solidFill>
                  <a:srgbClr val="2354EF"/>
                </a:solidFill>
                <a:latin typeface="Arial MT"/>
                <a:cs typeface="Arial MT"/>
              </a:rPr>
              <a:t>to</a:t>
            </a:r>
            <a:r>
              <a:rPr dirty="0" sz="1700" spc="7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 spc="100">
                <a:solidFill>
                  <a:srgbClr val="2354EF"/>
                </a:solidFill>
                <a:latin typeface="Arial MT"/>
                <a:cs typeface="Arial MT"/>
              </a:rPr>
              <a:t>decimal:</a:t>
            </a:r>
            <a:r>
              <a:rPr dirty="0" sz="1700">
                <a:solidFill>
                  <a:srgbClr val="2354EF"/>
                </a:solidFill>
                <a:latin typeface="Arial MT"/>
                <a:cs typeface="Arial MT"/>
              </a:rPr>
              <a:t>	suni</a:t>
            </a:r>
            <a:r>
              <a:rPr dirty="0" sz="1700" spc="3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5472EF"/>
                </a:solidFill>
                <a:latin typeface="Arial MT"/>
                <a:cs typeface="Arial MT"/>
              </a:rPr>
              <a:t>›veiglsted</a:t>
            </a:r>
            <a:r>
              <a:rPr dirty="0" sz="1700" spc="225">
                <a:solidFill>
                  <a:srgbClr val="5472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647EEF"/>
                </a:solidFill>
                <a:latin typeface="Arial MT"/>
                <a:cs typeface="Arial MT"/>
              </a:rPr>
              <a:t>powei's</a:t>
            </a:r>
            <a:r>
              <a:rPr dirty="0" sz="1700" spc="215">
                <a:solidFill>
                  <a:srgbClr val="647E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2354EF"/>
                </a:solidFill>
                <a:latin typeface="Arial MT"/>
                <a:cs typeface="Arial MT"/>
              </a:rPr>
              <a:t>of</a:t>
            </a:r>
            <a:r>
              <a:rPr dirty="0" sz="1700" spc="14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2354EF"/>
                </a:solidFill>
                <a:latin typeface="Arial MT"/>
                <a:cs typeface="Arial MT"/>
              </a:rPr>
              <a:t>2</a:t>
            </a:r>
            <a:r>
              <a:rPr dirty="0" sz="1700" spc="114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 spc="-10">
                <a:solidFill>
                  <a:srgbClr val="2354EF"/>
                </a:solidFill>
                <a:latin typeface="Arial MT"/>
                <a:cs typeface="Arial MT"/>
              </a:rPr>
              <a:t>using</a:t>
            </a:r>
            <a:endParaRPr sz="1700">
              <a:latin typeface="Arial MT"/>
              <a:cs typeface="Arial MT"/>
            </a:endParaRPr>
          </a:p>
          <a:p>
            <a:pPr marL="316865">
              <a:lnSpc>
                <a:spcPts val="2220"/>
              </a:lnSpc>
              <a:tabLst>
                <a:tab pos="2306955" algn="l"/>
              </a:tabLst>
            </a:pPr>
            <a:r>
              <a:rPr dirty="0" sz="1850" spc="-25">
                <a:solidFill>
                  <a:srgbClr val="2354EF"/>
                </a:solidFill>
                <a:latin typeface="Arial MT"/>
                <a:cs typeface="Arial MT"/>
              </a:rPr>
              <a:t>decimal</a:t>
            </a:r>
            <a:r>
              <a:rPr dirty="0" sz="1850" spc="-10">
                <a:solidFill>
                  <a:srgbClr val="2354EF"/>
                </a:solidFill>
                <a:latin typeface="Arial MT"/>
                <a:cs typeface="Arial MT"/>
              </a:rPr>
              <a:t> arithmetic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	</a:t>
            </a:r>
            <a:r>
              <a:rPr dirty="0" sz="1850" spc="-10">
                <a:solidFill>
                  <a:srgbClr val="2354EF"/>
                </a:solidFill>
                <a:latin typeface="Arial MT"/>
                <a:cs typeface="Arial MT"/>
              </a:rPr>
              <a:t>e.g.,</a:t>
            </a:r>
            <a:r>
              <a:rPr dirty="0" sz="1850" spc="-4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512</a:t>
            </a:r>
            <a:r>
              <a:rPr dirty="0" sz="1850" spc="-2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+</a:t>
            </a:r>
            <a:r>
              <a:rPr dirty="0" sz="1850" spc="-4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64</a:t>
            </a:r>
            <a:r>
              <a:rPr dirty="0" sz="1850" spc="-4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+</a:t>
            </a:r>
            <a:r>
              <a:rPr dirty="0" sz="1850" spc="-4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32</a:t>
            </a:r>
            <a:r>
              <a:rPr dirty="0" sz="1850" spc="-5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+</a:t>
            </a:r>
            <a:r>
              <a:rPr dirty="0" sz="1850" spc="-6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16</a:t>
            </a:r>
            <a:r>
              <a:rPr dirty="0" sz="1850" spc="-4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+</a:t>
            </a:r>
            <a:r>
              <a:rPr dirty="0" sz="1850" spc="-7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5472EF"/>
                </a:solidFill>
                <a:latin typeface="Arial MT"/>
                <a:cs typeface="Arial MT"/>
              </a:rPr>
              <a:t>1</a:t>
            </a:r>
            <a:r>
              <a:rPr dirty="0" sz="1850" spc="-10">
                <a:solidFill>
                  <a:srgbClr val="5472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=</a:t>
            </a:r>
            <a:r>
              <a:rPr dirty="0" sz="1850" spc="-3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 spc="-25">
                <a:solidFill>
                  <a:srgbClr val="2354EF"/>
                </a:solidFill>
                <a:latin typeface="Arial MT"/>
                <a:cs typeface="Arial MT"/>
              </a:rPr>
              <a:t>625</a:t>
            </a:r>
            <a:endParaRPr sz="1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3215" y="2312984"/>
            <a:ext cx="5764192" cy="4741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9639" y="788652"/>
            <a:ext cx="4538980" cy="4451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3105" algn="l"/>
              </a:tabLst>
            </a:pPr>
            <a:r>
              <a:rPr dirty="0" sz="2750" spc="-10" b="0">
                <a:solidFill>
                  <a:srgbClr val="2323BC"/>
                </a:solidFill>
                <a:latin typeface="Arial MT"/>
                <a:cs typeface="Arial MT"/>
              </a:rPr>
              <a:t>Conversion</a:t>
            </a:r>
            <a:r>
              <a:rPr dirty="0" sz="2750" b="0">
                <a:solidFill>
                  <a:srgbClr val="2323BC"/>
                </a:solidFill>
                <a:latin typeface="Arial MT"/>
                <a:cs typeface="Arial MT"/>
              </a:rPr>
              <a:t>	</a:t>
            </a:r>
            <a:r>
              <a:rPr dirty="0" sz="2750" spc="55" b="0">
                <a:solidFill>
                  <a:srgbClr val="2323BC"/>
                </a:solidFill>
                <a:latin typeface="Arial MT"/>
                <a:cs typeface="Arial MT"/>
              </a:rPr>
              <a:t>Between</a:t>
            </a:r>
            <a:r>
              <a:rPr dirty="0" sz="2750" spc="31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750" spc="-10" b="0">
                <a:solidFill>
                  <a:srgbClr val="2323BC"/>
                </a:solidFill>
                <a:latin typeface="Arial MT"/>
                <a:cs typeface="Arial MT"/>
              </a:rPr>
              <a:t>Bases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4325" indent="-301625">
              <a:lnSpc>
                <a:spcPts val="2180"/>
              </a:lnSpc>
              <a:spcBef>
                <a:spcPts val="100"/>
              </a:spcBef>
              <a:buChar char="•"/>
              <a:tabLst>
                <a:tab pos="314325" algn="l"/>
              </a:tabLst>
            </a:pPr>
            <a:r>
              <a:rPr dirty="0" sz="1850"/>
              <a:t>Convert</a:t>
            </a:r>
            <a:r>
              <a:rPr dirty="0" sz="1850" spc="459"/>
              <a:t> </a:t>
            </a:r>
            <a:r>
              <a:rPr dirty="0" sz="1850"/>
              <a:t>the</a:t>
            </a:r>
            <a:r>
              <a:rPr dirty="0" sz="1850" spc="195"/>
              <a:t> </a:t>
            </a:r>
            <a:r>
              <a:rPr dirty="0" sz="1850"/>
              <a:t>Integral</a:t>
            </a:r>
            <a:r>
              <a:rPr dirty="0" sz="1850" spc="225"/>
              <a:t> </a:t>
            </a:r>
            <a:r>
              <a:rPr dirty="0" sz="1850" spc="-20"/>
              <a:t>Part</a:t>
            </a:r>
            <a:endParaRPr sz="1850"/>
          </a:p>
          <a:p>
            <a:pPr lvl="1" marL="630555" marR="5080" indent="-241300">
              <a:lnSpc>
                <a:spcPct val="86300"/>
              </a:lnSpc>
              <a:spcBef>
                <a:spcPts val="254"/>
              </a:spcBef>
              <a:buChar char="—"/>
              <a:tabLst>
                <a:tab pos="630555" algn="l"/>
              </a:tabLst>
            </a:pPr>
            <a:r>
              <a:rPr dirty="0" sz="1800" spc="-45">
                <a:latin typeface="Arial MT"/>
                <a:cs typeface="Arial MT"/>
              </a:rPr>
              <a:t>Repeatedly</a:t>
            </a:r>
            <a:r>
              <a:rPr dirty="0" sz="1800" spc="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divide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number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by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radix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you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want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convert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and </a:t>
            </a:r>
            <a:r>
              <a:rPr dirty="0" sz="1500" spc="80">
                <a:latin typeface="Arial MT"/>
                <a:cs typeface="Arial MT"/>
              </a:rPr>
              <a:t>save</a:t>
            </a:r>
            <a:r>
              <a:rPr dirty="0" sz="1500" spc="85">
                <a:latin typeface="Arial MT"/>
                <a:cs typeface="Arial MT"/>
              </a:rPr>
              <a:t> </a:t>
            </a:r>
            <a:r>
              <a:rPr dirty="0" sz="1500" spc="70">
                <a:latin typeface="Arial MT"/>
                <a:cs typeface="Arial MT"/>
              </a:rPr>
              <a:t>the</a:t>
            </a:r>
            <a:r>
              <a:rPr dirty="0" sz="1500" spc="204">
                <a:latin typeface="Arial MT"/>
                <a:cs typeface="Arial MT"/>
              </a:rPr>
              <a:t> </a:t>
            </a:r>
            <a:r>
              <a:rPr dirty="0" sz="1500" spc="110">
                <a:latin typeface="Arial MT"/>
                <a:cs typeface="Arial MT"/>
              </a:rPr>
              <a:t>remainders.</a:t>
            </a:r>
            <a:r>
              <a:rPr dirty="0" sz="1500" spc="200">
                <a:latin typeface="Arial MT"/>
                <a:cs typeface="Arial MT"/>
              </a:rPr>
              <a:t> </a:t>
            </a:r>
            <a:r>
              <a:rPr dirty="0" sz="1500" spc="65">
                <a:latin typeface="Arial MT"/>
                <a:cs typeface="Arial MT"/>
              </a:rPr>
              <a:t>The</a:t>
            </a:r>
            <a:r>
              <a:rPr dirty="0" sz="1500" spc="95">
                <a:latin typeface="Arial MT"/>
                <a:cs typeface="Arial MT"/>
              </a:rPr>
              <a:t> </a:t>
            </a:r>
            <a:r>
              <a:rPr dirty="0" sz="1500" spc="60">
                <a:latin typeface="Arial MT"/>
                <a:cs typeface="Arial MT"/>
              </a:rPr>
              <a:t>new</a:t>
            </a:r>
            <a:r>
              <a:rPr dirty="0" sz="1500" spc="254">
                <a:latin typeface="Arial MT"/>
                <a:cs typeface="Arial MT"/>
              </a:rPr>
              <a:t> </a:t>
            </a:r>
            <a:r>
              <a:rPr dirty="0" sz="1500" spc="100">
                <a:latin typeface="Arial MT"/>
                <a:cs typeface="Arial MT"/>
              </a:rPr>
              <a:t>radix</a:t>
            </a:r>
            <a:r>
              <a:rPr dirty="0" sz="1500" spc="220">
                <a:latin typeface="Arial MT"/>
                <a:cs typeface="Arial MT"/>
              </a:rPr>
              <a:t> </a:t>
            </a:r>
            <a:r>
              <a:rPr dirty="0" sz="1500" spc="120">
                <a:latin typeface="Arial MT"/>
                <a:cs typeface="Arial MT"/>
              </a:rPr>
              <a:t>digits</a:t>
            </a:r>
            <a:r>
              <a:rPr dirty="0" sz="1500" spc="165">
                <a:latin typeface="Arial MT"/>
                <a:cs typeface="Arial MT"/>
              </a:rPr>
              <a:t> </a:t>
            </a:r>
            <a:r>
              <a:rPr dirty="0" sz="1500" spc="60">
                <a:latin typeface="Arial MT"/>
                <a:cs typeface="Arial MT"/>
              </a:rPr>
              <a:t>are</a:t>
            </a:r>
            <a:r>
              <a:rPr dirty="0" sz="1500" spc="70">
                <a:latin typeface="Arial MT"/>
                <a:cs typeface="Arial MT"/>
              </a:rPr>
              <a:t> </a:t>
            </a:r>
            <a:r>
              <a:rPr dirty="0" sz="1500" spc="50">
                <a:latin typeface="Arial MT"/>
                <a:cs typeface="Arial MT"/>
              </a:rPr>
              <a:t>th</a:t>
            </a:r>
            <a:r>
              <a:rPr dirty="0" sz="1500" spc="-17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e</a:t>
            </a:r>
            <a:r>
              <a:rPr dirty="0" sz="1500" spc="85">
                <a:latin typeface="Arial MT"/>
                <a:cs typeface="Arial MT"/>
              </a:rPr>
              <a:t> </a:t>
            </a:r>
            <a:r>
              <a:rPr dirty="0" sz="1500" spc="110">
                <a:latin typeface="Arial MT"/>
                <a:cs typeface="Arial MT"/>
              </a:rPr>
              <a:t>remainders</a:t>
            </a:r>
            <a:r>
              <a:rPr dirty="0" sz="1500" spc="215">
                <a:latin typeface="Arial MT"/>
                <a:cs typeface="Arial MT"/>
              </a:rPr>
              <a:t> </a:t>
            </a:r>
            <a:r>
              <a:rPr dirty="0" sz="1500" spc="75">
                <a:latin typeface="Arial MT"/>
                <a:cs typeface="Arial MT"/>
              </a:rPr>
              <a:t>in</a:t>
            </a:r>
            <a:r>
              <a:rPr dirty="0" sz="1500" spc="160">
                <a:latin typeface="Arial MT"/>
                <a:cs typeface="Arial MT"/>
              </a:rPr>
              <a:t> </a:t>
            </a:r>
            <a:r>
              <a:rPr dirty="0" sz="1500" spc="85">
                <a:latin typeface="Arial MT"/>
                <a:cs typeface="Arial MT"/>
              </a:rPr>
              <a:t>reverse </a:t>
            </a:r>
            <a:r>
              <a:rPr dirty="0" sz="1850" spc="-20">
                <a:latin typeface="Arial MT"/>
                <a:cs typeface="Arial MT"/>
              </a:rPr>
              <a:t>order</a:t>
            </a:r>
            <a:r>
              <a:rPr dirty="0" sz="1850" spc="-7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of</a:t>
            </a:r>
            <a:r>
              <a:rPr dirty="0" sz="1850" spc="-8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computation.</a:t>
            </a:r>
            <a:endParaRPr sz="18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—"/>
            </a:pPr>
            <a:endParaRPr sz="1500"/>
          </a:p>
          <a:p>
            <a:pPr lvl="1">
              <a:lnSpc>
                <a:spcPct val="100000"/>
              </a:lnSpc>
              <a:spcBef>
                <a:spcPts val="905"/>
              </a:spcBef>
              <a:buFont typeface="Arial MT"/>
              <a:buChar char="—"/>
            </a:pPr>
            <a:endParaRPr sz="1500"/>
          </a:p>
          <a:p>
            <a:pPr marL="481330">
              <a:lnSpc>
                <a:spcPct val="100000"/>
              </a:lnSpc>
              <a:tabLst>
                <a:tab pos="1922780" algn="l"/>
              </a:tabLst>
            </a:pPr>
            <a:r>
              <a:rPr dirty="0" sz="1650" i="1">
                <a:latin typeface="Arial"/>
                <a:cs typeface="Arial"/>
              </a:rPr>
              <a:t>is</a:t>
            </a:r>
            <a:r>
              <a:rPr dirty="0" sz="1650" spc="-5" i="1">
                <a:latin typeface="Arial"/>
                <a:cs typeface="Arial"/>
              </a:rPr>
              <a:t> </a:t>
            </a:r>
            <a:r>
              <a:rPr dirty="0" sz="1650"/>
              <a:t>the</a:t>
            </a:r>
            <a:r>
              <a:rPr dirty="0" sz="1650" spc="-75"/>
              <a:t> </a:t>
            </a:r>
            <a:r>
              <a:rPr dirty="0" sz="1650" spc="-10"/>
              <a:t>coe/ficie</a:t>
            </a:r>
            <a:r>
              <a:rPr dirty="0" sz="1650"/>
              <a:t>	/</a:t>
            </a:r>
            <a:r>
              <a:rPr dirty="0" sz="1650" spc="-114"/>
              <a:t> </a:t>
            </a:r>
            <a:r>
              <a:rPr dirty="0" sz="1650" i="1">
                <a:latin typeface="Arial"/>
                <a:cs typeface="Arial"/>
              </a:rPr>
              <a:t>of</a:t>
            </a:r>
            <a:r>
              <a:rPr dirty="0" sz="1650" spc="70" i="1">
                <a:latin typeface="Arial"/>
                <a:cs typeface="Arial"/>
              </a:rPr>
              <a:t> </a:t>
            </a:r>
            <a:r>
              <a:rPr dirty="0" sz="1650"/>
              <a:t>the</a:t>
            </a:r>
            <a:r>
              <a:rPr dirty="0" sz="1650" spc="-25"/>
              <a:t> </a:t>
            </a:r>
            <a:r>
              <a:rPr dirty="0" sz="1650" i="1">
                <a:latin typeface="Arial"/>
                <a:cs typeface="Arial"/>
              </a:rPr>
              <a:t>radix's</a:t>
            </a:r>
            <a:r>
              <a:rPr dirty="0" sz="1650" spc="70" i="1">
                <a:latin typeface="Arial"/>
                <a:cs typeface="Arial"/>
              </a:rPr>
              <a:t> </a:t>
            </a:r>
            <a:r>
              <a:rPr dirty="0" sz="1650"/>
              <a:t>expo</a:t>
            </a:r>
            <a:r>
              <a:rPr dirty="0" sz="1650" spc="400"/>
              <a:t> </a:t>
            </a:r>
            <a:r>
              <a:rPr dirty="0" sz="1650"/>
              <a:t>e</a:t>
            </a:r>
            <a:r>
              <a:rPr dirty="0" sz="1650" spc="415"/>
              <a:t> </a:t>
            </a:r>
            <a:r>
              <a:rPr dirty="0" sz="1650" spc="-25"/>
              <a:t>/.</a:t>
            </a:r>
            <a:endParaRPr sz="1650">
              <a:latin typeface="Arial"/>
              <a:cs typeface="Arial"/>
            </a:endParaRPr>
          </a:p>
          <a:p>
            <a:pPr lvl="2" marL="1037590" indent="-200660">
              <a:lnSpc>
                <a:spcPct val="100000"/>
              </a:lnSpc>
              <a:spcBef>
                <a:spcPts val="135"/>
              </a:spcBef>
              <a:buChar char="•"/>
              <a:tabLst>
                <a:tab pos="1037590" algn="l"/>
              </a:tabLst>
            </a:pPr>
            <a:r>
              <a:rPr dirty="0" sz="1450">
                <a:latin typeface="Arial MT"/>
                <a:cs typeface="Arial MT"/>
              </a:rPr>
              <a:t>If</a:t>
            </a:r>
            <a:r>
              <a:rPr dirty="0" sz="1450" spc="14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the</a:t>
            </a:r>
            <a:r>
              <a:rPr dirty="0" sz="1450" spc="70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new</a:t>
            </a:r>
            <a:r>
              <a:rPr dirty="0" sz="1450" spc="130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radix</a:t>
            </a:r>
            <a:r>
              <a:rPr dirty="0" sz="1450" spc="16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is</a:t>
            </a:r>
            <a:r>
              <a:rPr dirty="0" sz="1450" spc="6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&gt;</a:t>
            </a:r>
            <a:r>
              <a:rPr dirty="0" sz="1450" spc="4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10,</a:t>
            </a:r>
            <a:r>
              <a:rPr dirty="0" sz="1450" spc="80">
                <a:latin typeface="Arial MT"/>
                <a:cs typeface="Arial MT"/>
              </a:rPr>
              <a:t> </a:t>
            </a:r>
            <a:r>
              <a:rPr dirty="0" sz="1450" spc="60">
                <a:latin typeface="Arial MT"/>
                <a:cs typeface="Arial MT"/>
              </a:rPr>
              <a:t>then</a:t>
            </a:r>
            <a:r>
              <a:rPr dirty="0" sz="1450" spc="80">
                <a:latin typeface="Arial MT"/>
                <a:cs typeface="Arial MT"/>
              </a:rPr>
              <a:t> </a:t>
            </a:r>
            <a:r>
              <a:rPr dirty="0" sz="1450" spc="50">
                <a:latin typeface="Arial MT"/>
                <a:cs typeface="Arial MT"/>
              </a:rPr>
              <a:t>convert</a:t>
            </a:r>
            <a:r>
              <a:rPr dirty="0" sz="1450" spc="15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all</a:t>
            </a:r>
            <a:r>
              <a:rPr dirty="0" sz="1450" spc="10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remainders</a:t>
            </a:r>
            <a:r>
              <a:rPr dirty="0" sz="1450" spc="32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&gt;</a:t>
            </a:r>
            <a:r>
              <a:rPr dirty="0" sz="1450" spc="80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10</a:t>
            </a:r>
            <a:r>
              <a:rPr dirty="0" sz="1450" spc="20">
                <a:latin typeface="Arial MT"/>
                <a:cs typeface="Arial MT"/>
              </a:rPr>
              <a:t> </a:t>
            </a:r>
            <a:r>
              <a:rPr dirty="0" sz="1450" spc="55">
                <a:latin typeface="Arial MT"/>
                <a:cs typeface="Arial MT"/>
              </a:rPr>
              <a:t>to</a:t>
            </a:r>
            <a:r>
              <a:rPr dirty="0" sz="1450" spc="114">
                <a:latin typeface="Arial MT"/>
                <a:cs typeface="Arial MT"/>
              </a:rPr>
              <a:t> </a:t>
            </a:r>
            <a:r>
              <a:rPr dirty="0" sz="1450" spc="60">
                <a:latin typeface="Arial MT"/>
                <a:cs typeface="Arial MT"/>
              </a:rPr>
              <a:t>digits</a:t>
            </a:r>
            <a:r>
              <a:rPr dirty="0" sz="1450" spc="215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A,</a:t>
            </a:r>
            <a:r>
              <a:rPr dirty="0" sz="1450" spc="180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B,</a:t>
            </a:r>
            <a:r>
              <a:rPr dirty="0" sz="1450" spc="40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.</a:t>
            </a:r>
            <a:r>
              <a:rPr dirty="0" sz="1450" spc="-250">
                <a:latin typeface="Arial MT"/>
                <a:cs typeface="Arial MT"/>
              </a:rPr>
              <a:t> </a:t>
            </a:r>
            <a:r>
              <a:rPr dirty="0" sz="1450" spc="-25">
                <a:latin typeface="Arial MT"/>
                <a:cs typeface="Arial MT"/>
              </a:rPr>
              <a:t>..</a:t>
            </a:r>
            <a:endParaRPr sz="1450">
              <a:latin typeface="Arial MT"/>
              <a:cs typeface="Arial MT"/>
            </a:endParaRPr>
          </a:p>
          <a:p>
            <a:pPr marL="314960" indent="-301625">
              <a:lnSpc>
                <a:spcPct val="100000"/>
              </a:lnSpc>
              <a:spcBef>
                <a:spcPts val="145"/>
              </a:spcBef>
              <a:buChar char="•"/>
              <a:tabLst>
                <a:tab pos="314960" algn="l"/>
              </a:tabLst>
            </a:pPr>
            <a:r>
              <a:rPr dirty="0" sz="1750" spc="80"/>
              <a:t>Convert</a:t>
            </a:r>
            <a:r>
              <a:rPr dirty="0" sz="1750" spc="215"/>
              <a:t> </a:t>
            </a:r>
            <a:r>
              <a:rPr dirty="0" sz="1750" spc="50"/>
              <a:t>the</a:t>
            </a:r>
            <a:r>
              <a:rPr dirty="0" sz="1750" spc="85"/>
              <a:t> Fractional</a:t>
            </a:r>
            <a:r>
              <a:rPr dirty="0" sz="1750" spc="110"/>
              <a:t> </a:t>
            </a:r>
            <a:r>
              <a:rPr dirty="0" sz="1750" spc="35"/>
              <a:t>Part</a:t>
            </a:r>
            <a:endParaRPr sz="1750"/>
          </a:p>
          <a:p>
            <a:pPr lvl="1" marL="622935" marR="22860" indent="-204470">
              <a:lnSpc>
                <a:spcPct val="84600"/>
              </a:lnSpc>
              <a:spcBef>
                <a:spcPts val="440"/>
              </a:spcBef>
              <a:buChar char="—"/>
              <a:tabLst>
                <a:tab pos="622935" algn="l"/>
                <a:tab pos="635000" algn="l"/>
              </a:tabLst>
            </a:pPr>
            <a:r>
              <a:rPr dirty="0" sz="1600">
                <a:latin typeface="Arial MT"/>
                <a:cs typeface="Arial MT"/>
              </a:rPr>
              <a:t>	Repeatedly</a:t>
            </a:r>
            <a:r>
              <a:rPr dirty="0" sz="1600" spc="260">
                <a:latin typeface="Arial MT"/>
                <a:cs typeface="Arial MT"/>
              </a:rPr>
              <a:t> </a:t>
            </a:r>
            <a:r>
              <a:rPr dirty="0" sz="1600" spc="85">
                <a:latin typeface="Arial MT"/>
                <a:cs typeface="Arial MT"/>
              </a:rPr>
              <a:t>multiply</a:t>
            </a:r>
            <a:r>
              <a:rPr dirty="0" sz="1600" spc="220">
                <a:latin typeface="Arial MT"/>
                <a:cs typeface="Arial MT"/>
              </a:rPr>
              <a:t> </a:t>
            </a:r>
            <a:r>
              <a:rPr dirty="0" sz="1600" spc="55">
                <a:latin typeface="Arial MT"/>
                <a:cs typeface="Arial MT"/>
              </a:rPr>
              <a:t>the</a:t>
            </a:r>
            <a:r>
              <a:rPr dirty="0" sz="1600" spc="110">
                <a:latin typeface="Arial MT"/>
                <a:cs typeface="Arial MT"/>
              </a:rPr>
              <a:t> </a:t>
            </a:r>
            <a:r>
              <a:rPr dirty="0" sz="1600" spc="80">
                <a:latin typeface="Arial MT"/>
                <a:cs typeface="Arial MT"/>
              </a:rPr>
              <a:t>fraction</a:t>
            </a:r>
            <a:r>
              <a:rPr dirty="0" sz="1600" spc="100">
                <a:latin typeface="Arial MT"/>
                <a:cs typeface="Arial MT"/>
              </a:rPr>
              <a:t> </a:t>
            </a:r>
            <a:r>
              <a:rPr dirty="0" sz="1600" spc="65">
                <a:latin typeface="Arial MT"/>
                <a:cs typeface="Arial MT"/>
              </a:rPr>
              <a:t>by</a:t>
            </a:r>
            <a:r>
              <a:rPr dirty="0" sz="1600" spc="140">
                <a:latin typeface="Arial MT"/>
                <a:cs typeface="Arial MT"/>
              </a:rPr>
              <a:t> </a:t>
            </a:r>
            <a:r>
              <a:rPr dirty="0" sz="1600" spc="55">
                <a:latin typeface="Arial MT"/>
                <a:cs typeface="Arial MT"/>
              </a:rPr>
              <a:t>the</a:t>
            </a:r>
            <a:r>
              <a:rPr dirty="0" sz="1600" spc="110">
                <a:latin typeface="Arial MT"/>
                <a:cs typeface="Arial MT"/>
              </a:rPr>
              <a:t> </a:t>
            </a:r>
            <a:r>
              <a:rPr dirty="0" sz="1600" spc="65">
                <a:latin typeface="Arial MT"/>
                <a:cs typeface="Arial MT"/>
              </a:rPr>
              <a:t>radix</a:t>
            </a:r>
            <a:r>
              <a:rPr dirty="0" sz="1600" spc="225">
                <a:latin typeface="Arial MT"/>
                <a:cs typeface="Arial MT"/>
              </a:rPr>
              <a:t> </a:t>
            </a:r>
            <a:r>
              <a:rPr dirty="0" sz="1600" spc="65">
                <a:latin typeface="Arial MT"/>
                <a:cs typeface="Arial MT"/>
              </a:rPr>
              <a:t>and</a:t>
            </a:r>
            <a:r>
              <a:rPr dirty="0" sz="1600" spc="1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save</a:t>
            </a:r>
            <a:r>
              <a:rPr dirty="0" sz="1600" spc="130">
                <a:latin typeface="Arial MT"/>
                <a:cs typeface="Arial MT"/>
              </a:rPr>
              <a:t> </a:t>
            </a:r>
            <a:r>
              <a:rPr dirty="0" sz="1600" spc="55">
                <a:latin typeface="Arial MT"/>
                <a:cs typeface="Arial MT"/>
              </a:rPr>
              <a:t>the</a:t>
            </a:r>
            <a:r>
              <a:rPr dirty="0" sz="1600" spc="110">
                <a:latin typeface="Arial MT"/>
                <a:cs typeface="Arial MT"/>
              </a:rPr>
              <a:t> </a:t>
            </a:r>
            <a:r>
              <a:rPr dirty="0" sz="1600" spc="65">
                <a:latin typeface="Arial MT"/>
                <a:cs typeface="Arial MT"/>
              </a:rPr>
              <a:t>integer</a:t>
            </a:r>
            <a:r>
              <a:rPr dirty="0" sz="1600" spc="215">
                <a:latin typeface="Arial MT"/>
                <a:cs typeface="Arial MT"/>
              </a:rPr>
              <a:t> </a:t>
            </a:r>
            <a:r>
              <a:rPr dirty="0" sz="1600" spc="75">
                <a:latin typeface="Arial MT"/>
                <a:cs typeface="Arial MT"/>
              </a:rPr>
              <a:t>digits </a:t>
            </a:r>
            <a:r>
              <a:rPr dirty="0" sz="1850" spc="-10">
                <a:latin typeface="Arial MT"/>
                <a:cs typeface="Arial MT"/>
              </a:rPr>
              <a:t>that</a:t>
            </a:r>
            <a:r>
              <a:rPr dirty="0" sz="1850" spc="-1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result.</a:t>
            </a:r>
            <a:r>
              <a:rPr dirty="0" sz="1850" spc="130">
                <a:latin typeface="Arial MT"/>
                <a:cs typeface="Arial MT"/>
              </a:rPr>
              <a:t> </a:t>
            </a:r>
            <a:r>
              <a:rPr dirty="0" sz="1850" spc="-145">
                <a:latin typeface="Arial MT"/>
                <a:cs typeface="Arial MT"/>
              </a:rPr>
              <a:t>The</a:t>
            </a:r>
            <a:r>
              <a:rPr dirty="0" sz="1850">
                <a:latin typeface="Arial MT"/>
                <a:cs typeface="Arial MT"/>
              </a:rPr>
              <a:t> </a:t>
            </a:r>
            <a:r>
              <a:rPr dirty="0" sz="1850" spc="-80">
                <a:latin typeface="Arial MT"/>
                <a:cs typeface="Arial MT"/>
              </a:rPr>
              <a:t>new</a:t>
            </a:r>
            <a:r>
              <a:rPr dirty="0" sz="1850" spc="-4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radix</a:t>
            </a:r>
            <a:r>
              <a:rPr dirty="0" sz="1850" spc="1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fraction</a:t>
            </a:r>
            <a:r>
              <a:rPr dirty="0" sz="1850" spc="-3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digits</a:t>
            </a:r>
            <a:r>
              <a:rPr dirty="0" sz="1850" spc="-10">
                <a:latin typeface="Arial MT"/>
                <a:cs typeface="Arial MT"/>
              </a:rPr>
              <a:t> </a:t>
            </a:r>
            <a:r>
              <a:rPr dirty="0" sz="1850" spc="-110">
                <a:latin typeface="Arial MT"/>
                <a:cs typeface="Arial MT"/>
              </a:rPr>
              <a:t>are</a:t>
            </a:r>
            <a:r>
              <a:rPr dirty="0" sz="1850" spc="-20">
                <a:latin typeface="Arial MT"/>
                <a:cs typeface="Arial MT"/>
              </a:rPr>
              <a:t> </a:t>
            </a:r>
            <a:r>
              <a:rPr dirty="0" sz="1850" spc="-35">
                <a:latin typeface="Arial MT"/>
                <a:cs typeface="Arial MT"/>
              </a:rPr>
              <a:t>the</a:t>
            </a:r>
            <a:r>
              <a:rPr dirty="0" sz="1850" spc="-95">
                <a:latin typeface="Arial MT"/>
                <a:cs typeface="Arial MT"/>
              </a:rPr>
              <a:t> </a:t>
            </a:r>
            <a:r>
              <a:rPr dirty="0" sz="1850" spc="-25">
                <a:latin typeface="Arial MT"/>
                <a:cs typeface="Arial MT"/>
              </a:rPr>
              <a:t>integer</a:t>
            </a:r>
            <a:r>
              <a:rPr dirty="0" sz="1850" spc="-50">
                <a:latin typeface="Arial MT"/>
                <a:cs typeface="Arial MT"/>
              </a:rPr>
              <a:t> </a:t>
            </a:r>
            <a:r>
              <a:rPr dirty="0" sz="1850" spc="-40">
                <a:latin typeface="Arial MT"/>
                <a:cs typeface="Arial MT"/>
              </a:rPr>
              <a:t>numbers</a:t>
            </a:r>
            <a:r>
              <a:rPr dirty="0" sz="1850" spc="5">
                <a:latin typeface="Arial MT"/>
                <a:cs typeface="Arial MT"/>
              </a:rPr>
              <a:t> </a:t>
            </a:r>
            <a:r>
              <a:rPr dirty="0" sz="1850" spc="-25">
                <a:latin typeface="Arial MT"/>
                <a:cs typeface="Arial MT"/>
              </a:rPr>
              <a:t>in </a:t>
            </a:r>
            <a:r>
              <a:rPr dirty="0" sz="1550" spc="165" i="1">
                <a:latin typeface="Calibri"/>
                <a:cs typeface="Calibri"/>
              </a:rPr>
              <a:t>computed</a:t>
            </a:r>
            <a:r>
              <a:rPr dirty="0" sz="1550" spc="190" i="1">
                <a:latin typeface="Calibri"/>
                <a:cs typeface="Calibri"/>
              </a:rPr>
              <a:t> </a:t>
            </a:r>
            <a:r>
              <a:rPr dirty="0" sz="1550" spc="110" i="1">
                <a:latin typeface="Calibri"/>
                <a:cs typeface="Calibri"/>
              </a:rPr>
              <a:t>order.</a:t>
            </a:r>
            <a:endParaRPr sz="1550">
              <a:latin typeface="Calibri"/>
              <a:cs typeface="Calibri"/>
            </a:endParaRPr>
          </a:p>
          <a:p>
            <a:pPr marL="603250">
              <a:lnSpc>
                <a:spcPts val="2014"/>
              </a:lnSpc>
              <a:spcBef>
                <a:spcPts val="175"/>
              </a:spcBef>
            </a:pPr>
            <a:r>
              <a:rPr dirty="0" sz="1700" i="1">
                <a:solidFill>
                  <a:srgbClr val="2354EF"/>
                </a:solidFill>
                <a:latin typeface="Calibri"/>
                <a:cs typeface="Calibri"/>
              </a:rPr>
              <a:t>Why</a:t>
            </a:r>
            <a:r>
              <a:rPr dirty="0" sz="1700" spc="105" i="1">
                <a:solidFill>
                  <a:srgbClr val="2354EF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2354EF"/>
                </a:solidFill>
                <a:latin typeface="Calibri"/>
                <a:cs typeface="Calibri"/>
              </a:rPr>
              <a:t>clo=s</a:t>
            </a:r>
            <a:r>
              <a:rPr dirty="0" sz="1700" spc="155" i="1">
                <a:solidFill>
                  <a:srgbClr val="2354EF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2354EF"/>
                </a:solidFill>
                <a:latin typeface="Calibri"/>
                <a:cs typeface="Calibri"/>
              </a:rPr>
              <a:t>this</a:t>
            </a:r>
            <a:r>
              <a:rPr dirty="0" sz="1700" spc="95" i="1">
                <a:solidFill>
                  <a:srgbClr val="2354E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272EF"/>
                </a:solidFill>
                <a:latin typeface="Calibri"/>
                <a:cs typeface="Calibri"/>
              </a:rPr>
              <a:t>'.+‘ork?</a:t>
            </a:r>
            <a:endParaRPr sz="1700">
              <a:latin typeface="Calibri"/>
              <a:cs typeface="Calibri"/>
            </a:endParaRPr>
          </a:p>
          <a:p>
            <a:pPr marL="631825">
              <a:lnSpc>
                <a:spcPts val="2070"/>
              </a:lnSpc>
            </a:pPr>
            <a:r>
              <a:rPr dirty="0" sz="1800" spc="60" i="1">
                <a:latin typeface="Calibri"/>
                <a:cs typeface="Calibri"/>
              </a:rPr>
              <a:t>To</a:t>
            </a:r>
            <a:r>
              <a:rPr dirty="0" sz="1800" spc="-105" i="1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convert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fractional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45" i="1">
                <a:latin typeface="Calibri"/>
                <a:cs typeface="Calibri"/>
              </a:rPr>
              <a:t>part.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it</a:t>
            </a:r>
            <a:r>
              <a:rPr dirty="0" sz="1800" spc="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should</a:t>
            </a:r>
            <a:r>
              <a:rPr dirty="0" sz="1800" spc="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be</a:t>
            </a:r>
            <a:r>
              <a:rPr dirty="0" sz="1800" spc="2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divided</a:t>
            </a:r>
            <a:r>
              <a:rPr dirty="0" sz="1800" spc="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by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spc="-60">
                <a:latin typeface="Calibri"/>
                <a:cs typeface="Calibri"/>
              </a:rPr>
              <a:t>reciproca1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of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radix.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which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  <a:p>
            <a:pPr marL="632460">
              <a:lnSpc>
                <a:spcPts val="1735"/>
              </a:lnSpc>
            </a:pPr>
            <a:r>
              <a:rPr dirty="0" sz="1500"/>
              <a:t>same</a:t>
            </a:r>
            <a:r>
              <a:rPr dirty="0" sz="1500" spc="345"/>
              <a:t> </a:t>
            </a:r>
            <a:r>
              <a:rPr dirty="0" sz="1500" spc="70"/>
              <a:t>as</a:t>
            </a:r>
            <a:r>
              <a:rPr dirty="0" sz="1500" spc="175"/>
              <a:t> </a:t>
            </a:r>
            <a:r>
              <a:rPr dirty="0" sz="1500" i="1">
                <a:latin typeface="Arial"/>
                <a:cs typeface="Arial"/>
              </a:rPr>
              <a:t>multiplying</a:t>
            </a:r>
            <a:r>
              <a:rPr dirty="0" sz="1500" spc="360" i="1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with</a:t>
            </a:r>
            <a:r>
              <a:rPr dirty="0" sz="1500" spc="32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radix.</a:t>
            </a:r>
            <a:endParaRPr sz="1500">
              <a:latin typeface="Arial"/>
              <a:cs typeface="Arial"/>
            </a:endParaRPr>
          </a:p>
          <a:p>
            <a:pPr lvl="2" marL="1036955" indent="-200660">
              <a:lnSpc>
                <a:spcPct val="100000"/>
              </a:lnSpc>
              <a:spcBef>
                <a:spcPts val="204"/>
              </a:spcBef>
              <a:buChar char="•"/>
              <a:tabLst>
                <a:tab pos="1036955" algn="l"/>
              </a:tabLst>
            </a:pPr>
            <a:r>
              <a:rPr dirty="0" sz="1500">
                <a:latin typeface="Arial MT"/>
                <a:cs typeface="Arial MT"/>
              </a:rPr>
              <a:t>If</a:t>
            </a:r>
            <a:r>
              <a:rPr dirty="0" sz="1500" spc="12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the</a:t>
            </a:r>
            <a:r>
              <a:rPr dirty="0" sz="1500" spc="4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new</a:t>
            </a:r>
            <a:r>
              <a:rPr dirty="0" sz="1500" spc="13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radix</a:t>
            </a:r>
            <a:r>
              <a:rPr dirty="0" sz="1500" spc="13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is</a:t>
            </a:r>
            <a:r>
              <a:rPr dirty="0" sz="1500" spc="4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&gt;</a:t>
            </a:r>
            <a:r>
              <a:rPr dirty="0" sz="1500" spc="3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10,</a:t>
            </a:r>
            <a:r>
              <a:rPr dirty="0" sz="1500" spc="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then</a:t>
            </a:r>
            <a:r>
              <a:rPr dirty="0" sz="1500" spc="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convert</a:t>
            </a:r>
            <a:r>
              <a:rPr dirty="0" sz="1500" spc="12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all</a:t>
            </a:r>
            <a:r>
              <a:rPr dirty="0" sz="1500" spc="8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integer</a:t>
            </a:r>
            <a:r>
              <a:rPr dirty="0" sz="1500" spc="19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num</a:t>
            </a:r>
            <a:r>
              <a:rPr dirty="0" sz="1500" spc="-2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bers</a:t>
            </a:r>
            <a:r>
              <a:rPr dirty="0" sz="1500" spc="9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&gt;</a:t>
            </a:r>
            <a:r>
              <a:rPr dirty="0" sz="1500" spc="-7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10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to</a:t>
            </a:r>
            <a:r>
              <a:rPr dirty="0" sz="1500" spc="195">
                <a:latin typeface="Arial MT"/>
                <a:cs typeface="Arial MT"/>
              </a:rPr>
              <a:t> </a:t>
            </a:r>
            <a:r>
              <a:rPr dirty="0" sz="1500" spc="55">
                <a:latin typeface="Arial MT"/>
                <a:cs typeface="Arial MT"/>
              </a:rPr>
              <a:t>digits</a:t>
            </a:r>
            <a:r>
              <a:rPr dirty="0" sz="1500" spc="1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A,</a:t>
            </a:r>
            <a:r>
              <a:rPr dirty="0" sz="1500" spc="4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B,</a:t>
            </a:r>
            <a:endParaRPr sz="1500">
              <a:latin typeface="Arial MT"/>
              <a:cs typeface="Arial MT"/>
            </a:endParaRPr>
          </a:p>
          <a:p>
            <a:pPr marL="319405" indent="-306070">
              <a:lnSpc>
                <a:spcPct val="100000"/>
              </a:lnSpc>
              <a:spcBef>
                <a:spcPts val="1590"/>
              </a:spcBef>
              <a:buChar char="•"/>
              <a:tabLst>
                <a:tab pos="319405" algn="l"/>
              </a:tabLst>
            </a:pPr>
            <a:r>
              <a:rPr dirty="0" sz="1750" spc="105"/>
              <a:t>Join</a:t>
            </a:r>
            <a:r>
              <a:rPr dirty="0" sz="1750" spc="20"/>
              <a:t> </a:t>
            </a:r>
            <a:r>
              <a:rPr dirty="0" sz="1750" spc="80"/>
              <a:t>together</a:t>
            </a:r>
            <a:r>
              <a:rPr dirty="0" sz="1750" spc="240"/>
              <a:t> </a:t>
            </a:r>
            <a:r>
              <a:rPr dirty="0" sz="1750" spc="105"/>
              <a:t>with</a:t>
            </a:r>
            <a:r>
              <a:rPr dirty="0" sz="1750" spc="-5"/>
              <a:t> </a:t>
            </a:r>
            <a:r>
              <a:rPr dirty="0" sz="1750" spc="110"/>
              <a:t>the</a:t>
            </a:r>
            <a:r>
              <a:rPr dirty="0" sz="1750" spc="-5"/>
              <a:t> </a:t>
            </a:r>
            <a:r>
              <a:rPr dirty="0" sz="1750" spc="-45"/>
              <a:t>racJix</a:t>
            </a:r>
            <a:r>
              <a:rPr dirty="0" sz="1750" spc="170"/>
              <a:t> </a:t>
            </a:r>
            <a:r>
              <a:rPr dirty="0" sz="1750" spc="80"/>
              <a:t>point</a:t>
            </a:r>
            <a:endParaRPr sz="17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617" y="718781"/>
            <a:ext cx="4843780" cy="4591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784350" algn="l"/>
              </a:tabLst>
            </a:pPr>
            <a:r>
              <a:rPr dirty="0" sz="2850" spc="-10" b="0">
                <a:solidFill>
                  <a:srgbClr val="2323BC"/>
                </a:solidFill>
                <a:latin typeface="Arial MT"/>
                <a:cs typeface="Arial MT"/>
              </a:rPr>
              <a:t>Example:</a:t>
            </a:r>
            <a:r>
              <a:rPr dirty="0" sz="2850" b="0">
                <a:solidFill>
                  <a:srgbClr val="2323BC"/>
                </a:solidFill>
                <a:latin typeface="Arial MT"/>
                <a:cs typeface="Arial MT"/>
              </a:rPr>
              <a:t>	Convert</a:t>
            </a:r>
            <a:r>
              <a:rPr dirty="0" sz="2850" spc="16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850" spc="-10" b="0">
                <a:solidFill>
                  <a:srgbClr val="2323BC"/>
                </a:solidFill>
                <a:latin typeface="Arial MT"/>
                <a:cs typeface="Arial MT"/>
              </a:rPr>
              <a:t>46.6875</a:t>
            </a:r>
            <a:r>
              <a:rPr dirty="0" baseline="-20061" sz="2700" spc="-15" b="0">
                <a:solidFill>
                  <a:srgbClr val="2323BC"/>
                </a:solidFill>
                <a:latin typeface="Arial MT"/>
                <a:cs typeface="Arial MT"/>
              </a:rPr>
              <a:t>1</a:t>
            </a:r>
            <a:r>
              <a:rPr dirty="0" baseline="-19005" sz="2850" spc="-15" b="0">
                <a:solidFill>
                  <a:srgbClr val="2323BC"/>
                </a:solidFill>
                <a:latin typeface="Arial MT"/>
                <a:cs typeface="Arial MT"/>
              </a:rPr>
              <a:t>0</a:t>
            </a:r>
            <a:endParaRPr baseline="-19005" sz="28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46244" y="718781"/>
            <a:ext cx="1715770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50">
                <a:solidFill>
                  <a:srgbClr val="2323BC"/>
                </a:solidFill>
                <a:latin typeface="Arial MT"/>
                <a:cs typeface="Arial MT"/>
              </a:rPr>
              <a:t>To</a:t>
            </a:r>
            <a:r>
              <a:rPr dirty="0" sz="2850" spc="65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850">
                <a:solidFill>
                  <a:srgbClr val="2323BC"/>
                </a:solidFill>
                <a:latin typeface="Arial MT"/>
                <a:cs typeface="Arial MT"/>
              </a:rPr>
              <a:t>Base</a:t>
            </a:r>
            <a:r>
              <a:rPr dirty="0" sz="2850" spc="145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850" spc="-50">
                <a:solidFill>
                  <a:srgbClr val="2323BC"/>
                </a:solidFill>
                <a:latin typeface="Arial MT"/>
                <a:cs typeface="Arial MT"/>
              </a:rPr>
              <a:t>2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2359" y="1340154"/>
            <a:ext cx="3308985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14325" indent="-301625">
              <a:lnSpc>
                <a:spcPct val="100000"/>
              </a:lnSpc>
              <a:spcBef>
                <a:spcPts val="120"/>
              </a:spcBef>
              <a:buChar char="•"/>
              <a:tabLst>
                <a:tab pos="314325" algn="l"/>
                <a:tab pos="2321560" algn="l"/>
              </a:tabLst>
            </a:pPr>
            <a:r>
              <a:rPr dirty="0" sz="2300" spc="85">
                <a:latin typeface="Arial MT"/>
                <a:cs typeface="Arial MT"/>
              </a:rPr>
              <a:t>Convert</a:t>
            </a:r>
            <a:r>
              <a:rPr dirty="0" sz="2300" spc="30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46</a:t>
            </a:r>
            <a:r>
              <a:rPr dirty="0" sz="2300" spc="-5">
                <a:latin typeface="Arial MT"/>
                <a:cs typeface="Arial MT"/>
              </a:rPr>
              <a:t> </a:t>
            </a:r>
            <a:r>
              <a:rPr dirty="0" sz="2300" spc="-25">
                <a:latin typeface="Arial MT"/>
                <a:cs typeface="Arial MT"/>
              </a:rPr>
              <a:t>to</a:t>
            </a:r>
            <a:r>
              <a:rPr dirty="0" sz="2300">
                <a:latin typeface="Arial MT"/>
                <a:cs typeface="Arial MT"/>
              </a:rPr>
              <a:t>	</a:t>
            </a:r>
            <a:r>
              <a:rPr dirty="0" sz="2300" spc="70">
                <a:latin typeface="Arial MT"/>
                <a:cs typeface="Arial MT"/>
              </a:rPr>
              <a:t>Base</a:t>
            </a:r>
            <a:r>
              <a:rPr dirty="0" sz="2300" spc="105">
                <a:latin typeface="Arial MT"/>
                <a:cs typeface="Arial MT"/>
              </a:rPr>
              <a:t> </a:t>
            </a:r>
            <a:r>
              <a:rPr dirty="0" sz="2300" spc="35">
                <a:latin typeface="Arial MT"/>
                <a:cs typeface="Arial MT"/>
              </a:rPr>
              <a:t>2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28875" y="1692982"/>
            <a:ext cx="803275" cy="159067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480"/>
              </a:spcBef>
            </a:pPr>
            <a:r>
              <a:rPr dirty="0" sz="1350">
                <a:latin typeface="Arial MT"/>
                <a:cs typeface="Arial MT"/>
              </a:rPr>
              <a:t>'16/2</a:t>
            </a:r>
            <a:r>
              <a:rPr dirty="0" sz="1350" spc="35">
                <a:latin typeface="Arial MT"/>
                <a:cs typeface="Arial MT"/>
              </a:rPr>
              <a:t> </a:t>
            </a:r>
            <a:r>
              <a:rPr dirty="0" sz="1350" spc="-730">
                <a:latin typeface="Arial MT"/>
                <a:cs typeface="Arial MT"/>
              </a:rPr>
              <a:t>—</a:t>
            </a:r>
            <a:r>
              <a:rPr dirty="0" sz="1350" spc="225">
                <a:latin typeface="Arial MT"/>
                <a:cs typeface="Arial MT"/>
              </a:rPr>
              <a:t> </a:t>
            </a:r>
            <a:r>
              <a:rPr dirty="0" sz="1350" spc="-25">
                <a:latin typeface="Arial MT"/>
                <a:cs typeface="Arial MT"/>
              </a:rPr>
              <a:t>23</a:t>
            </a:r>
            <a:endParaRPr sz="1350">
              <a:latin typeface="Arial MT"/>
              <a:cs typeface="Arial MT"/>
            </a:endParaRPr>
          </a:p>
          <a:p>
            <a:pPr marL="15875">
              <a:lnSpc>
                <a:spcPct val="100000"/>
              </a:lnSpc>
              <a:spcBef>
                <a:spcPts val="415"/>
              </a:spcBef>
            </a:pPr>
            <a:r>
              <a:rPr dirty="0" sz="1500" spc="-10">
                <a:latin typeface="Arial MT"/>
                <a:cs typeface="Arial MT"/>
              </a:rPr>
              <a:t>23/2</a:t>
            </a:r>
            <a:r>
              <a:rPr dirty="0" sz="1500" spc="-9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10">
                <a:latin typeface="Arial MT"/>
                <a:cs typeface="Arial MT"/>
              </a:rPr>
              <a:t> </a:t>
            </a:r>
            <a:r>
              <a:rPr dirty="0" sz="1500" spc="-100">
                <a:latin typeface="Arial MT"/>
                <a:cs typeface="Arial MT"/>
              </a:rPr>
              <a:t>1</a:t>
            </a:r>
            <a:r>
              <a:rPr dirty="0" sz="1500" spc="-265"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575757"/>
                </a:solidFill>
                <a:latin typeface="Arial MT"/>
                <a:cs typeface="Arial MT"/>
              </a:rPr>
              <a:t>’I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500">
                <a:latin typeface="Arial MT"/>
                <a:cs typeface="Arial MT"/>
              </a:rPr>
              <a:t>11/2</a:t>
            </a:r>
            <a:r>
              <a:rPr dirty="0" sz="1500" spc="-8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5</a:t>
            </a:r>
            <a:endParaRPr sz="1500">
              <a:latin typeface="Arial MT"/>
              <a:cs typeface="Arial MT"/>
            </a:endParaRPr>
          </a:p>
          <a:p>
            <a:pPr marL="14604">
              <a:lnSpc>
                <a:spcPct val="100000"/>
              </a:lnSpc>
              <a:spcBef>
                <a:spcPts val="350"/>
              </a:spcBef>
            </a:pPr>
            <a:r>
              <a:rPr dirty="0" sz="1350">
                <a:latin typeface="Arial MT"/>
                <a:cs typeface="Arial MT"/>
              </a:rPr>
              <a:t>5/2</a:t>
            </a:r>
            <a:r>
              <a:rPr dirty="0" sz="1350" spc="100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=</a:t>
            </a:r>
            <a:r>
              <a:rPr dirty="0" sz="1350" spc="225">
                <a:latin typeface="Arial MT"/>
                <a:cs typeface="Arial MT"/>
              </a:rPr>
              <a:t> </a:t>
            </a:r>
            <a:r>
              <a:rPr dirty="0" sz="1350" spc="-50">
                <a:latin typeface="Arial MT"/>
                <a:cs typeface="Arial MT"/>
              </a:rPr>
              <a:t>2</a:t>
            </a:r>
            <a:endParaRPr sz="1350">
              <a:latin typeface="Arial MT"/>
              <a:cs typeface="Arial MT"/>
            </a:endParaRPr>
          </a:p>
          <a:p>
            <a:pPr marL="15875">
              <a:lnSpc>
                <a:spcPct val="100000"/>
              </a:lnSpc>
              <a:spcBef>
                <a:spcPts val="325"/>
              </a:spcBef>
            </a:pPr>
            <a:r>
              <a:rPr dirty="0" sz="1500">
                <a:latin typeface="Arial MT"/>
                <a:cs typeface="Arial MT"/>
              </a:rPr>
              <a:t>2/2</a:t>
            </a:r>
            <a:r>
              <a:rPr dirty="0" sz="1500" spc="-8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20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1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500">
                <a:latin typeface="Arial MT"/>
                <a:cs typeface="Arial MT"/>
              </a:rPr>
              <a:t>1/2</a:t>
            </a:r>
            <a:r>
              <a:rPr dirty="0" sz="1500" spc="-7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17030" y="1692982"/>
            <a:ext cx="1180465" cy="159067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480"/>
              </a:spcBef>
            </a:pPr>
            <a:r>
              <a:rPr dirty="0" sz="1350">
                <a:latin typeface="Arial MT"/>
                <a:cs typeface="Arial MT"/>
              </a:rPr>
              <a:t>remainder</a:t>
            </a:r>
            <a:r>
              <a:rPr dirty="0" sz="1350" spc="385">
                <a:latin typeface="Arial MT"/>
                <a:cs typeface="Arial MT"/>
              </a:rPr>
              <a:t> </a:t>
            </a:r>
            <a:r>
              <a:rPr dirty="0" sz="1350" spc="-650">
                <a:latin typeface="Arial MT"/>
                <a:cs typeface="Arial MT"/>
              </a:rPr>
              <a:t>—</a:t>
            </a:r>
            <a:r>
              <a:rPr dirty="0" sz="1350" spc="315">
                <a:latin typeface="Arial MT"/>
                <a:cs typeface="Arial MT"/>
              </a:rPr>
              <a:t> </a:t>
            </a:r>
            <a:r>
              <a:rPr dirty="0" sz="1350" spc="-50">
                <a:latin typeface="Arial MT"/>
                <a:cs typeface="Arial MT"/>
              </a:rPr>
              <a:t>0</a:t>
            </a: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500" spc="-35">
                <a:latin typeface="Arial MT"/>
                <a:cs typeface="Arial MT"/>
              </a:rPr>
              <a:t>remainder</a:t>
            </a:r>
            <a:r>
              <a:rPr dirty="0" sz="1500" spc="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1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500" spc="-30">
                <a:latin typeface="Arial MT"/>
                <a:cs typeface="Arial MT"/>
              </a:rPr>
              <a:t>remainder</a:t>
            </a:r>
            <a:r>
              <a:rPr dirty="0" sz="1500" spc="4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95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1</a:t>
            </a:r>
            <a:endParaRPr sz="150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350"/>
              </a:spcBef>
            </a:pPr>
            <a:r>
              <a:rPr dirty="0" sz="1350">
                <a:latin typeface="Arial MT"/>
                <a:cs typeface="Arial MT"/>
              </a:rPr>
              <a:t>remainder</a:t>
            </a:r>
            <a:r>
              <a:rPr dirty="0" sz="1350" spc="380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=</a:t>
            </a:r>
            <a:r>
              <a:rPr dirty="0" sz="1350" spc="395">
                <a:latin typeface="Arial MT"/>
                <a:cs typeface="Arial MT"/>
              </a:rPr>
              <a:t> </a:t>
            </a:r>
            <a:r>
              <a:rPr dirty="0" sz="1350" spc="-25">
                <a:solidFill>
                  <a:srgbClr val="575757"/>
                </a:solidFill>
                <a:latin typeface="Arial MT"/>
                <a:cs typeface="Arial MT"/>
              </a:rPr>
              <a:t>’I</a:t>
            </a: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500" spc="-30">
                <a:latin typeface="Arial MT"/>
                <a:cs typeface="Arial MT"/>
              </a:rPr>
              <a:t>remainder</a:t>
            </a:r>
            <a:r>
              <a:rPr dirty="0" sz="1500" spc="4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85">
                <a:latin typeface="Arial MT"/>
                <a:cs typeface="Arial MT"/>
              </a:rPr>
              <a:t> </a:t>
            </a:r>
            <a:r>
              <a:rPr dirty="0" sz="1500" spc="-50">
                <a:solidFill>
                  <a:srgbClr val="575757"/>
                </a:solidFill>
                <a:latin typeface="Arial MT"/>
                <a:cs typeface="Arial MT"/>
              </a:rPr>
              <a:t>0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500">
                <a:latin typeface="Arial MT"/>
                <a:cs typeface="Arial MT"/>
              </a:rPr>
              <a:t>remainder=</a:t>
            </a:r>
            <a:r>
              <a:rPr dirty="0" sz="1500" spc="50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1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7279" y="3250957"/>
            <a:ext cx="4053204" cy="226504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861060">
              <a:lnSpc>
                <a:spcPct val="100000"/>
              </a:lnSpc>
              <a:spcBef>
                <a:spcPts val="455"/>
              </a:spcBef>
            </a:pPr>
            <a:r>
              <a:rPr dirty="0" sz="1400">
                <a:latin typeface="Arial MT"/>
                <a:cs typeface="Arial MT"/>
              </a:rPr>
              <a:t>Read</a:t>
            </a:r>
            <a:r>
              <a:rPr dirty="0" sz="1400" spc="1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off</a:t>
            </a:r>
            <a:r>
              <a:rPr dirty="0" sz="1400" spc="50"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282828"/>
                </a:solidFill>
                <a:latin typeface="Arial MT"/>
                <a:cs typeface="Arial MT"/>
              </a:rPr>
              <a:t>in</a:t>
            </a:r>
            <a:r>
              <a:rPr dirty="0" sz="1400" spc="-35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reverse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order:</a:t>
            </a:r>
            <a:r>
              <a:rPr dirty="0" sz="1400" spc="105">
                <a:latin typeface="Arial MT"/>
                <a:cs typeface="Arial MT"/>
              </a:rPr>
              <a:t>  </a:t>
            </a:r>
            <a:r>
              <a:rPr dirty="0" sz="1400" spc="-10">
                <a:latin typeface="Arial MT"/>
                <a:cs typeface="Arial MT"/>
              </a:rPr>
              <a:t>10</a:t>
            </a:r>
            <a:r>
              <a:rPr dirty="0" sz="1400" spc="-10">
                <a:solidFill>
                  <a:srgbClr val="575757"/>
                </a:solidFill>
                <a:latin typeface="Arial MT"/>
                <a:cs typeface="Arial MT"/>
              </a:rPr>
              <a:t>’I</a:t>
            </a:r>
            <a:r>
              <a:rPr dirty="0" sz="1400" spc="-10">
                <a:latin typeface="Arial MT"/>
                <a:cs typeface="Arial MT"/>
              </a:rPr>
              <a:t>110</a:t>
            </a:r>
            <a:r>
              <a:rPr dirty="0" baseline="-20467" sz="1425" spc="-15">
                <a:latin typeface="Arial MT"/>
                <a:cs typeface="Arial MT"/>
              </a:rPr>
              <a:t>2</a:t>
            </a:r>
            <a:endParaRPr baseline="-20467" sz="1425">
              <a:latin typeface="Arial MT"/>
              <a:cs typeface="Arial MT"/>
            </a:endParaRPr>
          </a:p>
          <a:p>
            <a:pPr marL="339725" indent="-301625">
              <a:lnSpc>
                <a:spcPct val="100000"/>
              </a:lnSpc>
              <a:spcBef>
                <a:spcPts val="565"/>
              </a:spcBef>
              <a:buChar char="•"/>
              <a:tabLst>
                <a:tab pos="339725" algn="l"/>
                <a:tab pos="2936875" algn="l"/>
              </a:tabLst>
            </a:pPr>
            <a:r>
              <a:rPr dirty="0" sz="2250" spc="114">
                <a:latin typeface="Arial MT"/>
                <a:cs typeface="Arial MT"/>
              </a:rPr>
              <a:t>Convert</a:t>
            </a:r>
            <a:r>
              <a:rPr dirty="0" sz="2250" spc="350">
                <a:latin typeface="Arial MT"/>
                <a:cs typeface="Arial MT"/>
              </a:rPr>
              <a:t> </a:t>
            </a:r>
            <a:r>
              <a:rPr dirty="0" sz="2250">
                <a:latin typeface="Arial MT"/>
                <a:cs typeface="Arial MT"/>
              </a:rPr>
              <a:t>0.6875</a:t>
            </a:r>
            <a:r>
              <a:rPr dirty="0" sz="2250" spc="220">
                <a:latin typeface="Arial MT"/>
                <a:cs typeface="Arial MT"/>
              </a:rPr>
              <a:t> </a:t>
            </a:r>
            <a:r>
              <a:rPr dirty="0" sz="2250" spc="-25">
                <a:latin typeface="Arial MT"/>
                <a:cs typeface="Arial MT"/>
              </a:rPr>
              <a:t>to</a:t>
            </a:r>
            <a:r>
              <a:rPr dirty="0" sz="2250">
                <a:latin typeface="Arial MT"/>
                <a:cs typeface="Arial MT"/>
              </a:rPr>
              <a:t>	</a:t>
            </a:r>
            <a:r>
              <a:rPr dirty="0" sz="2250" spc="95">
                <a:latin typeface="Arial MT"/>
                <a:cs typeface="Arial MT"/>
              </a:rPr>
              <a:t>Base</a:t>
            </a:r>
            <a:r>
              <a:rPr dirty="0" sz="2250" spc="120">
                <a:latin typeface="Arial MT"/>
                <a:cs typeface="Arial MT"/>
              </a:rPr>
              <a:t> </a:t>
            </a:r>
            <a:r>
              <a:rPr dirty="0" sz="2250" spc="70">
                <a:latin typeface="Arial MT"/>
                <a:cs typeface="Arial MT"/>
              </a:rPr>
              <a:t>2:</a:t>
            </a:r>
            <a:endParaRPr sz="2250">
              <a:latin typeface="Arial MT"/>
              <a:cs typeface="Arial MT"/>
            </a:endParaRPr>
          </a:p>
          <a:p>
            <a:pPr marL="855344">
              <a:lnSpc>
                <a:spcPct val="100000"/>
              </a:lnSpc>
              <a:spcBef>
                <a:spcPts val="420"/>
              </a:spcBef>
            </a:pPr>
            <a:r>
              <a:rPr dirty="0" sz="1500">
                <a:latin typeface="Arial MT"/>
                <a:cs typeface="Arial MT"/>
              </a:rPr>
              <a:t>0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6875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*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2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6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1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40">
                <a:latin typeface="Arial MT"/>
                <a:cs typeface="Arial MT"/>
              </a:rPr>
              <a:t>3750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int</a:t>
            </a:r>
            <a:r>
              <a:rPr dirty="0" sz="1500" spc="-10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85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1</a:t>
            </a:r>
            <a:endParaRPr sz="1500">
              <a:latin typeface="Arial MT"/>
              <a:cs typeface="Arial MT"/>
            </a:endParaRPr>
          </a:p>
          <a:p>
            <a:pPr marL="855344">
              <a:lnSpc>
                <a:spcPct val="100000"/>
              </a:lnSpc>
              <a:spcBef>
                <a:spcPts val="204"/>
              </a:spcBef>
            </a:pPr>
            <a:r>
              <a:rPr dirty="0" sz="1500">
                <a:latin typeface="Arial MT"/>
                <a:cs typeface="Arial MT"/>
              </a:rPr>
              <a:t>0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3750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*</a:t>
            </a:r>
            <a:r>
              <a:rPr dirty="0" sz="1500" spc="-2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2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0</a:t>
            </a:r>
            <a:r>
              <a:rPr dirty="0" sz="1500" spc="-65">
                <a:latin typeface="Arial MT"/>
                <a:cs typeface="Arial MT"/>
              </a:rPr>
              <a:t> </a:t>
            </a:r>
            <a:r>
              <a:rPr dirty="0" sz="1500" spc="-40">
                <a:latin typeface="Arial MT"/>
                <a:cs typeface="Arial MT"/>
              </a:rPr>
              <a:t>7500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int</a:t>
            </a:r>
            <a:r>
              <a:rPr dirty="0" sz="1500" spc="-9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=</a:t>
            </a:r>
            <a:r>
              <a:rPr dirty="0" sz="1500" spc="-75">
                <a:latin typeface="Arial MT"/>
                <a:cs typeface="Arial MT"/>
              </a:rPr>
              <a:t> </a:t>
            </a:r>
            <a:r>
              <a:rPr dirty="0" sz="1500" spc="-50">
                <a:latin typeface="Arial MT"/>
                <a:cs typeface="Arial MT"/>
              </a:rPr>
              <a:t>0</a:t>
            </a:r>
            <a:endParaRPr sz="1500">
              <a:latin typeface="Arial MT"/>
              <a:cs typeface="Arial MT"/>
            </a:endParaRPr>
          </a:p>
          <a:p>
            <a:pPr marL="848994">
              <a:lnSpc>
                <a:spcPct val="100000"/>
              </a:lnSpc>
              <a:spcBef>
                <a:spcPts val="300"/>
              </a:spcBef>
            </a:pPr>
            <a:r>
              <a:rPr dirty="0" sz="1400" spc="-130">
                <a:latin typeface="Arial MT"/>
                <a:cs typeface="Arial MT"/>
              </a:rPr>
              <a:t>U.</a:t>
            </a:r>
            <a:r>
              <a:rPr dirty="0" sz="1400" spc="-80">
                <a:latin typeface="Arial MT"/>
                <a:cs typeface="Arial MT"/>
              </a:rPr>
              <a:t> </a:t>
            </a:r>
            <a:r>
              <a:rPr dirty="0" sz="1400" spc="-35">
                <a:latin typeface="Arial MT"/>
                <a:cs typeface="Arial MT"/>
              </a:rPr>
              <a:t>/5UU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”</a:t>
            </a:r>
            <a:r>
              <a:rPr dirty="0" sz="1400" spc="145">
                <a:latin typeface="Arial MT"/>
                <a:cs typeface="Arial MT"/>
              </a:rPr>
              <a:t> </a:t>
            </a:r>
            <a:r>
              <a:rPr dirty="0" sz="1400" spc="85">
                <a:latin typeface="Arial MT"/>
                <a:cs typeface="Arial MT"/>
              </a:rPr>
              <a:t>?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=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1.</a:t>
            </a:r>
            <a:r>
              <a:rPr dirty="0" sz="1400" spc="-240">
                <a:latin typeface="Arial MT"/>
                <a:cs typeface="Arial MT"/>
              </a:rPr>
              <a:t> </a:t>
            </a:r>
            <a:r>
              <a:rPr dirty="0" sz="1400" spc="-160">
                <a:latin typeface="Arial MT"/>
                <a:cs typeface="Arial MT"/>
              </a:rPr>
              <a:t>t›UUU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65">
                <a:latin typeface="Arial MT"/>
                <a:cs typeface="Arial MT"/>
              </a:rPr>
              <a:t>=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  <a:p>
            <a:pPr marL="856615">
              <a:lnSpc>
                <a:spcPct val="100000"/>
              </a:lnSpc>
              <a:spcBef>
                <a:spcPts val="425"/>
              </a:spcBef>
            </a:pPr>
            <a:r>
              <a:rPr dirty="0" sz="1300">
                <a:latin typeface="Arial MT"/>
                <a:cs typeface="Arial MT"/>
              </a:rPr>
              <a:t>0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ñ</a:t>
            </a:r>
            <a:r>
              <a:rPr dirty="0" sz="1300" spc="28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t00</a:t>
            </a:r>
            <a:r>
              <a:rPr dirty="0" sz="1300" spc="10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*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P</a:t>
            </a:r>
            <a:r>
              <a:rPr dirty="0" sz="1300" spc="14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=</a:t>
            </a:r>
            <a:r>
              <a:rPr dirty="0" sz="1300" spc="4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1</a:t>
            </a:r>
            <a:r>
              <a:rPr dirty="0" sz="1300" spc="130"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82828"/>
                </a:solidFill>
                <a:latin typeface="Arial MT"/>
                <a:cs typeface="Arial MT"/>
              </a:rPr>
              <a:t>0fJ0</a:t>
            </a:r>
            <a:r>
              <a:rPr dirty="0" sz="1300" spc="125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82828"/>
                </a:solidFill>
                <a:latin typeface="Arial MT"/>
                <a:cs typeface="Arial MT"/>
              </a:rPr>
              <a:t>I</a:t>
            </a:r>
            <a:r>
              <a:rPr dirty="0" sz="1300" spc="4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1300" spc="50">
                <a:latin typeface="Arial MT"/>
                <a:cs typeface="Arial MT"/>
              </a:rPr>
              <a:t>int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80">
                <a:latin typeface="Arial MT"/>
                <a:cs typeface="Arial MT"/>
              </a:rPr>
              <a:t>=</a:t>
            </a:r>
            <a:r>
              <a:rPr dirty="0" sz="1300" spc="55">
                <a:latin typeface="Arial MT"/>
                <a:cs typeface="Arial MT"/>
              </a:rPr>
              <a:t> </a:t>
            </a:r>
            <a:r>
              <a:rPr dirty="0" sz="1300" spc="-50">
                <a:latin typeface="Arial MT"/>
                <a:cs typeface="Arial MT"/>
              </a:rPr>
              <a:t>1</a:t>
            </a:r>
            <a:endParaRPr sz="1300">
              <a:latin typeface="Arial MT"/>
              <a:cs typeface="Arial MT"/>
            </a:endParaRPr>
          </a:p>
          <a:p>
            <a:pPr marL="855344">
              <a:lnSpc>
                <a:spcPct val="100000"/>
              </a:lnSpc>
              <a:spcBef>
                <a:spcPts val="335"/>
              </a:spcBef>
            </a:pPr>
            <a:r>
              <a:rPr dirty="0" sz="1500" spc="-10">
                <a:latin typeface="Arial MT"/>
                <a:cs typeface="Arial MT"/>
              </a:rPr>
              <a:t>0.0000</a:t>
            </a:r>
            <a:endParaRPr sz="1500">
              <a:latin typeface="Arial MT"/>
              <a:cs typeface="Arial MT"/>
            </a:endParaRPr>
          </a:p>
          <a:p>
            <a:pPr marL="859790">
              <a:lnSpc>
                <a:spcPct val="100000"/>
              </a:lnSpc>
              <a:spcBef>
                <a:spcPts val="200"/>
              </a:spcBef>
            </a:pPr>
            <a:r>
              <a:rPr dirty="0" sz="1500" spc="-25">
                <a:latin typeface="Arial MT"/>
                <a:cs typeface="Arial MT"/>
              </a:rPr>
              <a:t>Read</a:t>
            </a:r>
            <a:r>
              <a:rPr dirty="0" sz="1500" spc="-8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off</a:t>
            </a:r>
            <a:r>
              <a:rPr dirty="0" sz="1500" spc="-85"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82828"/>
                </a:solidFill>
                <a:latin typeface="Arial MT"/>
                <a:cs typeface="Arial MT"/>
              </a:rPr>
              <a:t>in</a:t>
            </a:r>
            <a:r>
              <a:rPr dirty="0" sz="1500" spc="-10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forward</a:t>
            </a:r>
            <a:r>
              <a:rPr dirty="0" sz="1500" spc="-8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order.</a:t>
            </a:r>
            <a:r>
              <a:rPr dirty="0" sz="1500" spc="26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0.1011</a:t>
            </a:r>
            <a:r>
              <a:rPr dirty="0" baseline="-20467" sz="1425" spc="-15">
                <a:latin typeface="Arial MT"/>
                <a:cs typeface="Arial MT"/>
              </a:rPr>
              <a:t>2</a:t>
            </a:r>
            <a:endParaRPr baseline="-20467" sz="1425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2359" y="5561352"/>
            <a:ext cx="7357109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09245" indent="-296545">
              <a:lnSpc>
                <a:spcPct val="100000"/>
              </a:lnSpc>
              <a:spcBef>
                <a:spcPts val="120"/>
              </a:spcBef>
              <a:buChar char="•"/>
              <a:tabLst>
                <a:tab pos="309245" algn="l"/>
                <a:tab pos="5332095" algn="l"/>
              </a:tabLst>
            </a:pPr>
            <a:r>
              <a:rPr dirty="0" sz="2300" spc="140">
                <a:latin typeface="Arial MT"/>
                <a:cs typeface="Arial MT"/>
              </a:rPr>
              <a:t>Join</a:t>
            </a:r>
            <a:r>
              <a:rPr dirty="0" sz="2300" spc="40">
                <a:latin typeface="Arial MT"/>
                <a:cs typeface="Arial MT"/>
              </a:rPr>
              <a:t> </a:t>
            </a:r>
            <a:r>
              <a:rPr dirty="0" sz="2300" spc="105">
                <a:latin typeface="Arial MT"/>
                <a:cs typeface="Arial MT"/>
              </a:rPr>
              <a:t>together</a:t>
            </a:r>
            <a:r>
              <a:rPr dirty="0" sz="2300" spc="310">
                <a:latin typeface="Arial MT"/>
                <a:cs typeface="Arial MT"/>
              </a:rPr>
              <a:t> </a:t>
            </a:r>
            <a:r>
              <a:rPr dirty="0" sz="2300" spc="135">
                <a:latin typeface="Arial MT"/>
                <a:cs typeface="Arial MT"/>
              </a:rPr>
              <a:t>with</a:t>
            </a:r>
            <a:r>
              <a:rPr dirty="0" sz="2300" spc="45">
                <a:latin typeface="Arial MT"/>
                <a:cs typeface="Arial MT"/>
              </a:rPr>
              <a:t> </a:t>
            </a:r>
            <a:r>
              <a:rPr dirty="0" sz="2300" spc="110">
                <a:latin typeface="Arial MT"/>
                <a:cs typeface="Arial MT"/>
              </a:rPr>
              <a:t>the</a:t>
            </a:r>
            <a:r>
              <a:rPr dirty="0" sz="2300" spc="75">
                <a:latin typeface="Arial MT"/>
                <a:cs typeface="Arial MT"/>
              </a:rPr>
              <a:t> </a:t>
            </a:r>
            <a:r>
              <a:rPr dirty="0" sz="2300" spc="105">
                <a:latin typeface="Arial MT"/>
                <a:cs typeface="Arial MT"/>
              </a:rPr>
              <a:t>radix</a:t>
            </a:r>
            <a:r>
              <a:rPr dirty="0" sz="2300" spc="114">
                <a:latin typeface="Arial MT"/>
                <a:cs typeface="Arial MT"/>
              </a:rPr>
              <a:t> </a:t>
            </a:r>
            <a:r>
              <a:rPr dirty="0" sz="2300" spc="125">
                <a:latin typeface="Arial MT"/>
                <a:cs typeface="Arial MT"/>
              </a:rPr>
              <a:t>point:</a:t>
            </a:r>
            <a:r>
              <a:rPr dirty="0" sz="2300">
                <a:latin typeface="Arial MT"/>
                <a:cs typeface="Arial MT"/>
              </a:rPr>
              <a:t>	</a:t>
            </a:r>
            <a:r>
              <a:rPr dirty="0" sz="2300" spc="-10">
                <a:latin typeface="Arial MT"/>
                <a:cs typeface="Arial MT"/>
              </a:rPr>
              <a:t>1011110.1011d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438" y="706734"/>
            <a:ext cx="7620000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30" b="0">
                <a:solidFill>
                  <a:srgbClr val="2323BC"/>
                </a:solidFill>
                <a:latin typeface="Arial MT"/>
                <a:cs typeface="Arial MT"/>
              </a:rPr>
              <a:t>Converting</a:t>
            </a:r>
            <a:r>
              <a:rPr dirty="0" sz="2950" spc="-4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Among</a:t>
            </a:r>
            <a:r>
              <a:rPr dirty="0" sz="2950" spc="-114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Octal,</a:t>
            </a:r>
            <a:r>
              <a:rPr dirty="0" sz="2950" spc="-11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40" b="0">
                <a:solidFill>
                  <a:srgbClr val="2323BC"/>
                </a:solidFill>
                <a:latin typeface="Arial MT"/>
                <a:cs typeface="Arial MT"/>
              </a:rPr>
              <a:t>Hexadecimal,</a:t>
            </a: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 Binary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2486" y="1154739"/>
            <a:ext cx="7747000" cy="445325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335915" indent="-302260">
              <a:lnSpc>
                <a:spcPct val="100000"/>
              </a:lnSpc>
              <a:spcBef>
                <a:spcPts val="550"/>
              </a:spcBef>
              <a:buChar char="•"/>
              <a:tabLst>
                <a:tab pos="335915" algn="l"/>
                <a:tab pos="3064510" algn="l"/>
              </a:tabLst>
            </a:pPr>
            <a:r>
              <a:rPr dirty="0" sz="2150">
                <a:latin typeface="Arial MT"/>
                <a:cs typeface="Arial MT"/>
              </a:rPr>
              <a:t>Octal</a:t>
            </a:r>
            <a:r>
              <a:rPr dirty="0" sz="2150" spc="320">
                <a:latin typeface="Arial MT"/>
                <a:cs typeface="Arial MT"/>
              </a:rPr>
              <a:t> </a:t>
            </a:r>
            <a:r>
              <a:rPr dirty="0" sz="2150" spc="-10">
                <a:latin typeface="Arial MT"/>
                <a:cs typeface="Arial MT"/>
              </a:rPr>
              <a:t>(Hexadecimal)</a:t>
            </a:r>
            <a:r>
              <a:rPr dirty="0" sz="2150">
                <a:latin typeface="Arial MT"/>
                <a:cs typeface="Arial MT"/>
              </a:rPr>
              <a:t>	to</a:t>
            </a:r>
            <a:r>
              <a:rPr dirty="0" sz="2150" spc="204">
                <a:latin typeface="Arial MT"/>
                <a:cs typeface="Arial MT"/>
              </a:rPr>
              <a:t> </a:t>
            </a:r>
            <a:r>
              <a:rPr dirty="0" sz="2150" spc="90">
                <a:latin typeface="Arial MT"/>
                <a:cs typeface="Arial MT"/>
              </a:rPr>
              <a:t>Binary:</a:t>
            </a:r>
            <a:endParaRPr sz="2150">
              <a:latin typeface="Arial MT"/>
              <a:cs typeface="Arial MT"/>
            </a:endParaRPr>
          </a:p>
          <a:p>
            <a:pPr lvl="1" marL="689610" indent="-259079">
              <a:lnSpc>
                <a:spcPts val="2130"/>
              </a:lnSpc>
              <a:spcBef>
                <a:spcPts val="360"/>
              </a:spcBef>
              <a:buChar char="—"/>
              <a:tabLst>
                <a:tab pos="689610" algn="l"/>
              </a:tabLst>
            </a:pPr>
            <a:r>
              <a:rPr dirty="0" sz="1850">
                <a:latin typeface="Arial MT"/>
                <a:cs typeface="Arial MT"/>
              </a:rPr>
              <a:t>Restate</a:t>
            </a:r>
            <a:r>
              <a:rPr dirty="0" sz="1850" spc="22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14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octal</a:t>
            </a:r>
            <a:r>
              <a:rPr dirty="0" sz="1850" spc="13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(hexadecimal)</a:t>
            </a:r>
            <a:r>
              <a:rPr dirty="0" sz="1850" spc="-5">
                <a:latin typeface="Arial MT"/>
                <a:cs typeface="Arial MT"/>
              </a:rPr>
              <a:t>  </a:t>
            </a:r>
            <a:r>
              <a:rPr dirty="0" sz="1850">
                <a:latin typeface="Arial MT"/>
                <a:cs typeface="Arial MT"/>
              </a:rPr>
              <a:t>as</a:t>
            </a:r>
            <a:r>
              <a:rPr dirty="0" sz="1850" spc="17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three</a:t>
            </a:r>
            <a:r>
              <a:rPr dirty="0" sz="1850" spc="13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(four)</a:t>
            </a:r>
            <a:r>
              <a:rPr dirty="0" sz="1850" spc="229">
                <a:latin typeface="Arial MT"/>
                <a:cs typeface="Arial MT"/>
              </a:rPr>
              <a:t> </a:t>
            </a:r>
            <a:r>
              <a:rPr dirty="0" sz="1850" spc="50">
                <a:latin typeface="Arial MT"/>
                <a:cs typeface="Arial MT"/>
              </a:rPr>
              <a:t>binary</a:t>
            </a:r>
            <a:r>
              <a:rPr dirty="0" sz="1850" spc="240">
                <a:latin typeface="Arial MT"/>
                <a:cs typeface="Arial MT"/>
              </a:rPr>
              <a:t> </a:t>
            </a:r>
            <a:r>
              <a:rPr dirty="0" sz="1850" spc="60">
                <a:latin typeface="Arial MT"/>
                <a:cs typeface="Arial MT"/>
              </a:rPr>
              <a:t>digits,</a:t>
            </a:r>
            <a:endParaRPr sz="1850">
              <a:latin typeface="Arial MT"/>
              <a:cs typeface="Arial MT"/>
            </a:endParaRPr>
          </a:p>
          <a:p>
            <a:pPr marL="688975">
              <a:lnSpc>
                <a:spcPts val="2190"/>
              </a:lnSpc>
            </a:pPr>
            <a:r>
              <a:rPr dirty="0" sz="1900">
                <a:latin typeface="Arial MT"/>
                <a:cs typeface="Arial MT"/>
              </a:rPr>
              <a:t>starting</a:t>
            </a:r>
            <a:r>
              <a:rPr dirty="0" sz="1900" spc="10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at</a:t>
            </a:r>
            <a:r>
              <a:rPr dirty="0" sz="1900" spc="114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radix</a:t>
            </a:r>
            <a:r>
              <a:rPr dirty="0" sz="1900" spc="29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point</a:t>
            </a:r>
            <a:r>
              <a:rPr dirty="0" sz="1900" spc="254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going</a:t>
            </a:r>
            <a:r>
              <a:rPr dirty="0" sz="1900" spc="16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both</a:t>
            </a:r>
            <a:r>
              <a:rPr dirty="0" sz="1900" spc="250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ways</a:t>
            </a:r>
            <a:endParaRPr sz="1900">
              <a:latin typeface="Arial MT"/>
              <a:cs typeface="Arial MT"/>
            </a:endParaRPr>
          </a:p>
          <a:p>
            <a:pPr marL="328930" indent="-295275">
              <a:lnSpc>
                <a:spcPct val="100000"/>
              </a:lnSpc>
              <a:spcBef>
                <a:spcPts val="384"/>
              </a:spcBef>
              <a:buChar char="•"/>
              <a:tabLst>
                <a:tab pos="328930" algn="l"/>
              </a:tabLst>
            </a:pPr>
            <a:r>
              <a:rPr dirty="0" sz="2150" spc="80">
                <a:latin typeface="Arial MT"/>
                <a:cs typeface="Arial MT"/>
              </a:rPr>
              <a:t>Binary</a:t>
            </a:r>
            <a:r>
              <a:rPr dirty="0" sz="2150" spc="190">
                <a:latin typeface="Arial MT"/>
                <a:cs typeface="Arial MT"/>
              </a:rPr>
              <a:t> </a:t>
            </a:r>
            <a:r>
              <a:rPr dirty="0" sz="2150" spc="65">
                <a:latin typeface="Arial MT"/>
                <a:cs typeface="Arial MT"/>
              </a:rPr>
              <a:t>to</a:t>
            </a:r>
            <a:r>
              <a:rPr dirty="0" sz="2150" spc="125">
                <a:latin typeface="Arial MT"/>
                <a:cs typeface="Arial MT"/>
              </a:rPr>
              <a:t> </a:t>
            </a:r>
            <a:r>
              <a:rPr dirty="0" sz="2150" spc="55">
                <a:latin typeface="Arial MT"/>
                <a:cs typeface="Arial MT"/>
              </a:rPr>
              <a:t>Octal</a:t>
            </a:r>
            <a:r>
              <a:rPr dirty="0" sz="2150" spc="140">
                <a:latin typeface="Arial MT"/>
                <a:cs typeface="Arial MT"/>
              </a:rPr>
              <a:t> </a:t>
            </a:r>
            <a:r>
              <a:rPr dirty="0" sz="2150" spc="55">
                <a:latin typeface="Arial MT"/>
                <a:cs typeface="Arial MT"/>
              </a:rPr>
              <a:t>(Hexadecimal):</a:t>
            </a:r>
            <a:endParaRPr sz="2150">
              <a:latin typeface="Arial MT"/>
              <a:cs typeface="Arial MT"/>
            </a:endParaRPr>
          </a:p>
          <a:p>
            <a:pPr lvl="1" marL="692785" marR="353060" indent="-262890">
              <a:lnSpc>
                <a:spcPct val="99100"/>
              </a:lnSpc>
              <a:spcBef>
                <a:spcPts val="380"/>
              </a:spcBef>
              <a:buChar char="—"/>
              <a:tabLst>
                <a:tab pos="692785" algn="l"/>
                <a:tab pos="695960" algn="l"/>
              </a:tabLst>
            </a:pPr>
            <a:r>
              <a:rPr dirty="0" sz="1850">
                <a:latin typeface="Arial MT"/>
                <a:cs typeface="Arial MT"/>
              </a:rPr>
              <a:t>	Group</a:t>
            </a:r>
            <a:r>
              <a:rPr dirty="0" sz="1850" spc="19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110">
                <a:latin typeface="Arial MT"/>
                <a:cs typeface="Arial MT"/>
              </a:rPr>
              <a:t> </a:t>
            </a:r>
            <a:r>
              <a:rPr dirty="0" sz="1850" spc="50">
                <a:latin typeface="Arial MT"/>
                <a:cs typeface="Arial MT"/>
              </a:rPr>
              <a:t>binary</a:t>
            </a:r>
            <a:r>
              <a:rPr dirty="0" sz="1850" spc="185">
                <a:latin typeface="Arial MT"/>
                <a:cs typeface="Arial MT"/>
              </a:rPr>
              <a:t> </a:t>
            </a:r>
            <a:r>
              <a:rPr dirty="0" sz="1850" spc="75">
                <a:latin typeface="Arial MT"/>
                <a:cs typeface="Arial MT"/>
              </a:rPr>
              <a:t>digits</a:t>
            </a:r>
            <a:r>
              <a:rPr dirty="0" sz="1850" spc="60">
                <a:latin typeface="Arial MT"/>
                <a:cs typeface="Arial MT"/>
              </a:rPr>
              <a:t> </a:t>
            </a:r>
            <a:r>
              <a:rPr dirty="0" sz="1850" spc="85">
                <a:latin typeface="Arial MT"/>
                <a:cs typeface="Arial MT"/>
              </a:rPr>
              <a:t>into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three</a:t>
            </a:r>
            <a:r>
              <a:rPr dirty="0" sz="1850" spc="18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(four)</a:t>
            </a:r>
            <a:r>
              <a:rPr dirty="0" sz="1850" spc="8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bit</a:t>
            </a:r>
            <a:r>
              <a:rPr dirty="0" sz="1850" spc="305">
                <a:latin typeface="Arial MT"/>
                <a:cs typeface="Arial MT"/>
              </a:rPr>
              <a:t> </a:t>
            </a:r>
            <a:r>
              <a:rPr dirty="0" sz="1850" spc="65">
                <a:latin typeface="Arial MT"/>
                <a:cs typeface="Arial MT"/>
              </a:rPr>
              <a:t>groups</a:t>
            </a:r>
            <a:r>
              <a:rPr dirty="0" sz="1850" spc="150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starting</a:t>
            </a:r>
            <a:r>
              <a:rPr dirty="0" sz="1850" spc="185">
                <a:latin typeface="Arial MT"/>
                <a:cs typeface="Arial MT"/>
              </a:rPr>
              <a:t> </a:t>
            </a:r>
            <a:r>
              <a:rPr dirty="0" sz="1850" spc="-25">
                <a:latin typeface="Arial MT"/>
                <a:cs typeface="Arial MT"/>
              </a:rPr>
              <a:t>at </a:t>
            </a:r>
            <a:r>
              <a:rPr dirty="0" sz="1750">
                <a:latin typeface="Arial MT"/>
                <a:cs typeface="Arial MT"/>
              </a:rPr>
              <a:t>the</a:t>
            </a:r>
            <a:r>
              <a:rPr dirty="0" sz="1750" spc="409">
                <a:latin typeface="Arial MT"/>
                <a:cs typeface="Arial MT"/>
              </a:rPr>
              <a:t> </a:t>
            </a:r>
            <a:r>
              <a:rPr dirty="0" sz="1750" spc="65">
                <a:latin typeface="Arial MT"/>
                <a:cs typeface="Arial MT"/>
              </a:rPr>
              <a:t>radix</a:t>
            </a:r>
            <a:r>
              <a:rPr dirty="0" sz="1750" spc="195">
                <a:latin typeface="Arial MT"/>
                <a:cs typeface="Arial MT"/>
              </a:rPr>
              <a:t> </a:t>
            </a:r>
            <a:r>
              <a:rPr dirty="0" sz="1750" spc="100">
                <a:latin typeface="Arial MT"/>
                <a:cs typeface="Arial MT"/>
              </a:rPr>
              <a:t>point</a:t>
            </a:r>
            <a:r>
              <a:rPr dirty="0" sz="1750" spc="155">
                <a:latin typeface="Arial MT"/>
                <a:cs typeface="Arial MT"/>
              </a:rPr>
              <a:t> </a:t>
            </a:r>
            <a:r>
              <a:rPr dirty="0" sz="1750" spc="70">
                <a:latin typeface="Arial MT"/>
                <a:cs typeface="Arial MT"/>
              </a:rPr>
              <a:t>and</a:t>
            </a:r>
            <a:r>
              <a:rPr dirty="0" sz="1750" spc="95">
                <a:latin typeface="Arial MT"/>
                <a:cs typeface="Arial MT"/>
              </a:rPr>
              <a:t> </a:t>
            </a:r>
            <a:r>
              <a:rPr dirty="0" sz="1750" spc="105">
                <a:latin typeface="Arial MT"/>
                <a:cs typeface="Arial MT"/>
              </a:rPr>
              <a:t>going</a:t>
            </a:r>
            <a:r>
              <a:rPr dirty="0" sz="1750" spc="70">
                <a:latin typeface="Arial MT"/>
                <a:cs typeface="Arial MT"/>
              </a:rPr>
              <a:t> </a:t>
            </a:r>
            <a:r>
              <a:rPr dirty="0" sz="1750" spc="120">
                <a:latin typeface="Arial MT"/>
                <a:cs typeface="Arial MT"/>
              </a:rPr>
              <a:t>both</a:t>
            </a:r>
            <a:r>
              <a:rPr dirty="0" sz="1750" spc="70">
                <a:latin typeface="Arial MT"/>
                <a:cs typeface="Arial MT"/>
              </a:rPr>
              <a:t> </a:t>
            </a:r>
            <a:r>
              <a:rPr dirty="0" sz="1750" spc="85">
                <a:latin typeface="Arial MT"/>
                <a:cs typeface="Arial MT"/>
              </a:rPr>
              <a:t>ways,</a:t>
            </a:r>
            <a:r>
              <a:rPr dirty="0" sz="1750" spc="30">
                <a:latin typeface="Arial MT"/>
                <a:cs typeface="Arial MT"/>
              </a:rPr>
              <a:t> </a:t>
            </a:r>
            <a:r>
              <a:rPr dirty="0" sz="1750" spc="100">
                <a:latin typeface="Arial MT"/>
                <a:cs typeface="Arial MT"/>
              </a:rPr>
              <a:t>padding </a:t>
            </a:r>
            <a:r>
              <a:rPr dirty="0" sz="1750" spc="125">
                <a:latin typeface="Arial MT"/>
                <a:cs typeface="Arial MT"/>
              </a:rPr>
              <a:t>with</a:t>
            </a:r>
            <a:r>
              <a:rPr dirty="0" sz="1750" spc="25">
                <a:latin typeface="Arial MT"/>
                <a:cs typeface="Arial MT"/>
              </a:rPr>
              <a:t> </a:t>
            </a:r>
            <a:r>
              <a:rPr dirty="0" sz="1750" spc="60">
                <a:latin typeface="Arial MT"/>
                <a:cs typeface="Arial MT"/>
              </a:rPr>
              <a:t>zeros</a:t>
            </a:r>
            <a:r>
              <a:rPr dirty="0" sz="1750" spc="180">
                <a:latin typeface="Arial MT"/>
                <a:cs typeface="Arial MT"/>
              </a:rPr>
              <a:t> </a:t>
            </a:r>
            <a:r>
              <a:rPr dirty="0" sz="1750" spc="-35">
                <a:latin typeface="Arial MT"/>
                <a:cs typeface="Arial MT"/>
              </a:rPr>
              <a:t>as </a:t>
            </a:r>
            <a:r>
              <a:rPr dirty="0" sz="1850">
                <a:latin typeface="Arial MT"/>
                <a:cs typeface="Arial MT"/>
              </a:rPr>
              <a:t>needed</a:t>
            </a:r>
            <a:r>
              <a:rPr dirty="0" sz="1850" spc="12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in</a:t>
            </a:r>
            <a:r>
              <a:rPr dirty="0" sz="1850" spc="18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55">
                <a:latin typeface="Arial MT"/>
                <a:cs typeface="Arial MT"/>
              </a:rPr>
              <a:t> fractional</a:t>
            </a:r>
            <a:r>
              <a:rPr dirty="0" sz="1850" spc="195">
                <a:latin typeface="Arial MT"/>
                <a:cs typeface="Arial MT"/>
              </a:rPr>
              <a:t> </a:t>
            </a:r>
            <a:r>
              <a:rPr dirty="0" sz="1850" spc="-20">
                <a:latin typeface="Arial MT"/>
                <a:cs typeface="Arial MT"/>
              </a:rPr>
              <a:t>part</a:t>
            </a:r>
            <a:endParaRPr sz="1850">
              <a:latin typeface="Arial MT"/>
              <a:cs typeface="Arial MT"/>
            </a:endParaRPr>
          </a:p>
          <a:p>
            <a:pPr lvl="1" marL="696595" marR="17780" indent="-266065">
              <a:lnSpc>
                <a:spcPts val="2000"/>
              </a:lnSpc>
              <a:spcBef>
                <a:spcPts val="580"/>
              </a:spcBef>
              <a:buChar char="—"/>
              <a:tabLst>
                <a:tab pos="700405" algn="l"/>
              </a:tabLst>
            </a:pPr>
            <a:r>
              <a:rPr dirty="0" sz="1850">
                <a:latin typeface="Arial MT"/>
                <a:cs typeface="Arial MT"/>
              </a:rPr>
              <a:t>Convert</a:t>
            </a:r>
            <a:r>
              <a:rPr dirty="0" sz="1850" spc="16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each</a:t>
            </a:r>
            <a:r>
              <a:rPr dirty="0" sz="1850" spc="200">
                <a:latin typeface="Arial MT"/>
                <a:cs typeface="Arial MT"/>
              </a:rPr>
              <a:t> </a:t>
            </a:r>
            <a:r>
              <a:rPr dirty="0" sz="1850" spc="60">
                <a:latin typeface="Arial MT"/>
                <a:cs typeface="Arial MT"/>
              </a:rPr>
              <a:t>group</a:t>
            </a:r>
            <a:r>
              <a:rPr dirty="0" sz="1850" spc="17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of</a:t>
            </a:r>
            <a:r>
              <a:rPr dirty="0" sz="1850" spc="20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three</a:t>
            </a:r>
            <a:r>
              <a:rPr dirty="0" sz="1850" spc="12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(four)</a:t>
            </a:r>
            <a:r>
              <a:rPr dirty="0" sz="1850" spc="225">
                <a:latin typeface="Arial MT"/>
                <a:cs typeface="Arial MT"/>
              </a:rPr>
              <a:t> </a:t>
            </a:r>
            <a:r>
              <a:rPr dirty="0" sz="1850" spc="70">
                <a:latin typeface="Arial MT"/>
                <a:cs typeface="Arial MT"/>
              </a:rPr>
              <a:t>bits</a:t>
            </a:r>
            <a:r>
              <a:rPr dirty="0" sz="1850" spc="150">
                <a:latin typeface="Arial MT"/>
                <a:cs typeface="Arial MT"/>
              </a:rPr>
              <a:t> </a:t>
            </a:r>
            <a:r>
              <a:rPr dirty="0" sz="1850" spc="70">
                <a:latin typeface="Arial MT"/>
                <a:cs typeface="Arial MT"/>
              </a:rPr>
              <a:t>to</a:t>
            </a:r>
            <a:r>
              <a:rPr dirty="0" sz="1850" spc="12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an</a:t>
            </a:r>
            <a:r>
              <a:rPr dirty="0" sz="1850" spc="15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octal</a:t>
            </a:r>
            <a:r>
              <a:rPr dirty="0" sz="1850" spc="12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(hexadecimal) 	digit</a:t>
            </a:r>
            <a:endParaRPr sz="1850">
              <a:latin typeface="Arial MT"/>
              <a:cs typeface="Arial MT"/>
            </a:endParaRPr>
          </a:p>
          <a:p>
            <a:pPr marL="331470" indent="-306070">
              <a:lnSpc>
                <a:spcPct val="100000"/>
              </a:lnSpc>
              <a:spcBef>
                <a:spcPts val="400"/>
              </a:spcBef>
              <a:buChar char="•"/>
              <a:tabLst>
                <a:tab pos="331470" algn="l"/>
              </a:tabLst>
            </a:pPr>
            <a:r>
              <a:rPr dirty="0" sz="1750" spc="65">
                <a:latin typeface="Arial MT"/>
                <a:cs typeface="Arial MT"/>
              </a:rPr>
              <a:t>Example:</a:t>
            </a:r>
            <a:r>
              <a:rPr dirty="0" sz="1750" spc="155">
                <a:latin typeface="Arial MT"/>
                <a:cs typeface="Arial MT"/>
              </a:rPr>
              <a:t> </a:t>
            </a:r>
            <a:r>
              <a:rPr dirty="0" sz="1750" spc="85">
                <a:latin typeface="Arial MT"/>
                <a:cs typeface="Arial MT"/>
              </a:rPr>
              <a:t>Octal</a:t>
            </a:r>
            <a:r>
              <a:rPr dirty="0" sz="1750" spc="35">
                <a:latin typeface="Arial MT"/>
                <a:cs typeface="Arial MT"/>
              </a:rPr>
              <a:t> </a:t>
            </a:r>
            <a:r>
              <a:rPr dirty="0" sz="1750" spc="75">
                <a:latin typeface="Arial MT"/>
                <a:cs typeface="Arial MT"/>
              </a:rPr>
              <a:t>to</a:t>
            </a:r>
            <a:r>
              <a:rPr dirty="0" sz="1750" spc="175">
                <a:latin typeface="Arial MT"/>
                <a:cs typeface="Arial MT"/>
              </a:rPr>
              <a:t> </a:t>
            </a:r>
            <a:r>
              <a:rPr dirty="0" sz="1750" spc="90">
                <a:latin typeface="Arial MT"/>
                <a:cs typeface="Arial MT"/>
              </a:rPr>
              <a:t>Binary</a:t>
            </a:r>
            <a:r>
              <a:rPr dirty="0" sz="1750" spc="200">
                <a:latin typeface="Arial MT"/>
                <a:cs typeface="Arial MT"/>
              </a:rPr>
              <a:t> </a:t>
            </a:r>
            <a:r>
              <a:rPr dirty="0" sz="1750" spc="75">
                <a:latin typeface="Arial MT"/>
                <a:cs typeface="Arial MT"/>
              </a:rPr>
              <a:t>to</a:t>
            </a:r>
            <a:r>
              <a:rPr dirty="0" sz="1750" spc="65">
                <a:latin typeface="Arial MT"/>
                <a:cs typeface="Arial MT"/>
              </a:rPr>
              <a:t> </a:t>
            </a:r>
            <a:r>
              <a:rPr dirty="0" sz="1750" spc="55">
                <a:latin typeface="Arial MT"/>
                <a:cs typeface="Arial MT"/>
              </a:rPr>
              <a:t>Hexadecimal</a:t>
            </a:r>
            <a:endParaRPr sz="1750">
              <a:latin typeface="Arial MT"/>
              <a:cs typeface="Arial MT"/>
            </a:endParaRPr>
          </a:p>
          <a:p>
            <a:pPr marL="1140460">
              <a:lnSpc>
                <a:spcPct val="100000"/>
              </a:lnSpc>
              <a:spcBef>
                <a:spcPts val="595"/>
              </a:spcBef>
              <a:tabLst>
                <a:tab pos="1590675" algn="l"/>
                <a:tab pos="2041525" algn="l"/>
                <a:tab pos="2618105" algn="l"/>
                <a:tab pos="3059430" algn="l"/>
                <a:tab pos="3510915" algn="l"/>
                <a:tab pos="3792854" algn="l"/>
              </a:tabLst>
            </a:pPr>
            <a:r>
              <a:rPr dirty="0" sz="1650" spc="30">
                <a:latin typeface="Arial MT"/>
                <a:cs typeface="Arial MT"/>
              </a:rPr>
              <a:t>6</a:t>
            </a:r>
            <a:r>
              <a:rPr dirty="0" sz="1650">
                <a:latin typeface="Arial MT"/>
                <a:cs typeface="Arial MT"/>
              </a:rPr>
              <a:t>	</a:t>
            </a:r>
            <a:r>
              <a:rPr dirty="0" sz="1650" spc="-50">
                <a:latin typeface="Arial MT"/>
                <a:cs typeface="Arial MT"/>
              </a:rPr>
              <a:t>3</a:t>
            </a:r>
            <a:r>
              <a:rPr dirty="0" sz="1650">
                <a:latin typeface="Arial MT"/>
                <a:cs typeface="Arial MT"/>
              </a:rPr>
              <a:t>	?	</a:t>
            </a:r>
            <a:r>
              <a:rPr dirty="0" sz="1650" spc="-50">
                <a:latin typeface="Arial MT"/>
                <a:cs typeface="Arial MT"/>
              </a:rPr>
              <a:t>1</a:t>
            </a:r>
            <a:r>
              <a:rPr dirty="0" sz="1650">
                <a:latin typeface="Arial MT"/>
                <a:cs typeface="Arial MT"/>
              </a:rPr>
              <a:t>	7	7	</a:t>
            </a:r>
            <a:r>
              <a:rPr dirty="0" sz="1650" spc="-555">
                <a:latin typeface="Arial MT"/>
                <a:cs typeface="Arial MT"/>
              </a:rPr>
              <a:t>8</a:t>
            </a:r>
            <a:endParaRPr sz="1650">
              <a:latin typeface="Arial MT"/>
              <a:cs typeface="Arial MT"/>
            </a:endParaRPr>
          </a:p>
          <a:p>
            <a:pPr marL="718185">
              <a:lnSpc>
                <a:spcPct val="100000"/>
              </a:lnSpc>
              <a:spcBef>
                <a:spcPts val="464"/>
              </a:spcBef>
            </a:pPr>
            <a:r>
              <a:rPr dirty="0" sz="1850">
                <a:latin typeface="Arial MT"/>
                <a:cs typeface="Arial MT"/>
              </a:rPr>
              <a:t>=</a:t>
            </a:r>
            <a:r>
              <a:rPr dirty="0" sz="1850" spc="-80">
                <a:latin typeface="Arial MT"/>
                <a:cs typeface="Arial MT"/>
              </a:rPr>
              <a:t> </a:t>
            </a:r>
            <a:r>
              <a:rPr dirty="0" baseline="1501" sz="2775">
                <a:latin typeface="Arial MT"/>
                <a:cs typeface="Arial MT"/>
              </a:rPr>
              <a:t>110</a:t>
            </a:r>
            <a:r>
              <a:rPr dirty="0" baseline="-6006" sz="2775">
                <a:latin typeface="Arial MT"/>
                <a:cs typeface="Arial MT"/>
              </a:rPr>
              <a:t>1</a:t>
            </a:r>
            <a:r>
              <a:rPr dirty="0" baseline="-6006" sz="2775" spc="-262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11|101</a:t>
            </a:r>
            <a:r>
              <a:rPr dirty="0" sz="1850" spc="-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.</a:t>
            </a:r>
            <a:r>
              <a:rPr dirty="0" sz="1850" spc="-65">
                <a:latin typeface="Arial MT"/>
                <a:cs typeface="Arial MT"/>
              </a:rPr>
              <a:t> </a:t>
            </a:r>
            <a:r>
              <a:rPr dirty="0" baseline="1501" sz="2775" spc="-97">
                <a:latin typeface="Arial MT"/>
                <a:cs typeface="Arial MT"/>
              </a:rPr>
              <a:t>001</a:t>
            </a:r>
            <a:r>
              <a:rPr dirty="0" baseline="-6006" sz="2775" spc="-97">
                <a:latin typeface="Arial MT"/>
                <a:cs typeface="Arial MT"/>
              </a:rPr>
              <a:t>1</a:t>
            </a:r>
            <a:r>
              <a:rPr dirty="0" baseline="1501" sz="2775" spc="-97">
                <a:latin typeface="Arial MT"/>
                <a:cs typeface="Arial MT"/>
              </a:rPr>
              <a:t>111</a:t>
            </a:r>
            <a:r>
              <a:rPr dirty="0" sz="1850" spc="-65">
                <a:latin typeface="Arial MT"/>
                <a:cs typeface="Arial MT"/>
              </a:rPr>
              <a:t>|111</a:t>
            </a:r>
            <a:r>
              <a:rPr dirty="0" sz="1850" spc="15">
                <a:latin typeface="Arial MT"/>
                <a:cs typeface="Arial MT"/>
              </a:rPr>
              <a:t> </a:t>
            </a:r>
            <a:r>
              <a:rPr dirty="0" baseline="-9009" sz="2775" spc="-690">
                <a:latin typeface="Arial MT"/>
                <a:cs typeface="Arial MT"/>
              </a:rPr>
              <a:t>2</a:t>
            </a:r>
            <a:endParaRPr baseline="-9009" sz="2775">
              <a:latin typeface="Arial MT"/>
              <a:cs typeface="Arial MT"/>
            </a:endParaRPr>
          </a:p>
          <a:p>
            <a:pPr marL="718185">
              <a:lnSpc>
                <a:spcPct val="100000"/>
              </a:lnSpc>
              <a:spcBef>
                <a:spcPts val="280"/>
              </a:spcBef>
              <a:tabLst>
                <a:tab pos="2388235" algn="l"/>
              </a:tabLst>
            </a:pPr>
            <a:r>
              <a:rPr dirty="0" sz="1850">
                <a:latin typeface="Arial MT"/>
                <a:cs typeface="Arial MT"/>
              </a:rPr>
              <a:t>=</a:t>
            </a:r>
            <a:r>
              <a:rPr dirty="0" sz="1850" spc="-6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1|1001|1101</a:t>
            </a:r>
            <a:r>
              <a:rPr dirty="0" sz="1850">
                <a:latin typeface="Arial MT"/>
                <a:cs typeface="Arial MT"/>
              </a:rPr>
              <a:t>	</a:t>
            </a:r>
            <a:r>
              <a:rPr dirty="0" baseline="1501" sz="2775" spc="-112">
                <a:latin typeface="Arial MT"/>
                <a:cs typeface="Arial MT"/>
              </a:rPr>
              <a:t>0011</a:t>
            </a:r>
            <a:r>
              <a:rPr dirty="0" baseline="-7507" sz="2775" spc="-112">
                <a:latin typeface="Arial MT"/>
                <a:cs typeface="Arial MT"/>
              </a:rPr>
              <a:t>1</a:t>
            </a:r>
            <a:r>
              <a:rPr dirty="0" baseline="1501" sz="2775" spc="-112">
                <a:latin typeface="Arial MT"/>
                <a:cs typeface="Arial MT"/>
              </a:rPr>
              <a:t>1111</a:t>
            </a:r>
            <a:r>
              <a:rPr dirty="0" baseline="-7507" sz="2775" spc="-112">
                <a:latin typeface="Arial MT"/>
                <a:cs typeface="Arial MT"/>
              </a:rPr>
              <a:t>1</a:t>
            </a:r>
            <a:r>
              <a:rPr dirty="0" baseline="1501" sz="2775" spc="-112">
                <a:latin typeface="Arial MT"/>
                <a:cs typeface="Arial MT"/>
              </a:rPr>
              <a:t>1(000)</a:t>
            </a:r>
            <a:r>
              <a:rPr dirty="0" baseline="-17857" sz="2100" spc="-112">
                <a:latin typeface="Arial MT"/>
                <a:cs typeface="Arial MT"/>
              </a:rPr>
              <a:t>2</a:t>
            </a:r>
            <a:r>
              <a:rPr dirty="0" baseline="-17857" sz="2100" spc="7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(regrouping)</a:t>
            </a:r>
            <a:endParaRPr sz="1850">
              <a:latin typeface="Arial MT"/>
              <a:cs typeface="Arial MT"/>
            </a:endParaRPr>
          </a:p>
          <a:p>
            <a:pPr marL="717550">
              <a:lnSpc>
                <a:spcPct val="100000"/>
              </a:lnSpc>
              <a:spcBef>
                <a:spcPts val="140"/>
              </a:spcBef>
              <a:tabLst>
                <a:tab pos="1357630" algn="l"/>
                <a:tab pos="1870075" algn="l"/>
                <a:tab pos="2549525" algn="l"/>
                <a:tab pos="3188335" algn="l"/>
                <a:tab pos="3846829" algn="l"/>
                <a:tab pos="4200525" algn="l"/>
              </a:tabLst>
            </a:pPr>
            <a:r>
              <a:rPr dirty="0" sz="1950" spc="-160">
                <a:latin typeface="Arial MT"/>
                <a:cs typeface="Arial MT"/>
              </a:rPr>
              <a:t>=</a:t>
            </a:r>
            <a:r>
              <a:rPr dirty="0" sz="1950" spc="5">
                <a:latin typeface="Arial MT"/>
                <a:cs typeface="Arial MT"/>
              </a:rPr>
              <a:t> </a:t>
            </a:r>
            <a:r>
              <a:rPr dirty="0" sz="1950" spc="-50">
                <a:latin typeface="Arial MT"/>
                <a:cs typeface="Arial MT"/>
              </a:rPr>
              <a:t>1</a:t>
            </a:r>
            <a:r>
              <a:rPr dirty="0" sz="1950">
                <a:latin typeface="Arial MT"/>
                <a:cs typeface="Arial MT"/>
              </a:rPr>
              <a:t>	</a:t>
            </a:r>
            <a:r>
              <a:rPr dirty="0" sz="1950" spc="-50">
                <a:latin typeface="Arial MT"/>
                <a:cs typeface="Arial MT"/>
              </a:rPr>
              <a:t>9</a:t>
            </a:r>
            <a:r>
              <a:rPr dirty="0" sz="1950">
                <a:latin typeface="Arial MT"/>
                <a:cs typeface="Arial MT"/>
              </a:rPr>
              <a:t>	</a:t>
            </a:r>
            <a:r>
              <a:rPr dirty="0" sz="1950" spc="-50">
                <a:latin typeface="Arial MT"/>
                <a:cs typeface="Arial MT"/>
              </a:rPr>
              <a:t>D</a:t>
            </a:r>
            <a:r>
              <a:rPr dirty="0" sz="1950">
                <a:latin typeface="Arial MT"/>
                <a:cs typeface="Arial MT"/>
              </a:rPr>
              <a:t>	</a:t>
            </a:r>
            <a:r>
              <a:rPr dirty="0" sz="1950" spc="-50">
                <a:latin typeface="Arial MT"/>
                <a:cs typeface="Arial MT"/>
              </a:rPr>
              <a:t>3</a:t>
            </a:r>
            <a:r>
              <a:rPr dirty="0" sz="1950">
                <a:latin typeface="Arial MT"/>
                <a:cs typeface="Arial MT"/>
              </a:rPr>
              <a:t>	</a:t>
            </a:r>
            <a:r>
              <a:rPr dirty="0" sz="1950" spc="-50">
                <a:latin typeface="Arial MT"/>
                <a:cs typeface="Arial MT"/>
              </a:rPr>
              <a:t>F</a:t>
            </a:r>
            <a:r>
              <a:rPr dirty="0" sz="1950">
                <a:latin typeface="Arial MT"/>
                <a:cs typeface="Arial MT"/>
              </a:rPr>
              <a:t>	</a:t>
            </a:r>
            <a:r>
              <a:rPr dirty="0" sz="1950" spc="-25">
                <a:latin typeface="Arial MT"/>
                <a:cs typeface="Arial MT"/>
              </a:rPr>
              <a:t>8.</a:t>
            </a:r>
            <a:r>
              <a:rPr dirty="0" sz="1950">
                <a:latin typeface="Arial MT"/>
                <a:cs typeface="Arial MT"/>
              </a:rPr>
              <a:t>	</a:t>
            </a:r>
            <a:r>
              <a:rPr dirty="0" sz="1950" spc="-10">
                <a:latin typeface="Arial MT"/>
                <a:cs typeface="Arial MT"/>
              </a:rPr>
              <a:t>(converting)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9003284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609" y="706734"/>
            <a:ext cx="4041775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30" b="0">
                <a:solidFill>
                  <a:srgbClr val="2323BC"/>
                </a:solidFill>
                <a:latin typeface="Arial MT"/>
                <a:cs typeface="Arial MT"/>
              </a:rPr>
              <a:t>Number</a:t>
            </a:r>
            <a:r>
              <a:rPr dirty="0" sz="2950" b="0">
                <a:solidFill>
                  <a:srgbClr val="2323BC"/>
                </a:solidFill>
                <a:latin typeface="Arial MT"/>
                <a:cs typeface="Arial MT"/>
              </a:rPr>
              <a:t> of</a:t>
            </a:r>
            <a:r>
              <a:rPr dirty="0" sz="2950" spc="-12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b="0">
                <a:solidFill>
                  <a:srgbClr val="2323BC"/>
                </a:solidFill>
                <a:latin typeface="Arial MT"/>
                <a:cs typeface="Arial MT"/>
              </a:rPr>
              <a:t>Bits</a:t>
            </a:r>
            <a:r>
              <a:rPr dirty="0" sz="2950" spc="-13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30" b="0">
                <a:solidFill>
                  <a:srgbClr val="2323BC"/>
                </a:solidFill>
                <a:latin typeface="Arial MT"/>
                <a:cs typeface="Arial MT"/>
              </a:rPr>
              <a:t>Required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5773" y="1207881"/>
            <a:ext cx="7552055" cy="312420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349885" marR="92710" indent="-299720">
              <a:lnSpc>
                <a:spcPct val="97100"/>
              </a:lnSpc>
              <a:spcBef>
                <a:spcPts val="204"/>
              </a:spcBef>
              <a:buChar char="•"/>
              <a:tabLst>
                <a:tab pos="349885" algn="l"/>
                <a:tab pos="351155" algn="l"/>
              </a:tabLst>
            </a:pPr>
            <a:r>
              <a:rPr dirty="0" sz="2150">
                <a:latin typeface="Arial MT"/>
                <a:cs typeface="Arial MT"/>
              </a:rPr>
              <a:t>	</a:t>
            </a:r>
            <a:r>
              <a:rPr dirty="0" sz="2150" spc="50">
                <a:latin typeface="Arial MT"/>
                <a:cs typeface="Arial MT"/>
              </a:rPr>
              <a:t>Given</a:t>
            </a:r>
            <a:r>
              <a:rPr dirty="0" sz="2150" spc="85">
                <a:latin typeface="Arial MT"/>
                <a:cs typeface="Arial MT"/>
              </a:rPr>
              <a:t> </a:t>
            </a:r>
            <a:r>
              <a:rPr dirty="0" sz="2150" spc="50">
                <a:latin typeface="Arial MT"/>
                <a:cs typeface="Arial MT"/>
              </a:rPr>
              <a:t>M</a:t>
            </a:r>
            <a:r>
              <a:rPr dirty="0" sz="2150" spc="10">
                <a:latin typeface="Arial MT"/>
                <a:cs typeface="Arial MT"/>
              </a:rPr>
              <a:t> </a:t>
            </a:r>
            <a:r>
              <a:rPr dirty="0" sz="2150" spc="65">
                <a:latin typeface="Arial MT"/>
                <a:cs typeface="Arial MT"/>
              </a:rPr>
              <a:t>elements</a:t>
            </a:r>
            <a:r>
              <a:rPr dirty="0" sz="2150" spc="195">
                <a:latin typeface="Arial MT"/>
                <a:cs typeface="Arial MT"/>
              </a:rPr>
              <a:t> </a:t>
            </a:r>
            <a:r>
              <a:rPr dirty="0" sz="2150" spc="50">
                <a:latin typeface="Arial MT"/>
                <a:cs typeface="Arial MT"/>
              </a:rPr>
              <a:t>to</a:t>
            </a:r>
            <a:r>
              <a:rPr dirty="0" sz="2150" spc="23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be</a:t>
            </a:r>
            <a:r>
              <a:rPr dirty="0" sz="2150" spc="135">
                <a:latin typeface="Arial MT"/>
                <a:cs typeface="Arial MT"/>
              </a:rPr>
              <a:t> </a:t>
            </a:r>
            <a:r>
              <a:rPr dirty="0" sz="2150" spc="65">
                <a:latin typeface="Arial MT"/>
                <a:cs typeface="Arial MT"/>
              </a:rPr>
              <a:t>represented</a:t>
            </a:r>
            <a:r>
              <a:rPr dirty="0" sz="2150" spc="200">
                <a:latin typeface="Arial MT"/>
                <a:cs typeface="Arial MT"/>
              </a:rPr>
              <a:t> </a:t>
            </a:r>
            <a:r>
              <a:rPr dirty="0" sz="2150" spc="55">
                <a:latin typeface="Arial MT"/>
                <a:cs typeface="Arial MT"/>
              </a:rPr>
              <a:t>by</a:t>
            </a:r>
            <a:r>
              <a:rPr dirty="0" sz="2150" spc="9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a</a:t>
            </a:r>
            <a:r>
              <a:rPr dirty="0" sz="2150" spc="20">
                <a:latin typeface="Arial MT"/>
                <a:cs typeface="Arial MT"/>
              </a:rPr>
              <a:t> </a:t>
            </a:r>
            <a:r>
              <a:rPr dirty="0" sz="2150" spc="85">
                <a:latin typeface="Arial MT"/>
                <a:cs typeface="Arial MT"/>
              </a:rPr>
              <a:t>binary</a:t>
            </a:r>
            <a:r>
              <a:rPr dirty="0" sz="2150" spc="170">
                <a:latin typeface="Arial MT"/>
                <a:cs typeface="Arial MT"/>
              </a:rPr>
              <a:t> </a:t>
            </a:r>
            <a:r>
              <a:rPr dirty="0" sz="2150" spc="55">
                <a:latin typeface="Arial MT"/>
                <a:cs typeface="Arial MT"/>
              </a:rPr>
              <a:t>code, the</a:t>
            </a:r>
            <a:r>
              <a:rPr dirty="0" sz="2150" spc="150">
                <a:latin typeface="Arial MT"/>
                <a:cs typeface="Arial MT"/>
              </a:rPr>
              <a:t> </a:t>
            </a:r>
            <a:r>
              <a:rPr dirty="0" sz="2150" spc="110">
                <a:latin typeface="Arial MT"/>
                <a:cs typeface="Arial MT"/>
              </a:rPr>
              <a:t>minimum</a:t>
            </a:r>
            <a:r>
              <a:rPr dirty="0" sz="2150" spc="165">
                <a:latin typeface="Arial MT"/>
                <a:cs typeface="Arial MT"/>
              </a:rPr>
              <a:t> </a:t>
            </a:r>
            <a:r>
              <a:rPr dirty="0" sz="2150" spc="85">
                <a:latin typeface="Arial MT"/>
                <a:cs typeface="Arial MT"/>
              </a:rPr>
              <a:t>number</a:t>
            </a:r>
            <a:r>
              <a:rPr dirty="0" sz="2150" spc="225">
                <a:latin typeface="Arial MT"/>
                <a:cs typeface="Arial MT"/>
              </a:rPr>
              <a:t> </a:t>
            </a:r>
            <a:r>
              <a:rPr dirty="0" sz="2150" spc="75">
                <a:latin typeface="Arial MT"/>
                <a:cs typeface="Arial MT"/>
              </a:rPr>
              <a:t>of</a:t>
            </a:r>
            <a:r>
              <a:rPr dirty="0" sz="2150" spc="130">
                <a:latin typeface="Arial MT"/>
                <a:cs typeface="Arial MT"/>
              </a:rPr>
              <a:t> </a:t>
            </a:r>
            <a:r>
              <a:rPr dirty="0" sz="2150" spc="80">
                <a:latin typeface="Arial MT"/>
                <a:cs typeface="Arial MT"/>
              </a:rPr>
              <a:t>bits,</a:t>
            </a:r>
            <a:r>
              <a:rPr dirty="0" sz="2150" spc="114">
                <a:latin typeface="Arial MT"/>
                <a:cs typeface="Arial MT"/>
              </a:rPr>
              <a:t> </a:t>
            </a:r>
            <a:r>
              <a:rPr dirty="0" sz="2150" spc="60" i="1">
                <a:latin typeface="Arial"/>
                <a:cs typeface="Arial"/>
              </a:rPr>
              <a:t>n,</a:t>
            </a:r>
            <a:r>
              <a:rPr dirty="0" sz="2150" spc="75" i="1">
                <a:latin typeface="Arial"/>
                <a:cs typeface="Arial"/>
              </a:rPr>
              <a:t> </a:t>
            </a:r>
            <a:r>
              <a:rPr dirty="0" sz="2150">
                <a:latin typeface="Arial MT"/>
                <a:cs typeface="Arial MT"/>
              </a:rPr>
              <a:t>needed</a:t>
            </a:r>
            <a:r>
              <a:rPr dirty="0" sz="2150" spc="190">
                <a:latin typeface="Arial MT"/>
                <a:cs typeface="Arial MT"/>
              </a:rPr>
              <a:t> </a:t>
            </a:r>
            <a:r>
              <a:rPr dirty="0" sz="2150" spc="85">
                <a:latin typeface="Arial MT"/>
                <a:cs typeface="Arial MT"/>
              </a:rPr>
              <a:t>satisfies</a:t>
            </a:r>
            <a:r>
              <a:rPr dirty="0" sz="2150" spc="160">
                <a:latin typeface="Arial MT"/>
                <a:cs typeface="Arial MT"/>
              </a:rPr>
              <a:t> </a:t>
            </a:r>
            <a:r>
              <a:rPr dirty="0" sz="2150" spc="60">
                <a:latin typeface="Arial MT"/>
                <a:cs typeface="Arial MT"/>
              </a:rPr>
              <a:t>the </a:t>
            </a:r>
            <a:r>
              <a:rPr dirty="0" sz="2150" spc="105">
                <a:latin typeface="Arial MT"/>
                <a:cs typeface="Arial MT"/>
              </a:rPr>
              <a:t>following</a:t>
            </a:r>
            <a:r>
              <a:rPr dirty="0" sz="2150" spc="170">
                <a:latin typeface="Arial MT"/>
                <a:cs typeface="Arial MT"/>
              </a:rPr>
              <a:t> </a:t>
            </a:r>
            <a:r>
              <a:rPr dirty="0" sz="2150" spc="90">
                <a:latin typeface="Arial MT"/>
                <a:cs typeface="Arial MT"/>
              </a:rPr>
              <a:t>relationships:</a:t>
            </a:r>
            <a:endParaRPr sz="2150">
              <a:latin typeface="Arial MT"/>
              <a:cs typeface="Arial MT"/>
            </a:endParaRPr>
          </a:p>
          <a:p>
            <a:pPr marL="450215">
              <a:lnSpc>
                <a:spcPct val="100000"/>
              </a:lnSpc>
              <a:spcBef>
                <a:spcPts val="560"/>
              </a:spcBef>
              <a:tabLst>
                <a:tab pos="786130" algn="l"/>
                <a:tab pos="2105660" algn="l"/>
              </a:tabLst>
            </a:pPr>
            <a:r>
              <a:rPr dirty="0" baseline="1291" sz="3225" spc="-127">
                <a:latin typeface="Arial MT"/>
                <a:cs typeface="Arial MT"/>
              </a:rPr>
              <a:t>-</a:t>
            </a:r>
            <a:r>
              <a:rPr dirty="0" baseline="1291" sz="3225" spc="-75">
                <a:latin typeface="Arial MT"/>
                <a:cs typeface="Arial MT"/>
              </a:rPr>
              <a:t>-</a:t>
            </a:r>
            <a:r>
              <a:rPr dirty="0" baseline="1291" sz="3225">
                <a:latin typeface="Arial MT"/>
                <a:cs typeface="Arial MT"/>
              </a:rPr>
              <a:t>	</a:t>
            </a:r>
            <a:r>
              <a:rPr dirty="0" sz="2150" spc="60">
                <a:latin typeface="Arial MT"/>
                <a:cs typeface="Arial MT"/>
              </a:rPr>
              <a:t>2</a:t>
            </a:r>
            <a:r>
              <a:rPr dirty="0" baseline="19379" sz="3225" spc="89">
                <a:latin typeface="Arial MT"/>
                <a:cs typeface="Arial MT"/>
              </a:rPr>
              <a:t>n</a:t>
            </a:r>
            <a:r>
              <a:rPr dirty="0" baseline="19379" sz="3225" spc="-284">
                <a:latin typeface="Arial MT"/>
                <a:cs typeface="Arial MT"/>
              </a:rPr>
              <a:t> </a:t>
            </a:r>
            <a:r>
              <a:rPr dirty="0" baseline="21963" sz="3225" spc="112">
                <a:latin typeface="Arial MT"/>
                <a:cs typeface="Arial MT"/>
              </a:rPr>
              <a:t>y</a:t>
            </a:r>
            <a:r>
              <a:rPr dirty="0" baseline="3875" sz="3225" spc="112">
                <a:latin typeface="Arial MT"/>
                <a:cs typeface="Arial MT"/>
              </a:rPr>
              <a:t>-</a:t>
            </a:r>
            <a:r>
              <a:rPr dirty="0" baseline="3875" sz="3225" spc="89">
                <a:latin typeface="Arial MT"/>
                <a:cs typeface="Arial MT"/>
              </a:rPr>
              <a:t>-</a:t>
            </a:r>
            <a:r>
              <a:rPr dirty="0" baseline="3875" sz="3225" spc="-390">
                <a:latin typeface="Arial MT"/>
                <a:cs typeface="Arial MT"/>
              </a:rPr>
              <a:t> </a:t>
            </a:r>
            <a:r>
              <a:rPr dirty="0" baseline="1291" sz="3225" spc="75">
                <a:latin typeface="Arial MT"/>
                <a:cs typeface="Arial MT"/>
              </a:rPr>
              <a:t>M</a:t>
            </a:r>
            <a:r>
              <a:rPr dirty="0" baseline="1291" sz="3225" spc="89">
                <a:latin typeface="Arial MT"/>
                <a:cs typeface="Arial MT"/>
              </a:rPr>
              <a:t> </a:t>
            </a:r>
            <a:r>
              <a:rPr dirty="0" baseline="1291" sz="3225" spc="-75">
                <a:latin typeface="Arial MT"/>
                <a:cs typeface="Arial MT"/>
              </a:rPr>
              <a:t>•</a:t>
            </a:r>
            <a:r>
              <a:rPr dirty="0" baseline="1291" sz="3225">
                <a:latin typeface="Arial MT"/>
                <a:cs typeface="Arial MT"/>
              </a:rPr>
              <a:t>	</a:t>
            </a:r>
            <a:r>
              <a:rPr dirty="0" sz="2150">
                <a:latin typeface="Arial MT"/>
                <a:cs typeface="Arial MT"/>
              </a:rPr>
              <a:t>2</a:t>
            </a:r>
            <a:r>
              <a:rPr dirty="0" baseline="19379" sz="3225">
                <a:latin typeface="Arial MT"/>
                <a:cs typeface="Arial MT"/>
              </a:rPr>
              <a:t>n</a:t>
            </a:r>
            <a:r>
              <a:rPr dirty="0" baseline="19379" sz="3225" spc="-592">
                <a:latin typeface="Arial MT"/>
                <a:cs typeface="Arial MT"/>
              </a:rPr>
              <a:t> </a:t>
            </a:r>
            <a:r>
              <a:rPr dirty="0" baseline="19379" sz="3225" spc="-352">
                <a:latin typeface="Arial MT"/>
                <a:cs typeface="Arial MT"/>
              </a:rPr>
              <a:t>--</a:t>
            </a:r>
            <a:r>
              <a:rPr dirty="0" baseline="19379" sz="3225" spc="-240">
                <a:latin typeface="Arial MT"/>
                <a:cs typeface="Arial MT"/>
              </a:rPr>
              <a:t> </a:t>
            </a:r>
            <a:r>
              <a:rPr dirty="0" baseline="19379" sz="3225" spc="-494">
                <a:latin typeface="Arial MT"/>
                <a:cs typeface="Arial MT"/>
              </a:rPr>
              <a:t>1</a:t>
            </a:r>
            <a:endParaRPr baseline="19379" sz="3225">
              <a:latin typeface="Arial MT"/>
              <a:cs typeface="Arial MT"/>
            </a:endParaRPr>
          </a:p>
          <a:p>
            <a:pPr marL="715645" marR="68580" indent="-281940">
              <a:lnSpc>
                <a:spcPts val="2550"/>
              </a:lnSpc>
              <a:spcBef>
                <a:spcPts val="490"/>
              </a:spcBef>
              <a:tabLst>
                <a:tab pos="4583430" algn="l"/>
              </a:tabLst>
            </a:pPr>
            <a:r>
              <a:rPr dirty="0" sz="2200" spc="-125" i="1">
                <a:latin typeface="Arial"/>
                <a:cs typeface="Arial"/>
              </a:rPr>
              <a:t>-</a:t>
            </a:r>
            <a:r>
              <a:rPr dirty="0" sz="2200" i="1">
                <a:latin typeface="Arial"/>
                <a:cs typeface="Arial"/>
              </a:rPr>
              <a:t>-</a:t>
            </a:r>
            <a:r>
              <a:rPr dirty="0" sz="2200" spc="305" i="1">
                <a:latin typeface="Arial"/>
                <a:cs typeface="Arial"/>
              </a:rPr>
              <a:t> </a:t>
            </a:r>
            <a:r>
              <a:rPr dirty="0" sz="2200" spc="70" i="1">
                <a:latin typeface="Arial"/>
                <a:cs typeface="Arial"/>
              </a:rPr>
              <a:t>n</a:t>
            </a:r>
            <a:r>
              <a:rPr dirty="0" sz="2200" spc="-60" i="1">
                <a:latin typeface="Arial"/>
                <a:cs typeface="Arial"/>
              </a:rPr>
              <a:t> </a:t>
            </a:r>
            <a:r>
              <a:rPr dirty="0" sz="2200" spc="-175" i="1">
                <a:latin typeface="Arial"/>
                <a:cs typeface="Arial"/>
              </a:rPr>
              <a:t>-</a:t>
            </a:r>
            <a:r>
              <a:rPr dirty="0" sz="2200" i="1">
                <a:latin typeface="Arial"/>
                <a:cs typeface="Arial"/>
              </a:rPr>
              <a:t>-</a:t>
            </a:r>
            <a:r>
              <a:rPr dirty="0" sz="2200" spc="130" i="1">
                <a:latin typeface="Arial"/>
                <a:cs typeface="Arial"/>
              </a:rPr>
              <a:t> </a:t>
            </a:r>
            <a:r>
              <a:rPr dirty="0" baseline="1262" sz="3300">
                <a:latin typeface="Arial MT"/>
                <a:cs typeface="Arial MT"/>
              </a:rPr>
              <a:t>ceiI(Iog</a:t>
            </a:r>
            <a:r>
              <a:rPr dirty="0" baseline="-6313" sz="3300">
                <a:latin typeface="Arial MT"/>
                <a:cs typeface="Arial MT"/>
              </a:rPr>
              <a:t>i2</a:t>
            </a:r>
            <a:r>
              <a:rPr dirty="0" sz="2200">
                <a:latin typeface="Arial MT"/>
                <a:cs typeface="Arial MT"/>
              </a:rPr>
              <a:t>M)</a:t>
            </a:r>
            <a:r>
              <a:rPr dirty="0" sz="2200" spc="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where</a:t>
            </a:r>
            <a:r>
              <a:rPr dirty="0" sz="2200" spc="9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ceiI(x)</a:t>
            </a:r>
            <a:r>
              <a:rPr dirty="0" sz="2200">
                <a:latin typeface="Arial MT"/>
                <a:cs typeface="Arial MT"/>
              </a:rPr>
              <a:t>	is</a:t>
            </a:r>
            <a:r>
              <a:rPr dirty="0" sz="2200" spc="160">
                <a:latin typeface="Arial MT"/>
                <a:cs typeface="Arial MT"/>
              </a:rPr>
              <a:t> </a:t>
            </a:r>
            <a:r>
              <a:rPr dirty="0" sz="2200" spc="55">
                <a:latin typeface="Arial MT"/>
                <a:cs typeface="Arial MT"/>
              </a:rPr>
              <a:t>the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55">
                <a:latin typeface="Arial MT"/>
                <a:cs typeface="Arial MT"/>
              </a:rPr>
              <a:t>smallest</a:t>
            </a:r>
            <a:r>
              <a:rPr dirty="0" sz="2200" spc="229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integer </a:t>
            </a:r>
            <a:r>
              <a:rPr dirty="0" sz="2200">
                <a:latin typeface="Arial MT"/>
                <a:cs typeface="Arial MT"/>
              </a:rPr>
              <a:t>greater</a:t>
            </a:r>
            <a:r>
              <a:rPr dirty="0" sz="2200" spc="27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than</a:t>
            </a:r>
            <a:r>
              <a:rPr dirty="0" sz="2200" spc="305">
                <a:latin typeface="Arial MT"/>
                <a:cs typeface="Arial MT"/>
              </a:rPr>
              <a:t> </a:t>
            </a:r>
            <a:r>
              <a:rPr dirty="0" sz="2200" spc="65">
                <a:latin typeface="Arial MT"/>
                <a:cs typeface="Arial MT"/>
              </a:rPr>
              <a:t>or</a:t>
            </a:r>
            <a:r>
              <a:rPr dirty="0" sz="2200" spc="12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equal</a:t>
            </a:r>
            <a:r>
              <a:rPr dirty="0" sz="2200" spc="22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to</a:t>
            </a:r>
            <a:r>
              <a:rPr dirty="0" sz="2200" spc="265">
                <a:latin typeface="Arial MT"/>
                <a:cs typeface="Arial MT"/>
              </a:rPr>
              <a:t> </a:t>
            </a:r>
            <a:r>
              <a:rPr dirty="0" sz="2200" spc="35">
                <a:latin typeface="Arial MT"/>
                <a:cs typeface="Arial MT"/>
              </a:rPr>
              <a:t>x</a:t>
            </a:r>
            <a:endParaRPr sz="2200">
              <a:latin typeface="Arial MT"/>
              <a:cs typeface="Arial MT"/>
            </a:endParaRPr>
          </a:p>
          <a:p>
            <a:pPr marL="343535" indent="-293370">
              <a:lnSpc>
                <a:spcPct val="100000"/>
              </a:lnSpc>
              <a:spcBef>
                <a:spcPts val="385"/>
              </a:spcBef>
              <a:buChar char="•"/>
              <a:tabLst>
                <a:tab pos="343535" algn="l"/>
              </a:tabLst>
            </a:pPr>
            <a:r>
              <a:rPr dirty="0" sz="2200">
                <a:latin typeface="Arial MT"/>
                <a:cs typeface="Arial MT"/>
              </a:rPr>
              <a:t>Example:</a:t>
            </a:r>
            <a:r>
              <a:rPr dirty="0" sz="2200" spc="200">
                <a:latin typeface="Arial MT"/>
                <a:cs typeface="Arial MT"/>
              </a:rPr>
              <a:t> </a:t>
            </a:r>
            <a:r>
              <a:rPr dirty="0" sz="2200" spc="55">
                <a:latin typeface="Arial MT"/>
                <a:cs typeface="Arial MT"/>
              </a:rPr>
              <a:t>How</a:t>
            </a:r>
            <a:r>
              <a:rPr dirty="0" sz="2200" spc="20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many</a:t>
            </a:r>
            <a:r>
              <a:rPr dirty="0" sz="2200" spc="254">
                <a:latin typeface="Arial MT"/>
                <a:cs typeface="Arial MT"/>
              </a:rPr>
              <a:t> </a:t>
            </a:r>
            <a:r>
              <a:rPr dirty="0" sz="2200" spc="100">
                <a:latin typeface="Arial MT"/>
                <a:cs typeface="Arial MT"/>
              </a:rPr>
              <a:t>bits</a:t>
            </a:r>
            <a:r>
              <a:rPr dirty="0" sz="2200" spc="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are</a:t>
            </a:r>
            <a:r>
              <a:rPr dirty="0" sz="2200" spc="85">
                <a:latin typeface="Arial MT"/>
                <a:cs typeface="Arial MT"/>
              </a:rPr>
              <a:t> </a:t>
            </a:r>
            <a:r>
              <a:rPr dirty="0" u="heavy" sz="2200" spc="6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required</a:t>
            </a:r>
            <a:r>
              <a:rPr dirty="0" sz="2200" spc="100">
                <a:latin typeface="Arial MT"/>
                <a:cs typeface="Arial MT"/>
              </a:rPr>
              <a:t> </a:t>
            </a:r>
            <a:r>
              <a:rPr dirty="0" sz="2200" spc="60">
                <a:latin typeface="Arial MT"/>
                <a:cs typeface="Arial MT"/>
              </a:rPr>
              <a:t>to</a:t>
            </a:r>
            <a:r>
              <a:rPr dirty="0" sz="2200" spc="22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represent</a:t>
            </a:r>
            <a:endParaRPr sz="2200">
              <a:latin typeface="Arial MT"/>
              <a:cs typeface="Arial MT"/>
            </a:endParaRPr>
          </a:p>
          <a:p>
            <a:pPr marL="357505">
              <a:lnSpc>
                <a:spcPct val="100000"/>
              </a:lnSpc>
              <a:spcBef>
                <a:spcPts val="20"/>
              </a:spcBef>
            </a:pPr>
            <a:r>
              <a:rPr dirty="0" u="heavy" sz="2000" spc="14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decimal</a:t>
            </a:r>
            <a:r>
              <a:rPr dirty="0" u="heavy" sz="2000" spc="16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000" spc="17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digits</a:t>
            </a:r>
            <a:r>
              <a:rPr dirty="0" sz="2000" spc="270">
                <a:latin typeface="Arial MT"/>
                <a:cs typeface="Arial MT"/>
              </a:rPr>
              <a:t> </a:t>
            </a:r>
            <a:r>
              <a:rPr dirty="0" sz="2000" spc="155">
                <a:latin typeface="Arial MT"/>
                <a:cs typeface="Arial MT"/>
              </a:rPr>
              <a:t>with</a:t>
            </a:r>
            <a:r>
              <a:rPr dirty="0" sz="2000" spc="90">
                <a:latin typeface="Arial MT"/>
                <a:cs typeface="Arial MT"/>
              </a:rPr>
              <a:t> </a:t>
            </a:r>
            <a:r>
              <a:rPr dirty="0" sz="2000" spc="130">
                <a:latin typeface="Arial MT"/>
                <a:cs typeface="Arial MT"/>
              </a:rPr>
              <a:t>a</a:t>
            </a:r>
            <a:r>
              <a:rPr dirty="0" sz="2000" spc="50">
                <a:latin typeface="Arial MT"/>
                <a:cs typeface="Arial MT"/>
              </a:rPr>
              <a:t> </a:t>
            </a:r>
            <a:r>
              <a:rPr dirty="0" sz="2000" spc="145">
                <a:latin typeface="Arial MT"/>
                <a:cs typeface="Arial MT"/>
              </a:rPr>
              <a:t>binary</a:t>
            </a:r>
            <a:r>
              <a:rPr dirty="0" sz="2000" spc="275">
                <a:latin typeface="Arial MT"/>
                <a:cs typeface="Arial MT"/>
              </a:rPr>
              <a:t> </a:t>
            </a:r>
            <a:r>
              <a:rPr dirty="0" sz="2000" spc="145">
                <a:latin typeface="Arial MT"/>
                <a:cs typeface="Arial MT"/>
              </a:rPr>
              <a:t>code?</a:t>
            </a:r>
            <a:endParaRPr sz="2000">
              <a:latin typeface="Arial MT"/>
              <a:cs typeface="Arial MT"/>
            </a:endParaRPr>
          </a:p>
          <a:p>
            <a:pPr marL="440055">
              <a:lnSpc>
                <a:spcPct val="100000"/>
              </a:lnSpc>
              <a:spcBef>
                <a:spcPts val="440"/>
              </a:spcBef>
              <a:tabLst>
                <a:tab pos="708025" algn="l"/>
                <a:tab pos="1774825" algn="l"/>
              </a:tabLst>
            </a:pPr>
            <a:r>
              <a:rPr dirty="0" sz="1800" spc="-114">
                <a:solidFill>
                  <a:srgbClr val="3D64EF"/>
                </a:solidFill>
                <a:latin typeface="Arial MT"/>
                <a:cs typeface="Arial MT"/>
              </a:rPr>
              <a:t>-</a:t>
            </a:r>
            <a:r>
              <a:rPr dirty="0" sz="1800" spc="-50">
                <a:solidFill>
                  <a:srgbClr val="3D64EF"/>
                </a:solidFill>
                <a:latin typeface="Arial MT"/>
                <a:cs typeface="Arial MT"/>
              </a:rPr>
              <a:t>-</a:t>
            </a:r>
            <a:r>
              <a:rPr dirty="0" sz="1800">
                <a:solidFill>
                  <a:srgbClr val="3D64EF"/>
                </a:solidFill>
                <a:latin typeface="Arial MT"/>
                <a:cs typeface="Arial MT"/>
              </a:rPr>
              <a:t>	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M</a:t>
            </a:r>
            <a:r>
              <a:rPr dirty="0" sz="1800" spc="2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 spc="50">
                <a:solidFill>
                  <a:srgbClr val="2354EF"/>
                </a:solidFill>
                <a:latin typeface="Arial MT"/>
                <a:cs typeface="Arial MT"/>
              </a:rPr>
              <a:t>=</a:t>
            </a:r>
            <a:r>
              <a:rPr dirty="0" sz="1800" spc="-5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2354EF"/>
                </a:solidFill>
                <a:latin typeface="Arial MT"/>
                <a:cs typeface="Arial MT"/>
              </a:rPr>
              <a:t>10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	n</a:t>
            </a:r>
            <a:r>
              <a:rPr dirty="0" sz="1800" spc="12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=</a:t>
            </a:r>
            <a:r>
              <a:rPr dirty="0" sz="1800" spc="1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2354EF"/>
                </a:solidFill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161" y="706734"/>
            <a:ext cx="7939405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926070" algn="l"/>
              </a:tabLst>
            </a:pPr>
            <a:r>
              <a:rPr dirty="0" u="heavy" sz="2950" spc="-3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Number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of</a:t>
            </a:r>
            <a:r>
              <a:rPr dirty="0" u="heavy" sz="2950" spc="-13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2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Elements</a:t>
            </a:r>
            <a:r>
              <a:rPr dirty="0" u="heavy" sz="2950" spc="-5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Represented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	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13963" y="1353165"/>
            <a:ext cx="7659370" cy="290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0" marR="320675" indent="-299085">
              <a:lnSpc>
                <a:spcPts val="2550"/>
              </a:lnSpc>
              <a:spcBef>
                <a:spcPts val="100"/>
              </a:spcBef>
              <a:buChar char="•"/>
              <a:tabLst>
                <a:tab pos="311150" algn="l"/>
                <a:tab pos="313690" algn="l"/>
              </a:tabLst>
            </a:pP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 spc="130">
                <a:latin typeface="Arial MT"/>
                <a:cs typeface="Arial MT"/>
              </a:rPr>
              <a:t>Given</a:t>
            </a:r>
            <a:r>
              <a:rPr dirty="0" sz="2000" spc="155">
                <a:latin typeface="Arial MT"/>
                <a:cs typeface="Arial MT"/>
              </a:rPr>
              <a:t> </a:t>
            </a:r>
            <a:r>
              <a:rPr dirty="0" sz="2000" spc="140">
                <a:latin typeface="Arial MT"/>
                <a:cs typeface="Arial MT"/>
              </a:rPr>
              <a:t>n</a:t>
            </a:r>
            <a:r>
              <a:rPr dirty="0" sz="2000" spc="170">
                <a:latin typeface="Arial MT"/>
                <a:cs typeface="Arial MT"/>
              </a:rPr>
              <a:t> </a:t>
            </a:r>
            <a:r>
              <a:rPr dirty="0" sz="2000" spc="110">
                <a:latin typeface="Arial MT"/>
                <a:cs typeface="Arial MT"/>
              </a:rPr>
              <a:t>dig</a:t>
            </a:r>
            <a:r>
              <a:rPr dirty="0" sz="2000" spc="-275">
                <a:latin typeface="Arial MT"/>
                <a:cs typeface="Arial MT"/>
              </a:rPr>
              <a:t> </a:t>
            </a:r>
            <a:r>
              <a:rPr dirty="0" sz="2000" spc="85">
                <a:latin typeface="Arial MT"/>
                <a:cs typeface="Arial MT"/>
              </a:rPr>
              <a:t>its</a:t>
            </a:r>
            <a:r>
              <a:rPr dirty="0" sz="2000" spc="285">
                <a:latin typeface="Arial MT"/>
                <a:cs typeface="Arial MT"/>
              </a:rPr>
              <a:t> </a:t>
            </a:r>
            <a:r>
              <a:rPr dirty="0" sz="2000" spc="90">
                <a:latin typeface="Arial MT"/>
                <a:cs typeface="Arial MT"/>
              </a:rPr>
              <a:t>in</a:t>
            </a:r>
            <a:r>
              <a:rPr dirty="0" sz="2000" spc="245">
                <a:latin typeface="Arial MT"/>
                <a:cs typeface="Arial MT"/>
              </a:rPr>
              <a:t> </a:t>
            </a:r>
            <a:r>
              <a:rPr dirty="0" sz="2000" spc="145">
                <a:latin typeface="Arial MT"/>
                <a:cs typeface="Arial MT"/>
              </a:rPr>
              <a:t>radix</a:t>
            </a:r>
            <a:r>
              <a:rPr dirty="0" sz="2000" spc="170">
                <a:latin typeface="Arial MT"/>
                <a:cs typeface="Arial MT"/>
              </a:rPr>
              <a:t> </a:t>
            </a:r>
            <a:r>
              <a:rPr dirty="0" sz="2000" spc="105" i="1">
                <a:latin typeface="Arial"/>
                <a:cs typeface="Arial"/>
              </a:rPr>
              <a:t>r,</a:t>
            </a:r>
            <a:r>
              <a:rPr dirty="0" sz="2000" spc="50" i="1">
                <a:latin typeface="Arial"/>
                <a:cs typeface="Arial"/>
              </a:rPr>
              <a:t> </a:t>
            </a:r>
            <a:r>
              <a:rPr dirty="0" sz="2000" spc="130">
                <a:latin typeface="Arial MT"/>
                <a:cs typeface="Arial MT"/>
              </a:rPr>
              <a:t>there</a:t>
            </a:r>
            <a:r>
              <a:rPr dirty="0" sz="2000" spc="175">
                <a:latin typeface="Arial MT"/>
                <a:cs typeface="Arial MT"/>
              </a:rPr>
              <a:t> </a:t>
            </a:r>
            <a:r>
              <a:rPr dirty="0" sz="2000" spc="100">
                <a:latin typeface="Arial MT"/>
                <a:cs typeface="Arial MT"/>
              </a:rPr>
              <a:t>are</a:t>
            </a:r>
            <a:r>
              <a:rPr dirty="0" sz="2000" spc="90">
                <a:latin typeface="Arial MT"/>
                <a:cs typeface="Arial MT"/>
              </a:rPr>
              <a:t> </a:t>
            </a:r>
            <a:r>
              <a:rPr dirty="0" sz="2000" spc="70">
                <a:latin typeface="Arial MT"/>
                <a:cs typeface="Arial MT"/>
              </a:rPr>
              <a:t>r"</a:t>
            </a:r>
            <a:r>
              <a:rPr dirty="0" sz="2000" spc="350">
                <a:latin typeface="Arial MT"/>
                <a:cs typeface="Arial MT"/>
              </a:rPr>
              <a:t> </a:t>
            </a:r>
            <a:r>
              <a:rPr dirty="0" sz="2000" spc="165">
                <a:latin typeface="Arial MT"/>
                <a:cs typeface="Arial MT"/>
              </a:rPr>
              <a:t>distinct</a:t>
            </a:r>
            <a:r>
              <a:rPr dirty="0" sz="2000" spc="130">
                <a:latin typeface="Arial MT"/>
                <a:cs typeface="Arial MT"/>
              </a:rPr>
              <a:t> elements </a:t>
            </a:r>
            <a:r>
              <a:rPr dirty="0" sz="2000" spc="135">
                <a:latin typeface="Arial MT"/>
                <a:cs typeface="Arial MT"/>
              </a:rPr>
              <a:t>that</a:t>
            </a:r>
            <a:r>
              <a:rPr dirty="0" sz="2000" spc="145">
                <a:latin typeface="Arial MT"/>
                <a:cs typeface="Arial MT"/>
              </a:rPr>
              <a:t> </a:t>
            </a:r>
            <a:r>
              <a:rPr dirty="0" sz="2000" spc="175">
                <a:latin typeface="Arial MT"/>
                <a:cs typeface="Arial MT"/>
              </a:rPr>
              <a:t>can</a:t>
            </a:r>
            <a:r>
              <a:rPr dirty="0" sz="2000" spc="80">
                <a:latin typeface="Arial MT"/>
                <a:cs typeface="Arial MT"/>
              </a:rPr>
              <a:t> </a:t>
            </a:r>
            <a:r>
              <a:rPr dirty="0" sz="2000" spc="114">
                <a:latin typeface="Arial MT"/>
                <a:cs typeface="Arial MT"/>
              </a:rPr>
              <a:t>be</a:t>
            </a:r>
            <a:r>
              <a:rPr dirty="0" sz="2000" spc="75">
                <a:latin typeface="Arial MT"/>
                <a:cs typeface="Arial MT"/>
              </a:rPr>
              <a:t> </a:t>
            </a:r>
            <a:r>
              <a:rPr dirty="0" sz="2000" spc="125">
                <a:latin typeface="Arial MT"/>
                <a:cs typeface="Arial MT"/>
              </a:rPr>
              <a:t>represented.</a:t>
            </a:r>
            <a:endParaRPr sz="2000">
              <a:latin typeface="Arial MT"/>
              <a:cs typeface="Arial MT"/>
            </a:endParaRPr>
          </a:p>
          <a:p>
            <a:pPr marL="307975" indent="-295275">
              <a:lnSpc>
                <a:spcPct val="100000"/>
              </a:lnSpc>
              <a:spcBef>
                <a:spcPts val="445"/>
              </a:spcBef>
              <a:buChar char="•"/>
              <a:tabLst>
                <a:tab pos="307975" algn="l"/>
              </a:tabLst>
            </a:pPr>
            <a:r>
              <a:rPr dirty="0" sz="2050" spc="140">
                <a:latin typeface="Arial MT"/>
                <a:cs typeface="Arial MT"/>
              </a:rPr>
              <a:t>But,</a:t>
            </a:r>
            <a:r>
              <a:rPr dirty="0" sz="2050" spc="95">
                <a:latin typeface="Arial MT"/>
                <a:cs typeface="Arial MT"/>
              </a:rPr>
              <a:t> </a:t>
            </a:r>
            <a:r>
              <a:rPr dirty="0" sz="2050" spc="105">
                <a:latin typeface="Arial MT"/>
                <a:cs typeface="Arial MT"/>
              </a:rPr>
              <a:t>can</a:t>
            </a:r>
            <a:r>
              <a:rPr dirty="0" sz="2050" spc="120">
                <a:latin typeface="Arial MT"/>
                <a:cs typeface="Arial MT"/>
              </a:rPr>
              <a:t> </a:t>
            </a:r>
            <a:r>
              <a:rPr dirty="0" sz="2050" spc="130">
                <a:latin typeface="Arial MT"/>
                <a:cs typeface="Arial MT"/>
              </a:rPr>
              <a:t>represent</a:t>
            </a:r>
            <a:r>
              <a:rPr dirty="0" sz="2050" spc="140">
                <a:latin typeface="Arial MT"/>
                <a:cs typeface="Arial MT"/>
              </a:rPr>
              <a:t> </a:t>
            </a:r>
            <a:r>
              <a:rPr dirty="0" sz="2050" spc="185">
                <a:latin typeface="Arial MT"/>
                <a:cs typeface="Arial MT"/>
              </a:rPr>
              <a:t>m</a:t>
            </a:r>
            <a:r>
              <a:rPr dirty="0" sz="2050" spc="45">
                <a:latin typeface="Arial MT"/>
                <a:cs typeface="Arial MT"/>
              </a:rPr>
              <a:t> </a:t>
            </a:r>
            <a:r>
              <a:rPr dirty="0" sz="2050" spc="110">
                <a:latin typeface="Arial MT"/>
                <a:cs typeface="Arial MT"/>
              </a:rPr>
              <a:t>elements,</a:t>
            </a:r>
            <a:r>
              <a:rPr dirty="0" sz="2050" spc="275">
                <a:latin typeface="Arial MT"/>
                <a:cs typeface="Arial MT"/>
              </a:rPr>
              <a:t> </a:t>
            </a:r>
            <a:r>
              <a:rPr dirty="0" sz="2050" spc="185">
                <a:latin typeface="Arial MT"/>
                <a:cs typeface="Arial MT"/>
              </a:rPr>
              <a:t>m</a:t>
            </a:r>
            <a:r>
              <a:rPr dirty="0" sz="2050" spc="5">
                <a:latin typeface="Arial MT"/>
                <a:cs typeface="Arial MT"/>
              </a:rPr>
              <a:t> </a:t>
            </a:r>
            <a:r>
              <a:rPr dirty="0" sz="2050" spc="105">
                <a:latin typeface="Arial MT"/>
                <a:cs typeface="Arial MT"/>
              </a:rPr>
              <a:t>&lt;</a:t>
            </a:r>
            <a:r>
              <a:rPr dirty="0" sz="2050" spc="130">
                <a:latin typeface="Arial MT"/>
                <a:cs typeface="Arial MT"/>
              </a:rPr>
              <a:t> </a:t>
            </a:r>
            <a:r>
              <a:rPr dirty="0" sz="2050" spc="-440">
                <a:latin typeface="Arial MT"/>
                <a:cs typeface="Arial MT"/>
              </a:rPr>
              <a:t>W</a:t>
            </a:r>
            <a:endParaRPr sz="2050">
              <a:latin typeface="Arial MT"/>
              <a:cs typeface="Arial MT"/>
            </a:endParaRPr>
          </a:p>
          <a:p>
            <a:pPr marL="306705" indent="-294005">
              <a:lnSpc>
                <a:spcPct val="100000"/>
              </a:lnSpc>
              <a:spcBef>
                <a:spcPts val="635"/>
              </a:spcBef>
              <a:buChar char="•"/>
              <a:tabLst>
                <a:tab pos="306705" algn="l"/>
              </a:tabLst>
            </a:pPr>
            <a:r>
              <a:rPr dirty="0" sz="2050" spc="110">
                <a:latin typeface="Arial MT"/>
                <a:cs typeface="Arial MT"/>
              </a:rPr>
              <a:t>Examples:</a:t>
            </a:r>
            <a:endParaRPr sz="2050">
              <a:latin typeface="Arial MT"/>
              <a:cs typeface="Arial MT"/>
            </a:endParaRPr>
          </a:p>
          <a:p>
            <a:pPr lvl="1" marL="675005" indent="-266700">
              <a:lnSpc>
                <a:spcPts val="2070"/>
              </a:lnSpc>
              <a:spcBef>
                <a:spcPts val="390"/>
              </a:spcBef>
              <a:buChar char="—"/>
              <a:tabLst>
                <a:tab pos="675005" algn="l"/>
              </a:tabLst>
            </a:pPr>
            <a:r>
              <a:rPr dirty="0" sz="1750">
                <a:latin typeface="Arial MT"/>
                <a:cs typeface="Arial MT"/>
              </a:rPr>
              <a:t>Can</a:t>
            </a:r>
            <a:r>
              <a:rPr dirty="0" sz="1750" spc="65">
                <a:latin typeface="Arial MT"/>
                <a:cs typeface="Arial MT"/>
              </a:rPr>
              <a:t> </a:t>
            </a:r>
            <a:r>
              <a:rPr dirty="0" sz="1750" spc="75">
                <a:latin typeface="Arial MT"/>
                <a:cs typeface="Arial MT"/>
              </a:rPr>
              <a:t>represent</a:t>
            </a:r>
            <a:r>
              <a:rPr dirty="0" sz="1750" spc="225">
                <a:latin typeface="Arial MT"/>
                <a:cs typeface="Arial MT"/>
              </a:rPr>
              <a:t> </a:t>
            </a:r>
            <a:r>
              <a:rPr dirty="0" sz="1750">
                <a:latin typeface="Arial MT"/>
                <a:cs typeface="Arial MT"/>
              </a:rPr>
              <a:t>4</a:t>
            </a:r>
            <a:r>
              <a:rPr dirty="0" sz="1750" spc="30">
                <a:latin typeface="Arial MT"/>
                <a:cs typeface="Arial MT"/>
              </a:rPr>
              <a:t> </a:t>
            </a:r>
            <a:r>
              <a:rPr dirty="0" sz="1750" spc="80">
                <a:latin typeface="Arial MT"/>
                <a:cs typeface="Arial MT"/>
              </a:rPr>
              <a:t>elements</a:t>
            </a:r>
            <a:r>
              <a:rPr dirty="0" sz="1750" spc="180">
                <a:latin typeface="Arial MT"/>
                <a:cs typeface="Arial MT"/>
              </a:rPr>
              <a:t> </a:t>
            </a:r>
            <a:r>
              <a:rPr dirty="0" sz="1750" spc="55">
                <a:latin typeface="Arial MT"/>
                <a:cs typeface="Arial MT"/>
              </a:rPr>
              <a:t>in</a:t>
            </a:r>
            <a:r>
              <a:rPr dirty="0" sz="1750" spc="140">
                <a:latin typeface="Arial MT"/>
                <a:cs typeface="Arial MT"/>
              </a:rPr>
              <a:t> </a:t>
            </a:r>
            <a:r>
              <a:rPr dirty="0" sz="1750" spc="75">
                <a:latin typeface="Arial MT"/>
                <a:cs typeface="Arial MT"/>
              </a:rPr>
              <a:t>rarlix</a:t>
            </a:r>
            <a:r>
              <a:rPr dirty="0" sz="1750" spc="95">
                <a:latin typeface="Arial MT"/>
                <a:cs typeface="Arial MT"/>
              </a:rPr>
              <a:t> </a:t>
            </a:r>
            <a:r>
              <a:rPr dirty="0" sz="1750" spc="60">
                <a:latin typeface="Arial MT"/>
                <a:cs typeface="Arial MT"/>
              </a:rPr>
              <a:t>r</a:t>
            </a:r>
            <a:r>
              <a:rPr dirty="0" sz="1750" spc="114">
                <a:latin typeface="Arial MT"/>
                <a:cs typeface="Arial MT"/>
              </a:rPr>
              <a:t> </a:t>
            </a:r>
            <a:r>
              <a:rPr dirty="0" sz="1750" spc="60">
                <a:latin typeface="Arial MT"/>
                <a:cs typeface="Arial MT"/>
              </a:rPr>
              <a:t>-</a:t>
            </a:r>
            <a:r>
              <a:rPr dirty="0" sz="1750" spc="434">
                <a:latin typeface="Arial MT"/>
                <a:cs typeface="Arial MT"/>
              </a:rPr>
              <a:t> </a:t>
            </a:r>
            <a:r>
              <a:rPr dirty="0" sz="1750" spc="75">
                <a:latin typeface="Arial MT"/>
                <a:cs typeface="Arial MT"/>
              </a:rPr>
              <a:t>2</a:t>
            </a:r>
            <a:r>
              <a:rPr dirty="0" sz="1750" spc="70">
                <a:latin typeface="Arial MT"/>
                <a:cs typeface="Arial MT"/>
              </a:rPr>
              <a:t> </a:t>
            </a:r>
            <a:r>
              <a:rPr dirty="0" sz="1750" spc="105">
                <a:latin typeface="Arial MT"/>
                <a:cs typeface="Arial MT"/>
              </a:rPr>
              <a:t>with</a:t>
            </a:r>
            <a:r>
              <a:rPr dirty="0" sz="1750" spc="45">
                <a:latin typeface="Arial MT"/>
                <a:cs typeface="Arial MT"/>
              </a:rPr>
              <a:t> </a:t>
            </a:r>
            <a:r>
              <a:rPr dirty="0" sz="1750" spc="85">
                <a:latin typeface="Arial MT"/>
                <a:cs typeface="Arial MT"/>
              </a:rPr>
              <a:t>n</a:t>
            </a:r>
            <a:r>
              <a:rPr dirty="0" sz="1750" spc="70">
                <a:latin typeface="Arial MT"/>
                <a:cs typeface="Arial MT"/>
              </a:rPr>
              <a:t> </a:t>
            </a:r>
            <a:r>
              <a:rPr dirty="0" sz="1750">
                <a:latin typeface="Arial MT"/>
                <a:cs typeface="Arial MT"/>
              </a:rPr>
              <a:t>-</a:t>
            </a:r>
            <a:r>
              <a:rPr dirty="0" sz="1750" spc="450">
                <a:latin typeface="Arial MT"/>
                <a:cs typeface="Arial MT"/>
              </a:rPr>
              <a:t> </a:t>
            </a:r>
            <a:r>
              <a:rPr dirty="0" sz="1750" spc="75">
                <a:latin typeface="Arial MT"/>
                <a:cs typeface="Arial MT"/>
              </a:rPr>
              <a:t>2</a:t>
            </a:r>
            <a:r>
              <a:rPr dirty="0" sz="1750" spc="5">
                <a:latin typeface="Arial MT"/>
                <a:cs typeface="Arial MT"/>
              </a:rPr>
              <a:t> </a:t>
            </a:r>
            <a:r>
              <a:rPr dirty="0" sz="1750" spc="55">
                <a:latin typeface="Arial MT"/>
                <a:cs typeface="Arial MT"/>
              </a:rPr>
              <a:t>cligits:</a:t>
            </a:r>
            <a:r>
              <a:rPr dirty="0" sz="1750" spc="145">
                <a:latin typeface="Arial MT"/>
                <a:cs typeface="Arial MT"/>
              </a:rPr>
              <a:t> </a:t>
            </a:r>
            <a:r>
              <a:rPr dirty="0" sz="1750">
                <a:latin typeface="Arial MT"/>
                <a:cs typeface="Arial MT"/>
              </a:rPr>
              <a:t>(00,</a:t>
            </a:r>
            <a:r>
              <a:rPr dirty="0" sz="1750" spc="90">
                <a:latin typeface="Arial MT"/>
                <a:cs typeface="Arial MT"/>
              </a:rPr>
              <a:t> </a:t>
            </a:r>
            <a:r>
              <a:rPr dirty="0" sz="1750" spc="-25">
                <a:latin typeface="Arial MT"/>
                <a:cs typeface="Arial MT"/>
              </a:rPr>
              <a:t>01,</a:t>
            </a:r>
            <a:endParaRPr sz="1750">
              <a:latin typeface="Arial MT"/>
              <a:cs typeface="Arial MT"/>
            </a:endParaRPr>
          </a:p>
          <a:p>
            <a:pPr marL="659765">
              <a:lnSpc>
                <a:spcPts val="2250"/>
              </a:lnSpc>
            </a:pPr>
            <a:r>
              <a:rPr dirty="0" sz="1900">
                <a:latin typeface="Arial MT"/>
                <a:cs typeface="Arial MT"/>
              </a:rPr>
              <a:t>10,</a:t>
            </a:r>
            <a:r>
              <a:rPr dirty="0" sz="1900" spc="-10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11)</a:t>
            </a:r>
            <a:endParaRPr sz="1900">
              <a:latin typeface="Arial MT"/>
              <a:cs typeface="Arial MT"/>
            </a:endParaRPr>
          </a:p>
          <a:p>
            <a:pPr lvl="1" marL="674370" indent="-266065">
              <a:lnSpc>
                <a:spcPts val="2205"/>
              </a:lnSpc>
              <a:spcBef>
                <a:spcPts val="320"/>
              </a:spcBef>
              <a:buChar char="—"/>
              <a:tabLst>
                <a:tab pos="674370" algn="l"/>
              </a:tabLst>
            </a:pPr>
            <a:r>
              <a:rPr dirty="0" sz="1850">
                <a:latin typeface="Arial MT"/>
                <a:cs typeface="Arial MT"/>
              </a:rPr>
              <a:t>Can</a:t>
            </a:r>
            <a:r>
              <a:rPr dirty="0" sz="1850" spc="10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represent</a:t>
            </a:r>
            <a:r>
              <a:rPr dirty="0" sz="1850" spc="20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4</a:t>
            </a:r>
            <a:r>
              <a:rPr dirty="0" sz="1850" spc="4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elements</a:t>
            </a:r>
            <a:r>
              <a:rPr dirty="0" sz="1850" spc="24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in</a:t>
            </a:r>
            <a:r>
              <a:rPr dirty="0" sz="1850" spc="17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radix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r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=</a:t>
            </a:r>
            <a:r>
              <a:rPr dirty="0" sz="1850" spc="3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2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60">
                <a:latin typeface="Arial MT"/>
                <a:cs typeface="Arial MT"/>
              </a:rPr>
              <a:t>with</a:t>
            </a:r>
            <a:r>
              <a:rPr dirty="0" sz="1850" spc="6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n</a:t>
            </a:r>
            <a:r>
              <a:rPr dirty="0" sz="1850" spc="4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=</a:t>
            </a:r>
            <a:r>
              <a:rPr dirty="0" sz="1850" spc="6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4</a:t>
            </a:r>
            <a:r>
              <a:rPr dirty="0" sz="1850" spc="55">
                <a:latin typeface="Arial MT"/>
                <a:cs typeface="Arial MT"/>
              </a:rPr>
              <a:t> </a:t>
            </a:r>
            <a:r>
              <a:rPr dirty="0" sz="1850" spc="70">
                <a:latin typeface="Arial MT"/>
                <a:cs typeface="Arial MT"/>
              </a:rPr>
              <a:t>digits:</a:t>
            </a:r>
            <a:r>
              <a:rPr dirty="0" sz="1850" spc="15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(0001,</a:t>
            </a:r>
            <a:endParaRPr sz="1850">
              <a:latin typeface="Arial MT"/>
              <a:cs typeface="Arial MT"/>
            </a:endParaRPr>
          </a:p>
          <a:p>
            <a:pPr marL="676910">
              <a:lnSpc>
                <a:spcPts val="2085"/>
              </a:lnSpc>
            </a:pPr>
            <a:r>
              <a:rPr dirty="0" sz="1750">
                <a:latin typeface="Arial MT"/>
                <a:cs typeface="Arial MT"/>
              </a:rPr>
              <a:t>0010,</a:t>
            </a:r>
            <a:r>
              <a:rPr dirty="0" sz="1750" spc="165">
                <a:latin typeface="Arial MT"/>
                <a:cs typeface="Arial MT"/>
              </a:rPr>
              <a:t> </a:t>
            </a:r>
            <a:r>
              <a:rPr dirty="0" sz="1750">
                <a:latin typeface="Arial MT"/>
                <a:cs typeface="Arial MT"/>
              </a:rPr>
              <a:t>0100,</a:t>
            </a:r>
            <a:r>
              <a:rPr dirty="0" sz="1750" spc="35">
                <a:latin typeface="Arial MT"/>
                <a:cs typeface="Arial MT"/>
              </a:rPr>
              <a:t> </a:t>
            </a:r>
            <a:r>
              <a:rPr dirty="0" sz="1750" spc="-10">
                <a:latin typeface="Arial MT"/>
                <a:cs typeface="Arial MT"/>
              </a:rPr>
              <a:t>1000)</a:t>
            </a:r>
            <a:endParaRPr sz="1750">
              <a:latin typeface="Arial MT"/>
              <a:cs typeface="Arial MT"/>
            </a:endParaRPr>
          </a:p>
          <a:p>
            <a:pPr lvl="2" marL="1040765" indent="-213995">
              <a:lnSpc>
                <a:spcPct val="100000"/>
              </a:lnSpc>
              <a:spcBef>
                <a:spcPts val="425"/>
              </a:spcBef>
              <a:buChar char="•"/>
              <a:tabLst>
                <a:tab pos="1040765" algn="l"/>
              </a:tabLst>
            </a:pPr>
            <a:r>
              <a:rPr dirty="0" sz="1500" spc="90">
                <a:solidFill>
                  <a:srgbClr val="2354EF"/>
                </a:solidFill>
                <a:latin typeface="Arial MT"/>
                <a:cs typeface="Arial MT"/>
              </a:rPr>
              <a:t>This</a:t>
            </a:r>
            <a:r>
              <a:rPr dirty="0" sz="1500" spc="13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500" spc="110">
                <a:solidFill>
                  <a:srgbClr val="2354EF"/>
                </a:solidFill>
                <a:latin typeface="Arial MT"/>
                <a:cs typeface="Arial MT"/>
              </a:rPr>
              <a:t>code</a:t>
            </a:r>
            <a:r>
              <a:rPr dirty="0" sz="1500" spc="19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500" spc="70">
                <a:solidFill>
                  <a:srgbClr val="2354EF"/>
                </a:solidFill>
                <a:latin typeface="Arial MT"/>
                <a:cs typeface="Arial MT"/>
              </a:rPr>
              <a:t>is</a:t>
            </a:r>
            <a:r>
              <a:rPr dirty="0" sz="1500" spc="11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500" spc="80">
                <a:solidFill>
                  <a:srgbClr val="2354EF"/>
                </a:solidFill>
                <a:latin typeface="Arial MT"/>
                <a:cs typeface="Arial MT"/>
              </a:rPr>
              <a:t>caIled</a:t>
            </a:r>
            <a:r>
              <a:rPr dirty="0" sz="1500" spc="14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354EF"/>
                </a:solidFill>
                <a:latin typeface="Arial MT"/>
                <a:cs typeface="Arial MT"/>
              </a:rPr>
              <a:t>a</a:t>
            </a:r>
            <a:r>
              <a:rPr dirty="0" sz="1500" spc="9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5272EF"/>
                </a:solidFill>
                <a:latin typeface="Arial MT"/>
                <a:cs typeface="Arial MT"/>
              </a:rPr>
              <a:t>"</a:t>
            </a:r>
            <a:r>
              <a:rPr dirty="0" u="heavy" sz="1500">
                <a:solidFill>
                  <a:srgbClr val="5272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on</a:t>
            </a:r>
            <a:r>
              <a:rPr dirty="0" u="heavy" sz="1500" spc="200">
                <a:solidFill>
                  <a:srgbClr val="5272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2354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e</a:t>
            </a:r>
            <a:r>
              <a:rPr dirty="0" u="heavy" sz="1500" spc="70">
                <a:solidFill>
                  <a:srgbClr val="2354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500" spc="-25">
                <a:solidFill>
                  <a:srgbClr val="2354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h</a:t>
            </a:r>
            <a:r>
              <a:rPr dirty="0" u="heavy" sz="1500" spc="-195">
                <a:solidFill>
                  <a:srgbClr val="2354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500">
                <a:solidFill>
                  <a:srgbClr val="2354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ot"</a:t>
            </a:r>
            <a:r>
              <a:rPr dirty="0" sz="1500" spc="55">
                <a:solidFill>
                  <a:srgbClr val="2354EF"/>
                </a:solidFill>
                <a:latin typeface="Arial MT"/>
                <a:cs typeface="Arial MT"/>
              </a:rPr>
              <a:t>  </a:t>
            </a:r>
            <a:r>
              <a:rPr dirty="0" sz="1500" spc="85">
                <a:solidFill>
                  <a:srgbClr val="2354EF"/>
                </a:solidFill>
                <a:latin typeface="Arial MT"/>
                <a:cs typeface="Arial MT"/>
              </a:rPr>
              <a:t>code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270" y="5331429"/>
            <a:ext cx="648182" cy="1387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5878" y="5319864"/>
            <a:ext cx="1296365" cy="17347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967696" y="5030741"/>
            <a:ext cx="3218180" cy="485775"/>
            <a:chOff x="1967696" y="5030741"/>
            <a:chExt cx="3218180" cy="48577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7696" y="5053872"/>
              <a:ext cx="1944547" cy="17347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0669" y="5030741"/>
              <a:ext cx="1284790" cy="485727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3883" y="5319864"/>
            <a:ext cx="1145893" cy="17347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3883" y="5053872"/>
            <a:ext cx="1145893" cy="17347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08202" y="5030741"/>
            <a:ext cx="1180617" cy="47416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67696" y="3203483"/>
            <a:ext cx="1944547" cy="17347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00669" y="3180354"/>
            <a:ext cx="1284790" cy="21973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73883" y="3203483"/>
            <a:ext cx="1145893" cy="17347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08202" y="3180354"/>
            <a:ext cx="1180617" cy="219733"/>
          </a:xfrm>
          <a:prstGeom prst="rect">
            <a:avLst/>
          </a:prstGeom>
        </p:spPr>
      </p:pic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1400536" y="2437307"/>
          <a:ext cx="6167755" cy="3105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/>
                <a:gridCol w="1287780"/>
                <a:gridCol w="1264919"/>
                <a:gridCol w="1140460"/>
                <a:gridCol w="1163319"/>
              </a:tblGrid>
              <a:tr h="467995">
                <a:tc>
                  <a:txBody>
                    <a:bodyPr/>
                    <a:lstStyle/>
                    <a:p>
                      <a:pPr algn="ctr" marL="812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90">
                          <a:latin typeface="Times New Roman"/>
                          <a:cs typeface="Times New Roman"/>
                        </a:rPr>
                        <a:t>Decimal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8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65">
                          <a:latin typeface="Times New Roman"/>
                          <a:cs typeface="Times New Roman"/>
                        </a:rPr>
                        <a:t>8,4,2,1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93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80">
                          <a:latin typeface="Times New Roman"/>
                          <a:cs typeface="Times New Roman"/>
                        </a:rPr>
                        <a:t>Excess3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65">
                          <a:latin typeface="Times New Roman"/>
                          <a:cs typeface="Times New Roman"/>
                        </a:rPr>
                        <a:t>8,4,-</a:t>
                      </a:r>
                      <a:r>
                        <a:rPr dirty="0" sz="2000" spc="60">
                          <a:latin typeface="Times New Roman"/>
                          <a:cs typeface="Times New Roman"/>
                        </a:rPr>
                        <a:t>2,-</a:t>
                      </a:r>
                      <a:r>
                        <a:rPr dirty="0" sz="2000" spc="4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170">
                          <a:latin typeface="Times New Roman"/>
                          <a:cs typeface="Times New Roman"/>
                        </a:rPr>
                        <a:t>Gray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algn="ctr" marL="81915">
                        <a:lnSpc>
                          <a:spcPts val="1745"/>
                        </a:lnSpc>
                      </a:pPr>
                      <a:r>
                        <a:rPr dirty="0" sz="1600" spc="-5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745"/>
                        </a:lnSpc>
                      </a:pPr>
                      <a:r>
                        <a:rPr dirty="0" sz="1600" spc="50">
                          <a:latin typeface="Times New Roman"/>
                          <a:cs typeface="Times New Roman"/>
                        </a:rPr>
                        <a:t>0000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5570">
                        <a:lnSpc>
                          <a:spcPts val="1745"/>
                        </a:lnSpc>
                      </a:pPr>
                      <a:r>
                        <a:rPr dirty="0" sz="1600" spc="65">
                          <a:latin typeface="Times New Roman"/>
                          <a:cs typeface="Times New Roman"/>
                        </a:rPr>
                        <a:t>0011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ts val="1745"/>
                        </a:lnSpc>
                      </a:pPr>
                      <a:r>
                        <a:rPr dirty="0" sz="1600" spc="75">
                          <a:latin typeface="Times New Roman"/>
                          <a:cs typeface="Times New Roman"/>
                        </a:rPr>
                        <a:t>0000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ts val="1745"/>
                        </a:lnSpc>
                      </a:pPr>
                      <a:r>
                        <a:rPr dirty="0" sz="1600" spc="75">
                          <a:latin typeface="Times New Roman"/>
                          <a:cs typeface="Times New Roman"/>
                        </a:rPr>
                        <a:t>0000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 marL="84455">
                        <a:lnSpc>
                          <a:spcPts val="1764"/>
                        </a:lnSpc>
                      </a:pPr>
                      <a:r>
                        <a:rPr dirty="0" sz="1700" spc="-50">
                          <a:latin typeface="Palatino Linotype"/>
                          <a:cs typeface="Palatino Linotype"/>
                        </a:rPr>
                        <a:t>2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2075">
                        <a:lnSpc>
                          <a:spcPts val="176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0010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1755"/>
                        </a:lnSpc>
                      </a:pPr>
                      <a:r>
                        <a:rPr dirty="0" sz="1650" spc="-20">
                          <a:latin typeface="Palatino Linotype"/>
                          <a:cs typeface="Palatino Linotype"/>
                        </a:rPr>
                        <a:t>0101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0">
                        <a:lnSpc>
                          <a:spcPts val="1755"/>
                        </a:lnSpc>
                      </a:pPr>
                      <a:r>
                        <a:rPr dirty="0" sz="1650" spc="85">
                          <a:latin typeface="Palatino Linotype"/>
                          <a:cs typeface="Palatino Linotype"/>
                        </a:rPr>
                        <a:t>tillti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ts val="1755"/>
                        </a:lnSpc>
                      </a:pPr>
                      <a:r>
                        <a:rPr dirty="0" sz="1650" spc="-10">
                          <a:latin typeface="Palatino Linotype"/>
                          <a:cs typeface="Palatino Linotype"/>
                        </a:rPr>
                        <a:t>01ti1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algn="ctr" marL="86360">
                        <a:lnSpc>
                          <a:spcPts val="1650"/>
                        </a:lnSpc>
                      </a:pPr>
                      <a:r>
                        <a:rPr dirty="0" sz="1600" spc="-50">
                          <a:latin typeface="Palatino Linotype"/>
                          <a:cs typeface="Palatino Linotype"/>
                        </a:rPr>
                        <a:t>3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ts val="1650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0011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1650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0110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2235">
                        <a:lnSpc>
                          <a:spcPts val="1650"/>
                        </a:lnSpc>
                      </a:pPr>
                      <a:r>
                        <a:rPr dirty="0" sz="1600" spc="75">
                          <a:latin typeface="Palatino Linotype"/>
                          <a:cs typeface="Palatino Linotype"/>
                        </a:rPr>
                        <a:t>0101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ts val="1650"/>
                        </a:lnSpc>
                      </a:pPr>
                      <a:r>
                        <a:rPr dirty="0" sz="1600" spc="75">
                          <a:latin typeface="Palatino Linotype"/>
                          <a:cs typeface="Palatino Linotype"/>
                        </a:rPr>
                        <a:t>0111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 marL="85090">
                        <a:lnSpc>
                          <a:spcPts val="1714"/>
                        </a:lnSpc>
                      </a:pPr>
                      <a:r>
                        <a:rPr dirty="0" sz="1700" spc="-50">
                          <a:latin typeface="Palatino Linotype"/>
                          <a:cs typeface="Palatino Linotype"/>
                        </a:rPr>
                        <a:t>4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2075">
                        <a:lnSpc>
                          <a:spcPts val="171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0100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171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0111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2235">
                        <a:lnSpc>
                          <a:spcPts val="1714"/>
                        </a:lnSpc>
                      </a:pPr>
                      <a:r>
                        <a:rPr dirty="0" sz="1700" spc="30">
                          <a:latin typeface="Palatino Linotype"/>
                          <a:cs typeface="Palatino Linotype"/>
                        </a:rPr>
                        <a:t>0100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ts val="1714"/>
                        </a:lnSpc>
                      </a:pPr>
                      <a:r>
                        <a:rPr dirty="0" sz="1700" spc="30">
                          <a:latin typeface="Palatino Linotype"/>
                          <a:cs typeface="Palatino Linotype"/>
                        </a:rPr>
                        <a:t>0110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 marL="78105">
                        <a:lnSpc>
                          <a:spcPts val="1625"/>
                        </a:lnSpc>
                      </a:pPr>
                      <a:r>
                        <a:rPr dirty="0" sz="1700" spc="-25">
                          <a:latin typeface="Palatino Linotype"/>
                          <a:cs typeface="Palatino Linotype"/>
                        </a:rPr>
                        <a:t>fi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2075">
                        <a:lnSpc>
                          <a:spcPts val="1625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0101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5410">
                        <a:lnSpc>
                          <a:spcPts val="1614"/>
                        </a:lnSpc>
                      </a:pPr>
                      <a:r>
                        <a:rPr dirty="0" sz="1650" spc="45">
                          <a:latin typeface="Palatino Linotype"/>
                          <a:cs typeface="Palatino Linotype"/>
                        </a:rPr>
                        <a:t>1000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4139">
                        <a:lnSpc>
                          <a:spcPts val="1614"/>
                        </a:lnSpc>
                      </a:pPr>
                      <a:r>
                        <a:rPr dirty="0" sz="1650" spc="-10">
                          <a:latin typeface="Palatino Linotype"/>
                          <a:cs typeface="Palatino Linotype"/>
                        </a:rPr>
                        <a:t>1ti11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4135">
                        <a:lnSpc>
                          <a:spcPts val="1614"/>
                        </a:lnSpc>
                      </a:pPr>
                      <a:r>
                        <a:rPr dirty="0" sz="1650" spc="-10">
                          <a:latin typeface="Palatino Linotype"/>
                          <a:cs typeface="Palatino Linotype"/>
                        </a:rPr>
                        <a:t>Otilti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 marL="82550">
                        <a:lnSpc>
                          <a:spcPts val="1745"/>
                        </a:lnSpc>
                      </a:pPr>
                      <a:r>
                        <a:rPr dirty="0" sz="1600" spc="-50">
                          <a:latin typeface="Palatino Linotype"/>
                          <a:cs typeface="Palatino Linotype"/>
                        </a:rPr>
                        <a:t>6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ts val="1745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0110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algn="ctr" marL="71755">
                        <a:lnSpc>
                          <a:spcPts val="1764"/>
                        </a:lnSpc>
                      </a:pPr>
                      <a:r>
                        <a:rPr dirty="0" sz="1700" spc="-50">
                          <a:latin typeface="Palatino Linotype"/>
                          <a:cs typeface="Palatino Linotype"/>
                        </a:rPr>
                        <a:t>7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2075">
                        <a:lnSpc>
                          <a:spcPts val="176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0111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1440">
                        <a:lnSpc>
                          <a:spcPts val="1775"/>
                        </a:lnSpc>
                      </a:pPr>
                      <a:r>
                        <a:rPr dirty="0" sz="1750" spc="-20">
                          <a:latin typeface="Times New Roman"/>
                          <a:cs typeface="Times New Roman"/>
                        </a:rPr>
                        <a:t>1010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3505">
                        <a:lnSpc>
                          <a:spcPts val="1775"/>
                        </a:lnSpc>
                      </a:pPr>
                      <a:r>
                        <a:rPr dirty="0" sz="1750" spc="40">
                          <a:latin typeface="Times New Roman"/>
                          <a:cs typeface="Times New Roman"/>
                        </a:rPr>
                        <a:t>1001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3025">
                        <a:lnSpc>
                          <a:spcPts val="1775"/>
                        </a:lnSpc>
                      </a:pPr>
                      <a:r>
                        <a:rPr dirty="0" sz="1750" spc="-20">
                          <a:latin typeface="Times New Roman"/>
                          <a:cs typeface="Times New Roman"/>
                        </a:rPr>
                        <a:t>0001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 descr=""/>
          <p:cNvSpPr/>
          <p:nvPr/>
        </p:nvSpPr>
        <p:spPr>
          <a:xfrm>
            <a:off x="7535119" y="5364678"/>
            <a:ext cx="535940" cy="0"/>
          </a:xfrm>
          <a:custGeom>
            <a:avLst/>
            <a:gdLst/>
            <a:ahLst/>
            <a:cxnLst/>
            <a:rect l="l" t="t" r="r" b="b"/>
            <a:pathLst>
              <a:path w="535940" h="0">
                <a:moveTo>
                  <a:pt x="0" y="0"/>
                </a:moveTo>
                <a:lnTo>
                  <a:pt x="535329" y="0"/>
                </a:lnTo>
              </a:path>
            </a:pathLst>
          </a:custGeom>
          <a:ln w="260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535119" y="5098686"/>
            <a:ext cx="535940" cy="0"/>
          </a:xfrm>
          <a:custGeom>
            <a:avLst/>
            <a:gdLst/>
            <a:ahLst/>
            <a:cxnLst/>
            <a:rect l="l" t="t" r="r" b="b"/>
            <a:pathLst>
              <a:path w="535940" h="0">
                <a:moveTo>
                  <a:pt x="0" y="0"/>
                </a:moveTo>
                <a:lnTo>
                  <a:pt x="535329" y="0"/>
                </a:lnTo>
              </a:path>
            </a:pathLst>
          </a:custGeom>
          <a:ln w="260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535119" y="3259863"/>
            <a:ext cx="535940" cy="0"/>
          </a:xfrm>
          <a:custGeom>
            <a:avLst/>
            <a:gdLst/>
            <a:ahLst/>
            <a:cxnLst/>
            <a:rect l="l" t="t" r="r" b="b"/>
            <a:pathLst>
              <a:path w="535940" h="0">
                <a:moveTo>
                  <a:pt x="0" y="0"/>
                </a:moveTo>
                <a:lnTo>
                  <a:pt x="535329" y="0"/>
                </a:lnTo>
              </a:path>
            </a:pathLst>
          </a:custGeom>
          <a:ln w="260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86804" y="4545015"/>
            <a:ext cx="2766349" cy="13877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31253" y="706734"/>
            <a:ext cx="5224780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20" b="0">
                <a:solidFill>
                  <a:srgbClr val="2323BC"/>
                </a:solidFill>
                <a:latin typeface="Arial MT"/>
                <a:cs typeface="Arial MT"/>
              </a:rPr>
              <a:t>Binary</a:t>
            </a:r>
            <a:r>
              <a:rPr dirty="0" sz="2950" spc="-12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b="0">
                <a:solidFill>
                  <a:srgbClr val="2323BC"/>
                </a:solidFill>
                <a:latin typeface="Arial MT"/>
                <a:cs typeface="Arial MT"/>
              </a:rPr>
              <a:t>Codes</a:t>
            </a:r>
            <a:r>
              <a:rPr dirty="0" sz="2950" spc="-7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b="0">
                <a:solidFill>
                  <a:srgbClr val="2323BC"/>
                </a:solidFill>
                <a:latin typeface="Arial MT"/>
                <a:cs typeface="Arial MT"/>
              </a:rPr>
              <a:t>for</a:t>
            </a:r>
            <a:r>
              <a:rPr dirty="0" sz="2950" spc="-13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35" b="0">
                <a:solidFill>
                  <a:srgbClr val="2323BC"/>
                </a:solidFill>
                <a:latin typeface="Arial MT"/>
                <a:cs typeface="Arial MT"/>
              </a:rPr>
              <a:t>Decimal</a:t>
            </a:r>
            <a:r>
              <a:rPr dirty="0" sz="2950" spc="-5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Digits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7253" y="1201858"/>
            <a:ext cx="6843395" cy="1001394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56540" marR="5080" indent="-244475">
              <a:lnSpc>
                <a:spcPct val="94900"/>
              </a:lnSpc>
              <a:spcBef>
                <a:spcPts val="260"/>
              </a:spcBef>
              <a:buChar char="•"/>
              <a:tabLst>
                <a:tab pos="256540" algn="l"/>
                <a:tab pos="263525" algn="l"/>
                <a:tab pos="6644640" algn="l"/>
              </a:tabLst>
            </a:pPr>
            <a:r>
              <a:rPr dirty="0" sz="2200">
                <a:latin typeface="Arial MT"/>
                <a:cs typeface="Arial MT"/>
              </a:rPr>
              <a:t>	There</a:t>
            </a:r>
            <a:r>
              <a:rPr dirty="0" sz="2200" spc="1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are</a:t>
            </a:r>
            <a:r>
              <a:rPr dirty="0" sz="2200" spc="11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over</a:t>
            </a:r>
            <a:r>
              <a:rPr dirty="0" sz="2200" spc="1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8,000</a:t>
            </a:r>
            <a:r>
              <a:rPr dirty="0" sz="2200" spc="1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ways</a:t>
            </a:r>
            <a:r>
              <a:rPr dirty="0" sz="2200" spc="110">
                <a:latin typeface="Arial MT"/>
                <a:cs typeface="Arial MT"/>
              </a:rPr>
              <a:t> </a:t>
            </a:r>
            <a:r>
              <a:rPr dirty="0" sz="2200" spc="65">
                <a:latin typeface="Arial MT"/>
                <a:cs typeface="Arial MT"/>
              </a:rPr>
              <a:t>that</a:t>
            </a:r>
            <a:r>
              <a:rPr dirty="0" sz="2200" spc="75">
                <a:latin typeface="Arial MT"/>
                <a:cs typeface="Arial MT"/>
              </a:rPr>
              <a:t> </a:t>
            </a:r>
            <a:r>
              <a:rPr dirty="0" sz="2200" spc="100">
                <a:latin typeface="Arial MT"/>
                <a:cs typeface="Arial MT"/>
              </a:rPr>
              <a:t>you</a:t>
            </a:r>
            <a:r>
              <a:rPr dirty="0" sz="2200" spc="25">
                <a:latin typeface="Arial MT"/>
                <a:cs typeface="Arial MT"/>
              </a:rPr>
              <a:t> </a:t>
            </a:r>
            <a:r>
              <a:rPr dirty="0" sz="2200" spc="55">
                <a:latin typeface="Arial MT"/>
                <a:cs typeface="Arial MT"/>
              </a:rPr>
              <a:t>can</a:t>
            </a:r>
            <a:r>
              <a:rPr dirty="0" sz="2200" spc="35">
                <a:latin typeface="Arial MT"/>
                <a:cs typeface="Arial MT"/>
              </a:rPr>
              <a:t> </a:t>
            </a:r>
            <a:r>
              <a:rPr dirty="0" sz="2200" spc="50">
                <a:latin typeface="Arial MT"/>
                <a:cs typeface="Arial MT"/>
              </a:rPr>
              <a:t>chose</a:t>
            </a:r>
            <a:r>
              <a:rPr dirty="0" sz="2200" spc="8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10 </a:t>
            </a:r>
            <a:r>
              <a:rPr dirty="0" sz="2200">
                <a:latin typeface="Arial MT"/>
                <a:cs typeface="Arial MT"/>
              </a:rPr>
              <a:t>elements</a:t>
            </a:r>
            <a:r>
              <a:rPr dirty="0" sz="2200" spc="210">
                <a:latin typeface="Arial MT"/>
                <a:cs typeface="Arial MT"/>
              </a:rPr>
              <a:t> </a:t>
            </a:r>
            <a:r>
              <a:rPr dirty="0" sz="2200" spc="75">
                <a:latin typeface="Arial MT"/>
                <a:cs typeface="Arial MT"/>
              </a:rPr>
              <a:t>from</a:t>
            </a:r>
            <a:r>
              <a:rPr dirty="0" sz="2200" spc="1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the</a:t>
            </a:r>
            <a:r>
              <a:rPr dirty="0" sz="2200" spc="8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16</a:t>
            </a:r>
            <a:r>
              <a:rPr dirty="0" sz="2200" spc="60">
                <a:latin typeface="Arial MT"/>
                <a:cs typeface="Arial MT"/>
              </a:rPr>
              <a:t> </a:t>
            </a:r>
            <a:r>
              <a:rPr dirty="0" sz="2200" spc="70">
                <a:latin typeface="Arial MT"/>
                <a:cs typeface="Arial MT"/>
              </a:rPr>
              <a:t>binary</a:t>
            </a:r>
            <a:r>
              <a:rPr dirty="0" sz="2200" spc="204">
                <a:latin typeface="Arial MT"/>
                <a:cs typeface="Arial MT"/>
              </a:rPr>
              <a:t> </a:t>
            </a:r>
            <a:r>
              <a:rPr dirty="0" sz="2200" spc="60">
                <a:latin typeface="Arial MT"/>
                <a:cs typeface="Arial MT"/>
              </a:rPr>
              <a:t>numbers</a:t>
            </a:r>
            <a:r>
              <a:rPr dirty="0" sz="2200" spc="250">
                <a:latin typeface="Arial MT"/>
                <a:cs typeface="Arial MT"/>
              </a:rPr>
              <a:t> </a:t>
            </a:r>
            <a:r>
              <a:rPr dirty="0" sz="2200" spc="60">
                <a:latin typeface="Arial MT"/>
                <a:cs typeface="Arial MT"/>
              </a:rPr>
              <a:t>of</a:t>
            </a:r>
            <a:r>
              <a:rPr dirty="0" sz="2200" spc="1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4</a:t>
            </a:r>
            <a:r>
              <a:rPr dirty="0" sz="2200" spc="30">
                <a:latin typeface="Arial MT"/>
                <a:cs typeface="Arial MT"/>
              </a:rPr>
              <a:t> </a:t>
            </a:r>
            <a:r>
              <a:rPr dirty="0" sz="2200" spc="70">
                <a:latin typeface="Arial MT"/>
                <a:cs typeface="Arial MT"/>
              </a:rPr>
              <a:t>bits.</a:t>
            </a:r>
            <a:r>
              <a:rPr dirty="0" sz="2200">
                <a:latin typeface="Arial MT"/>
                <a:cs typeface="Arial MT"/>
              </a:rPr>
              <a:t>	</a:t>
            </a:r>
            <a:r>
              <a:rPr dirty="0" sz="2200" spc="-50">
                <a:latin typeface="Arial MT"/>
                <a:cs typeface="Arial MT"/>
              </a:rPr>
              <a:t>A </a:t>
            </a:r>
            <a:r>
              <a:rPr dirty="0" sz="2200" spc="50">
                <a:latin typeface="Arial MT"/>
                <a:cs typeface="Arial MT"/>
              </a:rPr>
              <a:t>few</a:t>
            </a:r>
            <a:r>
              <a:rPr dirty="0" sz="2200" spc="6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are</a:t>
            </a:r>
            <a:r>
              <a:rPr dirty="0" sz="2200" spc="80">
                <a:latin typeface="Arial MT"/>
                <a:cs typeface="Arial MT"/>
              </a:rPr>
              <a:t> </a:t>
            </a:r>
            <a:r>
              <a:rPr dirty="0" sz="2200" spc="65">
                <a:latin typeface="Arial MT"/>
                <a:cs typeface="Arial MT"/>
              </a:rPr>
              <a:t>useful: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6607" y="1189741"/>
            <a:ext cx="7920355" cy="0"/>
          </a:xfrm>
          <a:custGeom>
            <a:avLst/>
            <a:gdLst/>
            <a:ahLst/>
            <a:cxnLst/>
            <a:rect l="l" t="t" r="r" b="b"/>
            <a:pathLst>
              <a:path w="7920355" h="0">
                <a:moveTo>
                  <a:pt x="0" y="0"/>
                </a:moveTo>
                <a:lnTo>
                  <a:pt x="7919976" y="0"/>
                </a:lnTo>
              </a:path>
            </a:pathLst>
          </a:custGeom>
          <a:ln w="26021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811" y="700711"/>
            <a:ext cx="4816475" cy="48133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Binary</a:t>
            </a:r>
            <a:r>
              <a:rPr dirty="0" sz="2950" spc="-5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20" b="0">
                <a:solidFill>
                  <a:srgbClr val="2323BC"/>
                </a:solidFill>
                <a:latin typeface="Arial MT"/>
                <a:cs typeface="Arial MT"/>
              </a:rPr>
              <a:t>Coded</a:t>
            </a:r>
            <a:r>
              <a:rPr dirty="0" sz="2950" spc="-5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20" b="0">
                <a:solidFill>
                  <a:srgbClr val="2323BC"/>
                </a:solidFill>
                <a:latin typeface="Arial MT"/>
                <a:cs typeface="Arial MT"/>
              </a:rPr>
              <a:t>Decimal</a:t>
            </a:r>
            <a:r>
              <a:rPr dirty="0" sz="2950" spc="-14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950" spc="-10" b="0">
                <a:solidFill>
                  <a:srgbClr val="2323BC"/>
                </a:solidFill>
                <a:latin typeface="Arial MT"/>
                <a:cs typeface="Arial MT"/>
              </a:rPr>
              <a:t>(BCD)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3000" y="1289827"/>
            <a:ext cx="7639050" cy="292608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310515" indent="-296545">
              <a:lnSpc>
                <a:spcPct val="100000"/>
              </a:lnSpc>
              <a:spcBef>
                <a:spcPts val="635"/>
              </a:spcBef>
              <a:buChar char="•"/>
              <a:tabLst>
                <a:tab pos="310515" algn="l"/>
              </a:tabLst>
            </a:pPr>
            <a:r>
              <a:rPr dirty="0" sz="2000" spc="110">
                <a:latin typeface="Arial MT"/>
                <a:cs typeface="Arial MT"/>
              </a:rPr>
              <a:t>The</a:t>
            </a:r>
            <a:r>
              <a:rPr dirty="0" sz="2000" spc="105">
                <a:latin typeface="Arial MT"/>
                <a:cs typeface="Arial MT"/>
              </a:rPr>
              <a:t> </a:t>
            </a:r>
            <a:r>
              <a:rPr dirty="0" sz="2000" spc="120">
                <a:latin typeface="Arial MT"/>
                <a:cs typeface="Arial MT"/>
              </a:rPr>
              <a:t>BCD</a:t>
            </a:r>
            <a:r>
              <a:rPr dirty="0" sz="2000" spc="155">
                <a:latin typeface="Arial MT"/>
                <a:cs typeface="Arial MT"/>
              </a:rPr>
              <a:t> code</a:t>
            </a:r>
            <a:r>
              <a:rPr dirty="0" sz="2000" spc="225">
                <a:latin typeface="Arial MT"/>
                <a:cs typeface="Arial MT"/>
              </a:rPr>
              <a:t> </a:t>
            </a:r>
            <a:r>
              <a:rPr dirty="0" sz="2000" spc="100">
                <a:latin typeface="Arial MT"/>
                <a:cs typeface="Arial MT"/>
              </a:rPr>
              <a:t>is</a:t>
            </a:r>
            <a:r>
              <a:rPr dirty="0" sz="2000" spc="165">
                <a:latin typeface="Arial MT"/>
                <a:cs typeface="Arial MT"/>
              </a:rPr>
              <a:t> </a:t>
            </a:r>
            <a:r>
              <a:rPr dirty="0" sz="2000" spc="135">
                <a:latin typeface="Arial MT"/>
                <a:cs typeface="Arial MT"/>
              </a:rPr>
              <a:t>the</a:t>
            </a:r>
            <a:r>
              <a:rPr dirty="0" sz="2000" spc="114">
                <a:latin typeface="Arial MT"/>
                <a:cs typeface="Arial MT"/>
              </a:rPr>
              <a:t> </a:t>
            </a:r>
            <a:r>
              <a:rPr dirty="0" sz="2000" spc="55">
                <a:latin typeface="Arial MT"/>
                <a:cs typeface="Arial MT"/>
              </a:rPr>
              <a:t>8,4,2,1</a:t>
            </a:r>
            <a:r>
              <a:rPr dirty="0" sz="2000" spc="195">
                <a:latin typeface="Arial MT"/>
                <a:cs typeface="Arial MT"/>
              </a:rPr>
              <a:t> </a:t>
            </a:r>
            <a:r>
              <a:rPr dirty="0" sz="2000" spc="130">
                <a:latin typeface="Arial MT"/>
                <a:cs typeface="Arial MT"/>
              </a:rPr>
              <a:t>code.</a:t>
            </a:r>
            <a:endParaRPr sz="2000">
              <a:latin typeface="Arial MT"/>
              <a:cs typeface="Arial MT"/>
            </a:endParaRPr>
          </a:p>
          <a:p>
            <a:pPr marL="305435" marR="5080" indent="-292100">
              <a:lnSpc>
                <a:spcPct val="102299"/>
              </a:lnSpc>
              <a:spcBef>
                <a:spcPts val="500"/>
              </a:spcBef>
              <a:buChar char="•"/>
              <a:tabLst>
                <a:tab pos="305435" algn="l"/>
                <a:tab pos="310515" algn="l"/>
              </a:tabLst>
            </a:pPr>
            <a:r>
              <a:rPr dirty="0" sz="2050">
                <a:latin typeface="Arial MT"/>
                <a:cs typeface="Arial MT"/>
              </a:rPr>
              <a:t>	</a:t>
            </a:r>
            <a:r>
              <a:rPr dirty="0" sz="2050" spc="114">
                <a:latin typeface="Arial MT"/>
                <a:cs typeface="Arial MT"/>
              </a:rPr>
              <a:t>This</a:t>
            </a:r>
            <a:r>
              <a:rPr dirty="0" sz="2050" spc="170">
                <a:latin typeface="Arial MT"/>
                <a:cs typeface="Arial MT"/>
              </a:rPr>
              <a:t> </a:t>
            </a:r>
            <a:r>
              <a:rPr dirty="0" sz="2050" spc="140">
                <a:latin typeface="Arial MT"/>
                <a:cs typeface="Arial MT"/>
              </a:rPr>
              <a:t>code</a:t>
            </a:r>
            <a:r>
              <a:rPr dirty="0" sz="2050" spc="190">
                <a:latin typeface="Arial MT"/>
                <a:cs typeface="Arial MT"/>
              </a:rPr>
              <a:t> </a:t>
            </a:r>
            <a:r>
              <a:rPr dirty="0" sz="2050" spc="95">
                <a:latin typeface="Arial MT"/>
                <a:cs typeface="Arial MT"/>
              </a:rPr>
              <a:t>is</a:t>
            </a:r>
            <a:r>
              <a:rPr dirty="0" sz="2050" spc="145">
                <a:latin typeface="Arial MT"/>
                <a:cs typeface="Arial MT"/>
              </a:rPr>
              <a:t> </a:t>
            </a:r>
            <a:r>
              <a:rPr dirty="0" sz="2050" spc="110">
                <a:latin typeface="Arial MT"/>
                <a:cs typeface="Arial MT"/>
              </a:rPr>
              <a:t>the</a:t>
            </a:r>
            <a:r>
              <a:rPr dirty="0" sz="2050" spc="140">
                <a:latin typeface="Arial MT"/>
                <a:cs typeface="Arial MT"/>
              </a:rPr>
              <a:t> </a:t>
            </a:r>
            <a:r>
              <a:rPr dirty="0" sz="2050" spc="130">
                <a:latin typeface="Arial MT"/>
                <a:cs typeface="Arial MT"/>
              </a:rPr>
              <a:t>simplest,</a:t>
            </a:r>
            <a:r>
              <a:rPr dirty="0" sz="2050" spc="185">
                <a:latin typeface="Arial MT"/>
                <a:cs typeface="Arial MT"/>
              </a:rPr>
              <a:t> </a:t>
            </a:r>
            <a:r>
              <a:rPr dirty="0" sz="2050" spc="170">
                <a:latin typeface="Arial MT"/>
                <a:cs typeface="Arial MT"/>
              </a:rPr>
              <a:t>most</a:t>
            </a:r>
            <a:r>
              <a:rPr dirty="0" sz="2050" spc="65">
                <a:latin typeface="Arial MT"/>
                <a:cs typeface="Arial MT"/>
              </a:rPr>
              <a:t> </a:t>
            </a:r>
            <a:r>
              <a:rPr dirty="0" sz="2050" spc="130">
                <a:latin typeface="Arial MT"/>
                <a:cs typeface="Arial MT"/>
              </a:rPr>
              <a:t>intuitive</a:t>
            </a:r>
            <a:r>
              <a:rPr dirty="0" sz="2050" spc="254">
                <a:latin typeface="Arial MT"/>
                <a:cs typeface="Arial MT"/>
              </a:rPr>
              <a:t> </a:t>
            </a:r>
            <a:r>
              <a:rPr dirty="0" sz="2050" spc="135">
                <a:latin typeface="Arial MT"/>
                <a:cs typeface="Arial MT"/>
              </a:rPr>
              <a:t>binary</a:t>
            </a:r>
            <a:r>
              <a:rPr dirty="0" sz="2050" spc="175">
                <a:latin typeface="Arial MT"/>
                <a:cs typeface="Arial MT"/>
              </a:rPr>
              <a:t> </a:t>
            </a:r>
            <a:r>
              <a:rPr dirty="0" sz="2050" spc="140">
                <a:latin typeface="Arial MT"/>
                <a:cs typeface="Arial MT"/>
              </a:rPr>
              <a:t>code</a:t>
            </a:r>
            <a:r>
              <a:rPr dirty="0" sz="2050" spc="125">
                <a:latin typeface="Arial MT"/>
                <a:cs typeface="Arial MT"/>
              </a:rPr>
              <a:t> </a:t>
            </a:r>
            <a:r>
              <a:rPr dirty="0" sz="2050" spc="70">
                <a:latin typeface="Arial MT"/>
                <a:cs typeface="Arial MT"/>
              </a:rPr>
              <a:t>for </a:t>
            </a:r>
            <a:r>
              <a:rPr dirty="0" sz="2000" spc="140">
                <a:latin typeface="Arial MT"/>
                <a:cs typeface="Arial MT"/>
              </a:rPr>
              <a:t>decimal</a:t>
            </a:r>
            <a:r>
              <a:rPr dirty="0" sz="2000" spc="165">
                <a:latin typeface="Arial MT"/>
                <a:cs typeface="Arial MT"/>
              </a:rPr>
              <a:t> </a:t>
            </a:r>
            <a:r>
              <a:rPr dirty="0" sz="2000" spc="170">
                <a:latin typeface="Arial MT"/>
                <a:cs typeface="Arial MT"/>
              </a:rPr>
              <a:t>digits</a:t>
            </a:r>
            <a:r>
              <a:rPr dirty="0" sz="2000" spc="204">
                <a:latin typeface="Arial MT"/>
                <a:cs typeface="Arial MT"/>
              </a:rPr>
              <a:t> </a:t>
            </a:r>
            <a:r>
              <a:rPr dirty="0" sz="2000" spc="240">
                <a:latin typeface="Arial MT"/>
                <a:cs typeface="Arial MT"/>
              </a:rPr>
              <a:t>and</a:t>
            </a:r>
            <a:r>
              <a:rPr dirty="0" sz="2000" spc="-135">
                <a:latin typeface="Arial MT"/>
                <a:cs typeface="Arial MT"/>
              </a:rPr>
              <a:t> </a:t>
            </a:r>
            <a:r>
              <a:rPr dirty="0" sz="2000" spc="165">
                <a:latin typeface="Arial MT"/>
                <a:cs typeface="Arial MT"/>
              </a:rPr>
              <a:t>uses</a:t>
            </a:r>
            <a:r>
              <a:rPr dirty="0" sz="2000" spc="105">
                <a:latin typeface="Arial MT"/>
                <a:cs typeface="Arial MT"/>
              </a:rPr>
              <a:t> </a:t>
            </a:r>
            <a:r>
              <a:rPr dirty="0" sz="2000" spc="140">
                <a:latin typeface="Arial MT"/>
                <a:cs typeface="Arial MT"/>
              </a:rPr>
              <a:t>the</a:t>
            </a:r>
            <a:r>
              <a:rPr dirty="0" sz="2000" spc="110">
                <a:latin typeface="Arial MT"/>
                <a:cs typeface="Arial MT"/>
              </a:rPr>
              <a:t> </a:t>
            </a:r>
            <a:r>
              <a:rPr dirty="0" sz="2000" spc="130">
                <a:latin typeface="Arial MT"/>
                <a:cs typeface="Arial MT"/>
              </a:rPr>
              <a:t>same</a:t>
            </a:r>
            <a:r>
              <a:rPr dirty="0" sz="2000" spc="180">
                <a:latin typeface="Arial MT"/>
                <a:cs typeface="Arial MT"/>
              </a:rPr>
              <a:t> </a:t>
            </a:r>
            <a:r>
              <a:rPr dirty="0" sz="2000" spc="160">
                <a:latin typeface="Arial MT"/>
                <a:cs typeface="Arial MT"/>
              </a:rPr>
              <a:t>weights</a:t>
            </a:r>
            <a:r>
              <a:rPr dirty="0" sz="2000" spc="270">
                <a:latin typeface="Arial MT"/>
                <a:cs typeface="Arial MT"/>
              </a:rPr>
              <a:t> </a:t>
            </a:r>
            <a:r>
              <a:rPr dirty="0" sz="2000" spc="175">
                <a:latin typeface="Arial MT"/>
                <a:cs typeface="Arial MT"/>
              </a:rPr>
              <a:t>as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130">
                <a:latin typeface="Arial MT"/>
                <a:cs typeface="Arial MT"/>
              </a:rPr>
              <a:t>a</a:t>
            </a:r>
            <a:r>
              <a:rPr dirty="0" sz="2000" spc="60">
                <a:latin typeface="Arial MT"/>
                <a:cs typeface="Arial MT"/>
              </a:rPr>
              <a:t> </a:t>
            </a:r>
            <a:r>
              <a:rPr dirty="0" sz="2000" spc="150">
                <a:latin typeface="Arial MT"/>
                <a:cs typeface="Arial MT"/>
              </a:rPr>
              <a:t>binary </a:t>
            </a:r>
            <a:r>
              <a:rPr dirty="0" sz="2100" spc="114">
                <a:latin typeface="Arial MT"/>
                <a:cs typeface="Arial MT"/>
              </a:rPr>
              <a:t>number,</a:t>
            </a:r>
            <a:r>
              <a:rPr dirty="0" sz="2100" spc="100">
                <a:latin typeface="Arial MT"/>
                <a:cs typeface="Arial MT"/>
              </a:rPr>
              <a:t> but</a:t>
            </a:r>
            <a:r>
              <a:rPr dirty="0" sz="2100" spc="270">
                <a:latin typeface="Arial MT"/>
                <a:cs typeface="Arial MT"/>
              </a:rPr>
              <a:t> </a:t>
            </a:r>
            <a:r>
              <a:rPr dirty="0" sz="2100" spc="114">
                <a:latin typeface="Arial MT"/>
                <a:cs typeface="Arial MT"/>
              </a:rPr>
              <a:t>only</a:t>
            </a:r>
            <a:r>
              <a:rPr dirty="0" sz="2100" spc="120">
                <a:latin typeface="Arial MT"/>
                <a:cs typeface="Arial MT"/>
              </a:rPr>
              <a:t> encodes</a:t>
            </a:r>
            <a:r>
              <a:rPr dirty="0" sz="2100" spc="145">
                <a:latin typeface="Arial MT"/>
                <a:cs typeface="Arial MT"/>
              </a:rPr>
              <a:t> </a:t>
            </a:r>
            <a:r>
              <a:rPr dirty="0" sz="2100" spc="80">
                <a:latin typeface="Arial MT"/>
                <a:cs typeface="Arial MT"/>
              </a:rPr>
              <a:t>the</a:t>
            </a:r>
            <a:r>
              <a:rPr dirty="0" sz="2100" spc="95">
                <a:latin typeface="Arial MT"/>
                <a:cs typeface="Arial MT"/>
              </a:rPr>
              <a:t> </a:t>
            </a:r>
            <a:r>
              <a:rPr dirty="0" sz="2100" spc="130">
                <a:latin typeface="Arial MT"/>
                <a:cs typeface="Arial MT"/>
              </a:rPr>
              <a:t>first</a:t>
            </a:r>
            <a:r>
              <a:rPr dirty="0" sz="2100" spc="60">
                <a:latin typeface="Arial MT"/>
                <a:cs typeface="Arial MT"/>
              </a:rPr>
              <a:t> </a:t>
            </a:r>
            <a:r>
              <a:rPr dirty="0" sz="2100" spc="100">
                <a:latin typeface="Arial MT"/>
                <a:cs typeface="Arial MT"/>
              </a:rPr>
              <a:t>ten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100">
                <a:latin typeface="Arial MT"/>
                <a:cs typeface="Arial MT"/>
              </a:rPr>
              <a:t>values</a:t>
            </a:r>
            <a:r>
              <a:rPr dirty="0" sz="2100" spc="145">
                <a:latin typeface="Arial MT"/>
                <a:cs typeface="Arial MT"/>
              </a:rPr>
              <a:t> from</a:t>
            </a:r>
            <a:r>
              <a:rPr dirty="0" sz="2100" spc="8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0</a:t>
            </a:r>
            <a:r>
              <a:rPr dirty="0" sz="2100" spc="30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to </a:t>
            </a:r>
            <a:r>
              <a:rPr dirty="0" sz="2150" spc="-25">
                <a:latin typeface="Arial MT"/>
                <a:cs typeface="Arial MT"/>
              </a:rPr>
              <a:t>9.</a:t>
            </a:r>
            <a:endParaRPr sz="2150">
              <a:latin typeface="Arial MT"/>
              <a:cs typeface="Arial MT"/>
            </a:endParaRPr>
          </a:p>
          <a:p>
            <a:pPr marL="306705" indent="-293370">
              <a:lnSpc>
                <a:spcPct val="100000"/>
              </a:lnSpc>
              <a:spcBef>
                <a:spcPts val="565"/>
              </a:spcBef>
              <a:buChar char="•"/>
              <a:tabLst>
                <a:tab pos="306705" algn="l"/>
                <a:tab pos="1687830" algn="l"/>
              </a:tabLst>
            </a:pPr>
            <a:r>
              <a:rPr dirty="0" sz="2100" spc="90">
                <a:latin typeface="Arial MT"/>
                <a:cs typeface="Arial MT"/>
              </a:rPr>
              <a:t>Example:</a:t>
            </a:r>
            <a:r>
              <a:rPr dirty="0" sz="2100">
                <a:latin typeface="Arial MT"/>
                <a:cs typeface="Arial MT"/>
              </a:rPr>
              <a:t>	</a:t>
            </a:r>
            <a:r>
              <a:rPr dirty="0" sz="2100" spc="65">
                <a:latin typeface="Arial MT"/>
                <a:cs typeface="Arial MT"/>
              </a:rPr>
              <a:t>1001 </a:t>
            </a:r>
            <a:r>
              <a:rPr dirty="0" sz="2100">
                <a:latin typeface="Arial MT"/>
                <a:cs typeface="Arial MT"/>
              </a:rPr>
              <a:t>(9)</a:t>
            </a:r>
            <a:r>
              <a:rPr dirty="0" sz="2100" spc="204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=</a:t>
            </a:r>
            <a:r>
              <a:rPr dirty="0" sz="2100" spc="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1000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(8)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85">
                <a:latin typeface="Arial MT"/>
                <a:cs typeface="Arial MT"/>
              </a:rPr>
              <a:t>+</a:t>
            </a:r>
            <a:r>
              <a:rPr dirty="0" sz="2100" spc="6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0001</a:t>
            </a:r>
            <a:r>
              <a:rPr dirty="0" sz="2100" spc="114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(1)</a:t>
            </a:r>
            <a:endParaRPr sz="2100">
              <a:latin typeface="Arial MT"/>
              <a:cs typeface="Arial MT"/>
            </a:endParaRPr>
          </a:p>
          <a:p>
            <a:pPr marL="316230" indent="-303530">
              <a:lnSpc>
                <a:spcPct val="100000"/>
              </a:lnSpc>
              <a:spcBef>
                <a:spcPts val="385"/>
              </a:spcBef>
              <a:buChar char="•"/>
              <a:tabLst>
                <a:tab pos="316230" algn="l"/>
              </a:tabLst>
            </a:pPr>
            <a:r>
              <a:rPr dirty="0" sz="2200" i="1">
                <a:solidFill>
                  <a:srgbClr val="2354EF"/>
                </a:solidFill>
                <a:latin typeface="Arial"/>
                <a:cs typeface="Arial"/>
              </a:rPr>
              <a:t>How</a:t>
            </a:r>
            <a:r>
              <a:rPr dirty="0" sz="2200" spc="190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2354EF"/>
                </a:solidFill>
                <a:latin typeface="Arial"/>
                <a:cs typeface="Arial"/>
              </a:rPr>
              <a:t>many</a:t>
            </a:r>
            <a:r>
              <a:rPr dirty="0" sz="2200" spc="245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354EF"/>
                </a:solidFill>
                <a:latin typeface="Arial"/>
                <a:cs typeface="Arial"/>
              </a:rPr>
              <a:t>“invalid”</a:t>
            </a:r>
            <a:r>
              <a:rPr dirty="0" sz="2200" spc="250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spc="55" i="1">
                <a:solidFill>
                  <a:srgbClr val="2354EF"/>
                </a:solidFill>
                <a:latin typeface="Arial"/>
                <a:cs typeface="Arial"/>
              </a:rPr>
              <a:t>code </a:t>
            </a:r>
            <a:r>
              <a:rPr dirty="0" sz="2200" spc="70" i="1">
                <a:solidFill>
                  <a:srgbClr val="2354EF"/>
                </a:solidFill>
                <a:latin typeface="Arial"/>
                <a:cs typeface="Arial"/>
              </a:rPr>
              <a:t>words</a:t>
            </a:r>
            <a:r>
              <a:rPr dirty="0" sz="2200" spc="235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2354EF"/>
                </a:solidFill>
                <a:latin typeface="Arial"/>
                <a:cs typeface="Arial"/>
              </a:rPr>
              <a:t>are</a:t>
            </a:r>
            <a:r>
              <a:rPr dirty="0" sz="2200" spc="180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spc="80">
                <a:solidFill>
                  <a:srgbClr val="2354EF"/>
                </a:solidFill>
                <a:latin typeface="Arial MT"/>
                <a:cs typeface="Arial MT"/>
              </a:rPr>
              <a:t>there*</a:t>
            </a:r>
            <a:endParaRPr sz="2200">
              <a:latin typeface="Arial MT"/>
              <a:cs typeface="Arial MT"/>
            </a:endParaRPr>
          </a:p>
          <a:p>
            <a:pPr marL="316230" indent="-303530">
              <a:lnSpc>
                <a:spcPct val="100000"/>
              </a:lnSpc>
              <a:spcBef>
                <a:spcPts val="455"/>
              </a:spcBef>
              <a:buChar char="•"/>
              <a:tabLst>
                <a:tab pos="316230" algn="l"/>
              </a:tabLst>
            </a:pPr>
            <a:r>
              <a:rPr dirty="0" sz="2200" i="1">
                <a:solidFill>
                  <a:srgbClr val="2354EF"/>
                </a:solidFill>
                <a:latin typeface="Arial"/>
                <a:cs typeface="Arial"/>
              </a:rPr>
              <a:t>What</a:t>
            </a:r>
            <a:r>
              <a:rPr dirty="0" sz="2200" spc="135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2354EF"/>
                </a:solidFill>
                <a:latin typeface="Arial"/>
                <a:cs typeface="Arial"/>
              </a:rPr>
              <a:t>are</a:t>
            </a:r>
            <a:r>
              <a:rPr dirty="0" sz="2200" spc="120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2354EF"/>
                </a:solidFill>
                <a:latin typeface="Arial"/>
                <a:cs typeface="Arial"/>
              </a:rPr>
              <a:t>the</a:t>
            </a:r>
            <a:r>
              <a:rPr dirty="0" sz="2200" spc="95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spc="120" i="1">
                <a:solidFill>
                  <a:srgbClr val="2354EF"/>
                </a:solidFill>
                <a:latin typeface="Arial"/>
                <a:cs typeface="Arial"/>
              </a:rPr>
              <a:t>“invalid”</a:t>
            </a:r>
            <a:r>
              <a:rPr dirty="0" sz="2200" spc="280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spc="55" i="1">
                <a:solidFill>
                  <a:srgbClr val="2354EF"/>
                </a:solidFill>
                <a:latin typeface="Arial"/>
                <a:cs typeface="Arial"/>
              </a:rPr>
              <a:t>code</a:t>
            </a:r>
            <a:r>
              <a:rPr dirty="0" sz="2200" spc="80" i="1">
                <a:solidFill>
                  <a:srgbClr val="2354EF"/>
                </a:solidFill>
                <a:latin typeface="Arial"/>
                <a:cs typeface="Arial"/>
              </a:rPr>
              <a:t> </a:t>
            </a:r>
            <a:r>
              <a:rPr dirty="0" sz="2200" spc="65" i="1">
                <a:solidFill>
                  <a:srgbClr val="2354EF"/>
                </a:solidFill>
                <a:latin typeface="Arial"/>
                <a:cs typeface="Arial"/>
              </a:rPr>
              <a:t>words?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187615" y="1280815"/>
          <a:ext cx="4674870" cy="384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885"/>
                <a:gridCol w="1400810"/>
                <a:gridCol w="1817370"/>
              </a:tblGrid>
              <a:tr h="381635">
                <a:tc>
                  <a:txBody>
                    <a:bodyPr/>
                    <a:lstStyle/>
                    <a:p>
                      <a:pPr algn="ctr" marL="87630">
                        <a:lnSpc>
                          <a:spcPct val="100000"/>
                        </a:lnSpc>
                      </a:pPr>
                      <a:r>
                        <a:rPr dirty="0" sz="1650" spc="100">
                          <a:latin typeface="Calibri"/>
                          <a:cs typeface="Calibri"/>
                        </a:rPr>
                        <a:t>Decimal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2235">
                        <a:lnSpc>
                          <a:spcPct val="100000"/>
                        </a:lnSpc>
                      </a:pPr>
                      <a:r>
                        <a:rPr dirty="0" sz="1650" spc="165">
                          <a:latin typeface="Calibri"/>
                          <a:cs typeface="Calibri"/>
                        </a:rPr>
                        <a:t>Excess-</a:t>
                      </a:r>
                      <a:r>
                        <a:rPr dirty="0" sz="1650" spc="150">
                          <a:latin typeface="Calibri"/>
                          <a:cs typeface="Calibri"/>
                        </a:rPr>
                        <a:t>3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</a:pPr>
                      <a:r>
                        <a:rPr dirty="0" sz="1650">
                          <a:latin typeface="Calibri"/>
                          <a:cs typeface="Calibri"/>
                        </a:rPr>
                        <a:t>8,</a:t>
                      </a:r>
                      <a:r>
                        <a:rPr dirty="0" sz="16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latin typeface="Calibri"/>
                          <a:cs typeface="Calibri"/>
                        </a:rPr>
                        <a:t>4,</a:t>
                      </a:r>
                      <a:r>
                        <a:rPr dirty="0" sz="16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29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50" spc="-40">
                          <a:latin typeface="Calibri"/>
                          <a:cs typeface="Calibri"/>
                        </a:rPr>
                        <a:t>2,</a:t>
                      </a:r>
                      <a:r>
                        <a:rPr dirty="0" sz="16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44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50" spc="-50">
                          <a:latin typeface="Calibri"/>
                          <a:cs typeface="Calibri"/>
                        </a:rPr>
                        <a:t>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marL="46355">
                        <a:lnSpc>
                          <a:spcPts val="1705"/>
                        </a:lnSpc>
                      </a:pPr>
                      <a:r>
                        <a:rPr dirty="0" sz="1650" spc="-50">
                          <a:latin typeface="Calibri"/>
                          <a:cs typeface="Calibri"/>
                        </a:rPr>
                        <a:t>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4295">
                        <a:lnSpc>
                          <a:spcPts val="1705"/>
                        </a:lnSpc>
                      </a:pPr>
                      <a:r>
                        <a:rPr dirty="0" sz="1650" spc="-20">
                          <a:latin typeface="Calibri"/>
                          <a:cs typeface="Calibri"/>
                        </a:rPr>
                        <a:t>0011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8580">
                        <a:lnSpc>
                          <a:spcPts val="1705"/>
                        </a:lnSpc>
                      </a:pPr>
                      <a:r>
                        <a:rPr dirty="0" sz="1650" spc="30">
                          <a:latin typeface="Calibri"/>
                          <a:cs typeface="Calibri"/>
                        </a:rPr>
                        <a:t>0000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marL="66675">
                        <a:lnSpc>
                          <a:spcPts val="1705"/>
                        </a:lnSpc>
                      </a:pPr>
                      <a:r>
                        <a:rPr dirty="0" sz="1650" spc="-50">
                          <a:latin typeface="Calibri"/>
                          <a:cs typeface="Calibri"/>
                        </a:rPr>
                        <a:t>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1440">
                        <a:lnSpc>
                          <a:spcPts val="1705"/>
                        </a:lnSpc>
                      </a:pPr>
                      <a:r>
                        <a:rPr dirty="0" sz="1650" spc="30">
                          <a:latin typeface="Calibri"/>
                          <a:cs typeface="Calibri"/>
                        </a:rPr>
                        <a:t>0100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ts val="1705"/>
                        </a:lnSpc>
                      </a:pPr>
                      <a:r>
                        <a:rPr dirty="0" sz="1650" spc="-20">
                          <a:latin typeface="Calibri"/>
                          <a:cs typeface="Calibri"/>
                        </a:rPr>
                        <a:t>0111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marL="71755">
                        <a:lnSpc>
                          <a:spcPts val="1705"/>
                        </a:lnSpc>
                      </a:pPr>
                      <a:r>
                        <a:rPr dirty="0" sz="1650" spc="-50">
                          <a:latin typeface="Calibri"/>
                          <a:cs typeface="Calibri"/>
                        </a:rPr>
                        <a:t>2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algn="ctr" marL="781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50" spc="5">
                          <a:latin typeface="Calibri"/>
                          <a:cs typeface="Calibri"/>
                        </a:rPr>
                        <a:t>3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1705"/>
                        </a:lnSpc>
                      </a:pPr>
                      <a:r>
                        <a:rPr dirty="0" sz="1650" spc="-20">
                          <a:latin typeface="Calibri"/>
                          <a:cs typeface="Calibri"/>
                        </a:rPr>
                        <a:t>0101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50" spc="30">
                          <a:latin typeface="Calibri"/>
                          <a:cs typeface="Calibri"/>
                        </a:rPr>
                        <a:t>0110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8580">
                        <a:lnSpc>
                          <a:spcPts val="1705"/>
                        </a:lnSpc>
                      </a:pPr>
                      <a:r>
                        <a:rPr dirty="0" sz="1650" spc="30">
                          <a:latin typeface="Calibri"/>
                          <a:cs typeface="Calibri"/>
                        </a:rPr>
                        <a:t>0110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algn="ctr" marL="5143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50" spc="-20">
                          <a:latin typeface="Calibri"/>
                          <a:cs typeface="Calibri"/>
                        </a:rPr>
                        <a:t>0101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marL="89535">
                        <a:lnSpc>
                          <a:spcPts val="1705"/>
                        </a:lnSpc>
                      </a:pPr>
                      <a:r>
                        <a:rPr dirty="0" sz="1650" spc="5">
                          <a:latin typeface="Calibri"/>
                          <a:cs typeface="Calibri"/>
                        </a:rPr>
                        <a:t>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4295">
                        <a:lnSpc>
                          <a:spcPts val="1705"/>
                        </a:lnSpc>
                      </a:pPr>
                      <a:r>
                        <a:rPr dirty="0" sz="1650" spc="-20">
                          <a:latin typeface="Calibri"/>
                          <a:cs typeface="Calibri"/>
                        </a:rPr>
                        <a:t>0111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8580">
                        <a:lnSpc>
                          <a:spcPts val="1705"/>
                        </a:lnSpc>
                      </a:pPr>
                      <a:r>
                        <a:rPr dirty="0" sz="1650" spc="30">
                          <a:latin typeface="Calibri"/>
                          <a:cs typeface="Calibri"/>
                        </a:rPr>
                        <a:t>0100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marL="78740">
                        <a:lnSpc>
                          <a:spcPts val="1705"/>
                        </a:lnSpc>
                      </a:pPr>
                      <a:r>
                        <a:rPr dirty="0" sz="1650" spc="5">
                          <a:latin typeface="Calibri"/>
                          <a:cs typeface="Calibri"/>
                        </a:rPr>
                        <a:t>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3980">
                        <a:lnSpc>
                          <a:spcPts val="1705"/>
                        </a:lnSpc>
                      </a:pPr>
                      <a:r>
                        <a:rPr dirty="0" sz="1650" spc="30">
                          <a:latin typeface="Calibri"/>
                          <a:cs typeface="Calibri"/>
                        </a:rPr>
                        <a:t>1000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ts val="1705"/>
                        </a:lnSpc>
                      </a:pPr>
                      <a:r>
                        <a:rPr dirty="0" sz="1650" spc="-20">
                          <a:latin typeface="Calibri"/>
                          <a:cs typeface="Calibri"/>
                        </a:rPr>
                        <a:t>1011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 marL="66040">
                        <a:lnSpc>
                          <a:spcPts val="1675"/>
                        </a:lnSpc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1280">
                        <a:lnSpc>
                          <a:spcPts val="1675"/>
                        </a:lnSpc>
                      </a:pPr>
                      <a:r>
                        <a:rPr dirty="0" sz="1500" spc="80">
                          <a:latin typeface="Calibri"/>
                          <a:cs typeface="Calibri"/>
                        </a:rPr>
                        <a:t>1001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7470">
                        <a:lnSpc>
                          <a:spcPts val="1675"/>
                        </a:lnSpc>
                      </a:pPr>
                      <a:r>
                        <a:rPr dirty="0" sz="1500" spc="114">
                          <a:latin typeface="Calibri"/>
                          <a:cs typeface="Calibri"/>
                        </a:rPr>
                        <a:t>1010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marL="81915">
                        <a:lnSpc>
                          <a:spcPts val="1585"/>
                        </a:lnSpc>
                      </a:pPr>
                      <a:r>
                        <a:rPr dirty="0" sz="1500" spc="90">
                          <a:latin typeface="Calibri"/>
                          <a:cs typeface="Calibri"/>
                        </a:rPr>
                        <a:t>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0965">
                        <a:lnSpc>
                          <a:spcPts val="1585"/>
                        </a:lnSpc>
                      </a:pPr>
                      <a:r>
                        <a:rPr dirty="0" sz="1500" spc="114">
                          <a:latin typeface="Calibri"/>
                          <a:cs typeface="Calibri"/>
                        </a:rPr>
                        <a:t>1010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ts val="1585"/>
                        </a:lnSpc>
                      </a:pPr>
                      <a:r>
                        <a:rPr dirty="0" sz="1500" spc="80">
                          <a:latin typeface="Calibri"/>
                          <a:cs typeface="Calibri"/>
                        </a:rPr>
                        <a:t>1001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algn="ctr" marL="80010">
                        <a:lnSpc>
                          <a:spcPts val="1585"/>
                        </a:lnSpc>
                      </a:pPr>
                      <a:r>
                        <a:rPr dirty="0" sz="1500" spc="55">
                          <a:latin typeface="Calibri"/>
                          <a:cs typeface="Calibri"/>
                        </a:rPr>
                        <a:t>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1280">
                        <a:lnSpc>
                          <a:spcPts val="1585"/>
                        </a:lnSpc>
                      </a:pPr>
                      <a:r>
                        <a:rPr dirty="0" sz="1500" spc="80">
                          <a:latin typeface="Calibri"/>
                          <a:cs typeface="Calibri"/>
                        </a:rPr>
                        <a:t>1011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7470">
                        <a:lnSpc>
                          <a:spcPts val="1585"/>
                        </a:lnSpc>
                      </a:pPr>
                      <a:r>
                        <a:rPr dirty="0" sz="1500" spc="114">
                          <a:latin typeface="Calibri"/>
                          <a:cs typeface="Calibri"/>
                        </a:rPr>
                        <a:t>1000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 marL="85090">
                        <a:lnSpc>
                          <a:spcPts val="1585"/>
                        </a:lnSpc>
                      </a:pPr>
                      <a:r>
                        <a:rPr dirty="0" sz="1500" spc="90">
                          <a:latin typeface="Calibri"/>
                          <a:cs typeface="Calibri"/>
                        </a:rPr>
                        <a:t>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0965">
                        <a:lnSpc>
                          <a:spcPts val="1585"/>
                        </a:lnSpc>
                      </a:pPr>
                      <a:r>
                        <a:rPr dirty="0" sz="1500" spc="114">
                          <a:latin typeface="Calibri"/>
                          <a:cs typeface="Calibri"/>
                        </a:rPr>
                        <a:t>1100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ts val="1585"/>
                        </a:lnSpc>
                      </a:pPr>
                      <a:r>
                        <a:rPr dirty="0" sz="1500" spc="80">
                          <a:latin typeface="Calibri"/>
                          <a:cs typeface="Calibri"/>
                        </a:rPr>
                        <a:t>1111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913" y="706734"/>
            <a:ext cx="7963534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950200" algn="l"/>
              </a:tabLst>
            </a:pPr>
            <a:r>
              <a:rPr dirty="0" u="heavy" sz="2950" spc="-7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Excess-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3</a:t>
            </a:r>
            <a:r>
              <a:rPr dirty="0" u="heavy" sz="2950" spc="-16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Code</a:t>
            </a:r>
            <a:r>
              <a:rPr dirty="0" u="heavy" sz="2950" spc="-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and</a:t>
            </a:r>
            <a:r>
              <a:rPr dirty="0" u="heavy" sz="2950" spc="8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8,</a:t>
            </a:r>
            <a:r>
              <a:rPr dirty="0" u="heavy" sz="2950" spc="-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4,</a:t>
            </a:r>
            <a:r>
              <a:rPr dirty="0" u="heavy" sz="2950" spc="-6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89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—</a:t>
            </a:r>
            <a:r>
              <a:rPr dirty="0" u="heavy" sz="2950" spc="-37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2,</a:t>
            </a:r>
            <a:r>
              <a:rPr dirty="0" u="heavy" sz="2950" spc="17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4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—</a:t>
            </a:r>
            <a:r>
              <a:rPr dirty="0" u="heavy" sz="2950" spc="-57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1</a:t>
            </a:r>
            <a:r>
              <a:rPr dirty="0" u="heavy" sz="2950" spc="20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2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Code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	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5387" y="5130831"/>
            <a:ext cx="7491730" cy="1007744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625"/>
              </a:spcBef>
              <a:buChar char="•"/>
              <a:tabLst>
                <a:tab pos="312420" algn="l"/>
              </a:tabLst>
            </a:pPr>
            <a:r>
              <a:rPr dirty="0" sz="2000" spc="135">
                <a:latin typeface="Arial MT"/>
                <a:cs typeface="Arial MT"/>
              </a:rPr>
              <a:t>What</a:t>
            </a:r>
            <a:r>
              <a:rPr dirty="0" sz="2000" spc="120">
                <a:latin typeface="Arial MT"/>
                <a:cs typeface="Arial MT"/>
              </a:rPr>
              <a:t> </a:t>
            </a:r>
            <a:r>
              <a:rPr dirty="0" sz="2000" spc="160">
                <a:latin typeface="Arial MT"/>
                <a:cs typeface="Arial MT"/>
              </a:rPr>
              <a:t>property</a:t>
            </a:r>
            <a:r>
              <a:rPr dirty="0" sz="2000" spc="250">
                <a:latin typeface="Arial MT"/>
                <a:cs typeface="Arial MT"/>
              </a:rPr>
              <a:t> </a:t>
            </a:r>
            <a:r>
              <a:rPr dirty="0" sz="2000" spc="120">
                <a:latin typeface="Arial MT"/>
                <a:cs typeface="Arial MT"/>
              </a:rPr>
              <a:t>is</a:t>
            </a:r>
            <a:r>
              <a:rPr dirty="0" sz="2000" spc="165">
                <a:latin typeface="Arial MT"/>
                <a:cs typeface="Arial MT"/>
              </a:rPr>
              <a:t> </a:t>
            </a:r>
            <a:r>
              <a:rPr dirty="0" sz="2000" spc="200">
                <a:latin typeface="Arial MT"/>
                <a:cs typeface="Arial MT"/>
              </a:rPr>
              <a:t>common</a:t>
            </a:r>
            <a:r>
              <a:rPr dirty="0" sz="2000" spc="235">
                <a:latin typeface="Arial MT"/>
                <a:cs typeface="Arial MT"/>
              </a:rPr>
              <a:t> </a:t>
            </a:r>
            <a:r>
              <a:rPr dirty="0" sz="2000" spc="130">
                <a:latin typeface="Arial MT"/>
                <a:cs typeface="Arial MT"/>
              </a:rPr>
              <a:t>to</a:t>
            </a:r>
            <a:r>
              <a:rPr dirty="0" sz="2000" spc="155">
                <a:latin typeface="Arial MT"/>
                <a:cs typeface="Arial MT"/>
              </a:rPr>
              <a:t> </a:t>
            </a:r>
            <a:r>
              <a:rPr dirty="0" sz="2000" spc="150">
                <a:latin typeface="Arial MT"/>
                <a:cs typeface="Arial MT"/>
              </a:rPr>
              <a:t>these</a:t>
            </a:r>
            <a:r>
              <a:rPr dirty="0" sz="2000" spc="190">
                <a:latin typeface="Arial MT"/>
                <a:cs typeface="Arial MT"/>
              </a:rPr>
              <a:t> </a:t>
            </a:r>
            <a:r>
              <a:rPr dirty="0" sz="2000" spc="145">
                <a:latin typeface="Arial MT"/>
                <a:cs typeface="Arial MT"/>
              </a:rPr>
              <a:t>codes?</a:t>
            </a:r>
            <a:endParaRPr sz="2000">
              <a:latin typeface="Arial MT"/>
              <a:cs typeface="Arial MT"/>
            </a:endParaRPr>
          </a:p>
          <a:p>
            <a:pPr marL="408305">
              <a:lnSpc>
                <a:spcPts val="2125"/>
              </a:lnSpc>
              <a:spcBef>
                <a:spcPts val="440"/>
              </a:spcBef>
              <a:tabLst>
                <a:tab pos="668655" algn="l"/>
                <a:tab pos="3535679" algn="l"/>
              </a:tabLst>
            </a:pPr>
            <a:r>
              <a:rPr dirty="0" sz="1800" spc="-880">
                <a:solidFill>
                  <a:srgbClr val="2354EF"/>
                </a:solidFill>
                <a:latin typeface="Arial MT"/>
                <a:cs typeface="Arial MT"/>
              </a:rPr>
              <a:t>—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	</a:t>
            </a:r>
            <a:r>
              <a:rPr dirty="0" sz="1800">
                <a:solidFill>
                  <a:srgbClr val="647EEF"/>
                </a:solidFill>
                <a:latin typeface="Arial MT"/>
                <a:cs typeface="Arial MT"/>
              </a:rPr>
              <a:t>These</a:t>
            </a:r>
            <a:r>
              <a:rPr dirty="0" sz="1800" spc="55">
                <a:solidFill>
                  <a:srgbClr val="647EE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are</a:t>
            </a:r>
            <a:r>
              <a:rPr dirty="0" sz="1800" spc="-1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u="heavy" sz="1800">
                <a:solidFill>
                  <a:srgbClr val="2354EF"/>
                </a:solidFill>
                <a:uFill>
                  <a:solidFill>
                    <a:srgbClr val="1F54EB"/>
                  </a:solidFill>
                </a:uFill>
                <a:latin typeface="Arial MT"/>
                <a:cs typeface="Arial MT"/>
              </a:rPr>
              <a:t>reflected</a:t>
            </a:r>
            <a:r>
              <a:rPr dirty="0" sz="1800" spc="4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2354EF"/>
                </a:solidFill>
                <a:latin typeface="Arial MT"/>
                <a:cs typeface="Arial MT"/>
              </a:rPr>
              <a:t>codes: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	complementing</a:t>
            </a:r>
            <a:r>
              <a:rPr dirty="0" sz="1800" spc="13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356EF"/>
                </a:solidFill>
                <a:latin typeface="Arial MT"/>
                <a:cs typeface="Arial MT"/>
              </a:rPr>
              <a:t>is</a:t>
            </a:r>
            <a:r>
              <a:rPr dirty="0" sz="1800" spc="-35">
                <a:solidFill>
                  <a:srgbClr val="2356E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performed</a:t>
            </a:r>
            <a:r>
              <a:rPr dirty="0" sz="1800" spc="4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354EF"/>
                </a:solidFill>
                <a:latin typeface="Arial MT"/>
                <a:cs typeface="Arial MT"/>
              </a:rPr>
              <a:t>simply</a:t>
            </a:r>
            <a:r>
              <a:rPr dirty="0" sz="1800" spc="1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2356EF"/>
                </a:solidFill>
                <a:latin typeface="Arial MT"/>
                <a:cs typeface="Arial MT"/>
              </a:rPr>
              <a:t>by</a:t>
            </a:r>
            <a:endParaRPr sz="1800">
              <a:latin typeface="Arial MT"/>
              <a:cs typeface="Arial MT"/>
            </a:endParaRPr>
          </a:p>
          <a:p>
            <a:pPr marL="670560">
              <a:lnSpc>
                <a:spcPts val="2245"/>
              </a:lnSpc>
            </a:pPr>
            <a:r>
              <a:rPr dirty="0" sz="1900" spc="-50">
                <a:solidFill>
                  <a:srgbClr val="2354EF"/>
                </a:solidFill>
                <a:latin typeface="Arial MT"/>
                <a:cs typeface="Arial MT"/>
              </a:rPr>
              <a:t>replacing</a:t>
            </a:r>
            <a:r>
              <a:rPr dirty="0" sz="1900" spc="4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900" spc="-10">
                <a:solidFill>
                  <a:srgbClr val="2354EF"/>
                </a:solidFill>
                <a:latin typeface="Arial MT"/>
                <a:cs typeface="Arial MT"/>
              </a:rPr>
              <a:t>0's</a:t>
            </a:r>
            <a:r>
              <a:rPr dirty="0" sz="1900" spc="-11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900">
                <a:solidFill>
                  <a:srgbClr val="2354EF"/>
                </a:solidFill>
                <a:latin typeface="Arial MT"/>
                <a:cs typeface="Arial MT"/>
              </a:rPr>
              <a:t>by</a:t>
            </a:r>
            <a:r>
              <a:rPr dirty="0" sz="1900" spc="-6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900" spc="-10">
                <a:solidFill>
                  <a:srgbClr val="647EEF"/>
                </a:solidFill>
                <a:latin typeface="Arial MT"/>
                <a:cs typeface="Arial MT"/>
              </a:rPr>
              <a:t>1's</a:t>
            </a:r>
            <a:r>
              <a:rPr dirty="0" sz="1900" spc="-125">
                <a:solidFill>
                  <a:srgbClr val="647EEF"/>
                </a:solidFill>
                <a:latin typeface="Arial MT"/>
                <a:cs typeface="Arial MT"/>
              </a:rPr>
              <a:t> </a:t>
            </a:r>
            <a:r>
              <a:rPr dirty="0" sz="1900" spc="-20">
                <a:solidFill>
                  <a:srgbClr val="2354EF"/>
                </a:solidFill>
                <a:latin typeface="Arial MT"/>
                <a:cs typeface="Arial MT"/>
              </a:rPr>
              <a:t>and</a:t>
            </a:r>
            <a:r>
              <a:rPr dirty="0" sz="1900" spc="-5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900" spc="-75">
                <a:solidFill>
                  <a:srgbClr val="2354EF"/>
                </a:solidFill>
                <a:latin typeface="Arial MT"/>
                <a:cs typeface="Arial MT"/>
              </a:rPr>
              <a:t>vice-</a:t>
            </a:r>
            <a:r>
              <a:rPr dirty="0" sz="1900" spc="-10">
                <a:solidFill>
                  <a:srgbClr val="2354EF"/>
                </a:solidFill>
                <a:latin typeface="Arial MT"/>
                <a:cs typeface="Arial MT"/>
              </a:rPr>
              <a:t>versa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277368"/>
            <a:ext cx="8217408" cy="61996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647708" y="1393573"/>
          <a:ext cx="3719829" cy="311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5"/>
                <a:gridCol w="1273175"/>
                <a:gridCol w="1128395"/>
              </a:tblGrid>
              <a:tr h="479425">
                <a:tc>
                  <a:txBody>
                    <a:bodyPr/>
                    <a:lstStyle/>
                    <a:p>
                      <a:pPr algn="ctr" marL="762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2000" spc="-10">
                          <a:latin typeface="Palatino Linotype"/>
                          <a:cs typeface="Palatino Linotype"/>
                        </a:rPr>
                        <a:t>Decimal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596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4139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2000" spc="45">
                          <a:latin typeface="Palatino Linotype"/>
                          <a:cs typeface="Palatino Linotype"/>
                        </a:rPr>
                        <a:t>8,4,2,1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596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2000" spc="50">
                          <a:latin typeface="Palatino Linotype"/>
                          <a:cs typeface="Palatino Linotype"/>
                        </a:rPr>
                        <a:t>Gray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596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algn="ctr" marL="81915">
                        <a:lnSpc>
                          <a:spcPts val="1764"/>
                        </a:lnSpc>
                      </a:pPr>
                      <a:r>
                        <a:rPr dirty="0" sz="1700" spc="-50">
                          <a:latin typeface="Palatino Linotype"/>
                          <a:cs typeface="Palatino Linotype"/>
                        </a:rPr>
                        <a:t>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6680">
                        <a:lnSpc>
                          <a:spcPts val="176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0000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76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0000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 marL="100965">
                        <a:lnSpc>
                          <a:spcPts val="1605"/>
                        </a:lnSpc>
                      </a:pP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ts val="1605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0001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605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0100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algn="ctr" marL="85090">
                        <a:lnSpc>
                          <a:spcPts val="1845"/>
                        </a:lnSpc>
                      </a:pPr>
                      <a:r>
                        <a:rPr dirty="0" sz="1650" spc="-50">
                          <a:latin typeface="Palatino Linotype"/>
                          <a:cs typeface="Palatino Linotype"/>
                        </a:rPr>
                        <a:t>2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ts val="1845"/>
                        </a:lnSpc>
                      </a:pPr>
                      <a:r>
                        <a:rPr dirty="0" sz="1650" spc="-20">
                          <a:latin typeface="Palatino Linotype"/>
                          <a:cs typeface="Palatino Linotype"/>
                        </a:rPr>
                        <a:t>0010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845"/>
                        </a:lnSpc>
                      </a:pPr>
                      <a:r>
                        <a:rPr dirty="0" sz="1650" spc="-20">
                          <a:latin typeface="Palatino Linotype"/>
                          <a:cs typeface="Palatino Linotype"/>
                        </a:rPr>
                        <a:t>0101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 marL="86360">
                        <a:lnSpc>
                          <a:spcPts val="1605"/>
                        </a:lnSpc>
                      </a:pPr>
                      <a:r>
                        <a:rPr dirty="0" sz="1600" spc="-50">
                          <a:latin typeface="Palatino Linotype"/>
                          <a:cs typeface="Palatino Linotype"/>
                        </a:rPr>
                        <a:t>3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ts val="1605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0011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605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0111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 marL="85725">
                        <a:lnSpc>
                          <a:spcPts val="1605"/>
                        </a:lnSpc>
                      </a:pPr>
                      <a:r>
                        <a:rPr dirty="0" sz="1600" spc="-50">
                          <a:latin typeface="Palatino Linotype"/>
                          <a:cs typeface="Palatino Linotype"/>
                        </a:rPr>
                        <a:t>4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ts val="1605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0100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605"/>
                        </a:lnSpc>
                      </a:pPr>
                      <a:r>
                        <a:rPr dirty="0" sz="1600" spc="50">
                          <a:latin typeface="Palatino Linotype"/>
                          <a:cs typeface="Palatino Linotype"/>
                        </a:rPr>
                        <a:t>0110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algn="ctr" marL="78105">
                        <a:lnSpc>
                          <a:spcPts val="1764"/>
                        </a:lnSpc>
                      </a:pPr>
                      <a:r>
                        <a:rPr dirty="0" sz="1700" spc="-25">
                          <a:latin typeface="Palatino Linotype"/>
                          <a:cs typeface="Palatino Linotype"/>
                        </a:rPr>
                        <a:t>fi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  <a:p>
                      <a:pPr algn="ctr"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50" spc="-50">
                          <a:latin typeface="Palatino Linotype"/>
                          <a:cs typeface="Palatino Linotype"/>
                        </a:rPr>
                        <a:t>6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76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0101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  <a:p>
                      <a:pPr marL="4667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50" spc="-20">
                          <a:latin typeface="Palatino Linotype"/>
                          <a:cs typeface="Palatino Linotype"/>
                        </a:rPr>
                        <a:t>0110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ts val="1764"/>
                        </a:lnSpc>
                      </a:pPr>
                      <a:r>
                        <a:rPr dirty="0" sz="1700" spc="-20">
                          <a:latin typeface="Palatino Linotype"/>
                          <a:cs typeface="Palatino Linotype"/>
                        </a:rPr>
                        <a:t>0010</a:t>
                      </a:r>
                      <a:endParaRPr sz="1700">
                        <a:latin typeface="Palatino Linotype"/>
                        <a:cs typeface="Palatino Linotype"/>
                      </a:endParaRPr>
                    </a:p>
                    <a:p>
                      <a:pPr marL="3505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50" spc="-20">
                          <a:latin typeface="Palatino Linotype"/>
                          <a:cs typeface="Palatino Linotype"/>
                        </a:rPr>
                        <a:t>0011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 algn="ctr" marL="73025">
                        <a:lnSpc>
                          <a:spcPts val="1660"/>
                        </a:lnSpc>
                      </a:pPr>
                      <a:r>
                        <a:rPr dirty="0" sz="1650" spc="-50">
                          <a:latin typeface="Palatino Linotype"/>
                          <a:cs typeface="Palatino Linotype"/>
                        </a:rPr>
                        <a:t>7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>
                        <a:lnSpc>
                          <a:spcPts val="1660"/>
                        </a:lnSpc>
                      </a:pPr>
                      <a:r>
                        <a:rPr dirty="0" sz="1650" spc="-20">
                          <a:latin typeface="Palatino Linotype"/>
                          <a:cs typeface="Palatino Linotype"/>
                        </a:rPr>
                        <a:t>0111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660"/>
                        </a:lnSpc>
                      </a:pPr>
                      <a:r>
                        <a:rPr dirty="0" sz="1650" spc="-20">
                          <a:latin typeface="Palatino Linotype"/>
                          <a:cs typeface="Palatino Linotype"/>
                        </a:rPr>
                        <a:t>0001</a:t>
                      </a:r>
                      <a:endParaRPr sz="165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 marL="83185">
                        <a:lnSpc>
                          <a:spcPts val="1839"/>
                        </a:lnSpc>
                      </a:pPr>
                      <a:r>
                        <a:rPr dirty="0" sz="1850" spc="-50">
                          <a:latin typeface="Courier New"/>
                          <a:cs typeface="Courier New"/>
                        </a:rPr>
                        <a:t>8</a:t>
                      </a:r>
                      <a:endParaRPr sz="185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4615">
                        <a:lnSpc>
                          <a:spcPts val="1839"/>
                        </a:lnSpc>
                      </a:pPr>
                      <a:r>
                        <a:rPr dirty="0" sz="1850" spc="-20">
                          <a:latin typeface="Courier New"/>
                          <a:cs typeface="Courier New"/>
                        </a:rPr>
                        <a:t>1000</a:t>
                      </a:r>
                      <a:endParaRPr sz="185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</a:pPr>
                      <a:r>
                        <a:rPr dirty="0" sz="1850" spc="-20">
                          <a:latin typeface="Courier New"/>
                          <a:cs typeface="Courier New"/>
                        </a:rPr>
                        <a:t>1001</a:t>
                      </a:r>
                      <a:endParaRPr sz="185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 marL="71120">
                        <a:lnSpc>
                          <a:spcPts val="1805"/>
                        </a:lnSpc>
                      </a:pPr>
                      <a:r>
                        <a:rPr dirty="0" sz="1900" spc="-50">
                          <a:latin typeface="Courier New"/>
                          <a:cs typeface="Courier New"/>
                        </a:rPr>
                        <a:t>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1915">
                        <a:lnSpc>
                          <a:spcPts val="1805"/>
                        </a:lnSpc>
                      </a:pPr>
                      <a:r>
                        <a:rPr dirty="0" sz="1900" spc="-20">
                          <a:latin typeface="Courier New"/>
                          <a:cs typeface="Courier New"/>
                        </a:rPr>
                        <a:t>1001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805"/>
                        </a:lnSpc>
                      </a:pPr>
                      <a:r>
                        <a:rPr dirty="0" sz="1900" spc="-20">
                          <a:latin typeface="Courier New"/>
                          <a:cs typeface="Courier New"/>
                        </a:rPr>
                        <a:t>1000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376" y="706734"/>
            <a:ext cx="7934325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920990" algn="l"/>
              </a:tabLst>
            </a:pPr>
            <a:r>
              <a:rPr dirty="0" u="heavy" sz="2950" spc="-4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Palatino Linotype"/>
                <a:cs typeface="Palatino Linotype"/>
              </a:rPr>
              <a:t>Gray</a:t>
            </a:r>
            <a:r>
              <a:rPr dirty="0" u="heavy" sz="2950" spc="-8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dirty="0" u="heavy" sz="2950" spc="-2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Palatino Linotype"/>
                <a:cs typeface="Palatino Linotype"/>
              </a:rPr>
              <a:t>Code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Palatino Linotype"/>
                <a:cs typeface="Palatino Linotype"/>
              </a:rPr>
              <a:t>	</a:t>
            </a:r>
            <a:endParaRPr sz="2950">
              <a:latin typeface="Palatino Linotype"/>
              <a:cs typeface="Palatino Linotyp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39031" y="4462307"/>
            <a:ext cx="5965825" cy="100076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334645" indent="-321945">
              <a:lnSpc>
                <a:spcPct val="100000"/>
              </a:lnSpc>
              <a:spcBef>
                <a:spcPts val="550"/>
              </a:spcBef>
              <a:buChar char="•"/>
              <a:tabLst>
                <a:tab pos="334645" algn="l"/>
              </a:tabLst>
            </a:pPr>
            <a:r>
              <a:rPr dirty="0" sz="2150">
                <a:latin typeface="Palatino Linotype"/>
                <a:cs typeface="Palatino Linotype"/>
              </a:rPr>
              <a:t>What</a:t>
            </a:r>
            <a:r>
              <a:rPr dirty="0" sz="2150" spc="280">
                <a:latin typeface="Palatino Linotype"/>
                <a:cs typeface="Palatino Linotype"/>
              </a:rPr>
              <a:t> </a:t>
            </a:r>
            <a:r>
              <a:rPr dirty="0" sz="2150">
                <a:latin typeface="Palatino Linotype"/>
                <a:cs typeface="Palatino Linotype"/>
              </a:rPr>
              <a:t>property</a:t>
            </a:r>
            <a:r>
              <a:rPr dirty="0" sz="2150" spc="330">
                <a:latin typeface="Palatino Linotype"/>
                <a:cs typeface="Palatino Linotype"/>
              </a:rPr>
              <a:t> </a:t>
            </a:r>
            <a:r>
              <a:rPr dirty="0" sz="2150" spc="105">
                <a:latin typeface="Palatino Linotype"/>
                <a:cs typeface="Palatino Linotype"/>
              </a:rPr>
              <a:t>does</a:t>
            </a:r>
            <a:r>
              <a:rPr dirty="0" sz="2150" spc="190">
                <a:latin typeface="Palatino Linotype"/>
                <a:cs typeface="Palatino Linotype"/>
              </a:rPr>
              <a:t> </a:t>
            </a:r>
            <a:r>
              <a:rPr dirty="0" sz="2150" spc="90">
                <a:latin typeface="Palatino Linotype"/>
                <a:cs typeface="Palatino Linotype"/>
              </a:rPr>
              <a:t>this</a:t>
            </a:r>
            <a:r>
              <a:rPr dirty="0" sz="2150" spc="225">
                <a:latin typeface="Palatino Linotype"/>
                <a:cs typeface="Palatino Linotype"/>
              </a:rPr>
              <a:t> </a:t>
            </a:r>
            <a:r>
              <a:rPr dirty="0" sz="2150">
                <a:latin typeface="Palatino Linotype"/>
                <a:cs typeface="Palatino Linotype"/>
              </a:rPr>
              <a:t>Gray</a:t>
            </a:r>
            <a:r>
              <a:rPr dirty="0" sz="2150" spc="195">
                <a:latin typeface="Palatino Linotype"/>
                <a:cs typeface="Palatino Linotype"/>
              </a:rPr>
              <a:t> </a:t>
            </a:r>
            <a:r>
              <a:rPr dirty="0" sz="2150" spc="120">
                <a:latin typeface="Palatino Linotype"/>
                <a:cs typeface="Palatino Linotype"/>
              </a:rPr>
              <a:t>code</a:t>
            </a:r>
            <a:r>
              <a:rPr dirty="0" sz="2150" spc="310">
                <a:latin typeface="Palatino Linotype"/>
                <a:cs typeface="Palatino Linotype"/>
              </a:rPr>
              <a:t> </a:t>
            </a:r>
            <a:r>
              <a:rPr dirty="0" sz="2150" spc="80">
                <a:latin typeface="Palatino Linotype"/>
                <a:cs typeface="Palatino Linotype"/>
              </a:rPr>
              <a:t>have?</a:t>
            </a:r>
            <a:endParaRPr sz="2150">
              <a:latin typeface="Palatino Linotype"/>
              <a:cs typeface="Palatino Linotype"/>
            </a:endParaRPr>
          </a:p>
          <a:p>
            <a:pPr marL="430530">
              <a:lnSpc>
                <a:spcPct val="100000"/>
              </a:lnSpc>
              <a:spcBef>
                <a:spcPts val="360"/>
              </a:spcBef>
              <a:tabLst>
                <a:tab pos="696595" algn="l"/>
              </a:tabLst>
            </a:pPr>
            <a:r>
              <a:rPr dirty="0" sz="1850" spc="-940">
                <a:solidFill>
                  <a:srgbClr val="2354EF"/>
                </a:solidFill>
                <a:latin typeface="Arial MT"/>
                <a:cs typeface="Arial MT"/>
              </a:rPr>
              <a:t>—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	</a:t>
            </a:r>
            <a:r>
              <a:rPr dirty="0" sz="1850" spc="-20">
                <a:solidFill>
                  <a:srgbClr val="2354EF"/>
                </a:solidFill>
                <a:latin typeface="Arial MT"/>
                <a:cs typeface="Arial MT"/>
              </a:rPr>
              <a:t>Counting</a:t>
            </a:r>
            <a:r>
              <a:rPr dirty="0" sz="1850" spc="3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up</a:t>
            </a:r>
            <a:r>
              <a:rPr dirty="0" sz="1850" spc="-9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or</a:t>
            </a:r>
            <a:r>
              <a:rPr dirty="0" sz="1850" spc="-8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down</a:t>
            </a:r>
            <a:r>
              <a:rPr dirty="0" sz="1850" spc="-2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 spc="-20">
                <a:solidFill>
                  <a:srgbClr val="2354EF"/>
                </a:solidFill>
                <a:latin typeface="Arial MT"/>
                <a:cs typeface="Arial MT"/>
              </a:rPr>
              <a:t>changes</a:t>
            </a:r>
            <a:r>
              <a:rPr dirty="0" sz="1850" spc="6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only</a:t>
            </a:r>
            <a:r>
              <a:rPr dirty="0" sz="1850" spc="-1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one</a:t>
            </a:r>
            <a:r>
              <a:rPr dirty="0" sz="1850" spc="-5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5272EF"/>
                </a:solidFill>
                <a:latin typeface="Arial MT"/>
                <a:cs typeface="Arial MT"/>
              </a:rPr>
              <a:t>bit</a:t>
            </a:r>
            <a:r>
              <a:rPr dirty="0" sz="1850" spc="-114">
                <a:solidFill>
                  <a:srgbClr val="5272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at</a:t>
            </a:r>
            <a:r>
              <a:rPr dirty="0" sz="1850" spc="-5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2354EF"/>
                </a:solidFill>
                <a:latin typeface="Arial MT"/>
                <a:cs typeface="Arial MT"/>
              </a:rPr>
              <a:t>a</a:t>
            </a:r>
            <a:r>
              <a:rPr dirty="0" sz="1850" spc="-8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850" spc="-20">
                <a:solidFill>
                  <a:srgbClr val="2354EF"/>
                </a:solidFill>
                <a:latin typeface="Arial MT"/>
                <a:cs typeface="Arial MT"/>
              </a:rPr>
              <a:t>time</a:t>
            </a:r>
            <a:endParaRPr sz="1850">
              <a:latin typeface="Arial MT"/>
              <a:cs typeface="Arial MT"/>
            </a:endParaRPr>
          </a:p>
          <a:p>
            <a:pPr marL="695325">
              <a:lnSpc>
                <a:spcPct val="100000"/>
              </a:lnSpc>
              <a:spcBef>
                <a:spcPts val="25"/>
              </a:spcBef>
            </a:pPr>
            <a:r>
              <a:rPr dirty="0" sz="1700">
                <a:solidFill>
                  <a:srgbClr val="3D64EF"/>
                </a:solidFill>
                <a:latin typeface="Arial MT"/>
                <a:cs typeface="Arial MT"/>
              </a:rPr>
              <a:t>(including</a:t>
            </a:r>
            <a:r>
              <a:rPr dirty="0" sz="1700" spc="380">
                <a:solidFill>
                  <a:srgbClr val="3D64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2354EF"/>
                </a:solidFill>
                <a:latin typeface="Arial MT"/>
                <a:cs typeface="Arial MT"/>
              </a:rPr>
              <a:t>counting</a:t>
            </a:r>
            <a:r>
              <a:rPr dirty="0" sz="1700" spc="33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2354EF"/>
                </a:solidFill>
                <a:latin typeface="Arial MT"/>
                <a:cs typeface="Arial MT"/>
              </a:rPr>
              <a:t>between</a:t>
            </a:r>
            <a:r>
              <a:rPr dirty="0" sz="1700" spc="365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2354EF"/>
                </a:solidFill>
                <a:latin typeface="Arial MT"/>
                <a:cs typeface="Arial MT"/>
              </a:rPr>
              <a:t>9</a:t>
            </a:r>
            <a:r>
              <a:rPr dirty="0" sz="1700" spc="32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>
                <a:solidFill>
                  <a:srgbClr val="2354EF"/>
                </a:solidFill>
                <a:latin typeface="Arial MT"/>
                <a:cs typeface="Arial MT"/>
              </a:rPr>
              <a:t>and</a:t>
            </a:r>
            <a:r>
              <a:rPr dirty="0" sz="1700" spc="280">
                <a:solidFill>
                  <a:srgbClr val="2354EF"/>
                </a:solidFill>
                <a:latin typeface="Arial MT"/>
                <a:cs typeface="Arial MT"/>
              </a:rPr>
              <a:t> </a:t>
            </a:r>
            <a:r>
              <a:rPr dirty="0" sz="1700" spc="-25">
                <a:solidFill>
                  <a:srgbClr val="2354EF"/>
                </a:solidFill>
                <a:latin typeface="Arial MT"/>
                <a:cs typeface="Arial MT"/>
              </a:rPr>
              <a:t>0)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020" y="1584394"/>
            <a:ext cx="3020992" cy="254428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803493" y="1561264"/>
            <a:ext cx="3021330" cy="2637155"/>
            <a:chOff x="4803493" y="1561264"/>
            <a:chExt cx="3021330" cy="26371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3493" y="1561264"/>
              <a:ext cx="3020992" cy="263680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8365" y="3712340"/>
              <a:ext cx="208344" cy="1619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7165" y="706734"/>
            <a:ext cx="7942580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929245" algn="l"/>
              </a:tabLst>
            </a:pP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Gray</a:t>
            </a:r>
            <a:r>
              <a:rPr dirty="0" u="heavy" sz="2950" spc="-204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Code:</a:t>
            </a:r>
            <a:r>
              <a:rPr dirty="0" u="heavy" sz="2950" spc="-13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Optical</a:t>
            </a:r>
            <a:r>
              <a:rPr dirty="0" u="heavy" sz="2950" spc="-7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Shañ</a:t>
            </a:r>
            <a:r>
              <a:rPr dirty="0" u="heavy" sz="2950" spc="-19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Encoder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	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0463" y="2367746"/>
            <a:ext cx="32829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35">
                <a:latin typeface="Arial MT"/>
                <a:cs typeface="Arial MT"/>
              </a:rPr>
              <a:t>011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02626" y="3151752"/>
            <a:ext cx="28765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55">
                <a:solidFill>
                  <a:srgbClr val="575757"/>
                </a:solidFill>
                <a:latin typeface="Times New Roman"/>
                <a:cs typeface="Times New Roman"/>
              </a:rPr>
              <a:t>ioo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31232" y="2818296"/>
            <a:ext cx="165100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50">
                <a:latin typeface="Arial MT"/>
                <a:cs typeface="Arial MT"/>
              </a:rPr>
              <a:t>B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75790" y="2367746"/>
            <a:ext cx="33782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5">
                <a:latin typeface="Arial MT"/>
                <a:cs typeface="Arial MT"/>
              </a:rPr>
              <a:t>000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94361" y="2275226"/>
            <a:ext cx="32512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40">
                <a:latin typeface="Arial MT"/>
                <a:cs typeface="Arial MT"/>
              </a:rPr>
              <a:t>010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88438" y="1500376"/>
            <a:ext cx="23622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5">
                <a:solidFill>
                  <a:srgbClr val="575757"/>
                </a:solidFill>
                <a:latin typeface="Arial MT"/>
                <a:cs typeface="Arial MT"/>
              </a:rPr>
              <a:t>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91263" y="2275226"/>
            <a:ext cx="33782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25">
                <a:solidFill>
                  <a:srgbClr val="595959"/>
                </a:solidFill>
                <a:latin typeface="Arial MT"/>
                <a:cs typeface="Arial MT"/>
              </a:rPr>
              <a:t>000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89837" y="3211986"/>
            <a:ext cx="32512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40">
                <a:latin typeface="Arial MT"/>
                <a:cs typeface="Arial MT"/>
              </a:rPr>
              <a:t>100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3642" y="3866608"/>
            <a:ext cx="7706995" cy="22898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331720">
              <a:lnSpc>
                <a:spcPct val="100000"/>
              </a:lnSpc>
              <a:spcBef>
                <a:spcPts val="375"/>
              </a:spcBef>
            </a:pPr>
            <a:r>
              <a:rPr dirty="0" sz="1550" spc="-25">
                <a:latin typeface="Arial MT"/>
                <a:cs typeface="Arial MT"/>
              </a:rPr>
              <a:t>10</a:t>
            </a:r>
            <a:endParaRPr sz="1550">
              <a:latin typeface="Arial MT"/>
              <a:cs typeface="Arial MT"/>
            </a:endParaRPr>
          </a:p>
          <a:p>
            <a:pPr marL="269240">
              <a:lnSpc>
                <a:spcPct val="100000"/>
              </a:lnSpc>
              <a:spcBef>
                <a:spcPts val="280"/>
              </a:spcBef>
              <a:tabLst>
                <a:tab pos="3996690" algn="l"/>
              </a:tabLst>
            </a:pPr>
            <a:r>
              <a:rPr dirty="0" sz="1550" spc="-40">
                <a:solidFill>
                  <a:srgbClr val="282828"/>
                </a:solidFill>
                <a:latin typeface="Arial MT"/>
                <a:cs typeface="Arial MT"/>
              </a:rPr>
              <a:t>(a)</a:t>
            </a:r>
            <a:r>
              <a:rPr dirty="0" sz="1550" spc="-7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1550" spc="-35">
                <a:latin typeface="Arial MT"/>
                <a:cs typeface="Arial MT"/>
              </a:rPr>
              <a:t>Binary</a:t>
            </a:r>
            <a:r>
              <a:rPr dirty="0" sz="1550" spc="-70">
                <a:latin typeface="Arial MT"/>
                <a:cs typeface="Arial MT"/>
              </a:rPr>
              <a:t> </a:t>
            </a:r>
            <a:r>
              <a:rPr dirty="0" sz="1550" spc="-65">
                <a:latin typeface="Arial MT"/>
                <a:cs typeface="Arial MT"/>
              </a:rPr>
              <a:t>Code</a:t>
            </a:r>
            <a:r>
              <a:rPr dirty="0" sz="1550" spc="-40">
                <a:latin typeface="Arial MT"/>
                <a:cs typeface="Arial MT"/>
              </a:rPr>
              <a:t> </a:t>
            </a:r>
            <a:r>
              <a:rPr dirty="0" sz="1550" spc="-80">
                <a:latin typeface="Arial MT"/>
                <a:cs typeface="Arial MT"/>
              </a:rPr>
              <a:t>for</a:t>
            </a:r>
            <a:r>
              <a:rPr dirty="0" sz="1550" spc="-35">
                <a:latin typeface="Arial MT"/>
                <a:cs typeface="Arial MT"/>
              </a:rPr>
              <a:t> </a:t>
            </a:r>
            <a:r>
              <a:rPr dirty="0" sz="1550" spc="-55">
                <a:latin typeface="Arial MT"/>
                <a:cs typeface="Arial MT"/>
              </a:rPr>
              <a:t>Positions</a:t>
            </a:r>
            <a:r>
              <a:rPr dirty="0" sz="1550" spc="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0</a:t>
            </a:r>
            <a:r>
              <a:rPr dirty="0" sz="1550" spc="-30">
                <a:latin typeface="Arial MT"/>
                <a:cs typeface="Arial MT"/>
              </a:rPr>
              <a:t> </a:t>
            </a:r>
            <a:r>
              <a:rPr dirty="0" sz="1550" spc="-70">
                <a:latin typeface="Arial MT"/>
                <a:cs typeface="Arial MT"/>
              </a:rPr>
              <a:t>through</a:t>
            </a:r>
            <a:r>
              <a:rPr dirty="0" sz="1550" spc="-35">
                <a:latin typeface="Arial MT"/>
                <a:cs typeface="Arial MT"/>
              </a:rPr>
              <a:t> </a:t>
            </a:r>
            <a:r>
              <a:rPr dirty="0" sz="1550" spc="-50">
                <a:solidFill>
                  <a:srgbClr val="444444"/>
                </a:solidFill>
                <a:latin typeface="Arial MT"/>
                <a:cs typeface="Arial MT"/>
              </a:rPr>
              <a:t>7</a:t>
            </a:r>
            <a:r>
              <a:rPr dirty="0" sz="155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dirty="0" sz="1550" spc="-20">
                <a:latin typeface="Arial MT"/>
                <a:cs typeface="Arial MT"/>
              </a:rPr>
              <a:t>(b)</a:t>
            </a:r>
            <a:r>
              <a:rPr dirty="0" sz="1550" spc="-90">
                <a:latin typeface="Arial MT"/>
                <a:cs typeface="Arial MT"/>
              </a:rPr>
              <a:t> </a:t>
            </a:r>
            <a:r>
              <a:rPr dirty="0" sz="1550" spc="-80">
                <a:latin typeface="Arial MT"/>
                <a:cs typeface="Arial MT"/>
              </a:rPr>
              <a:t>Gray</a:t>
            </a:r>
            <a:r>
              <a:rPr dirty="0" sz="1550" spc="-25">
                <a:latin typeface="Arial MT"/>
                <a:cs typeface="Arial MT"/>
              </a:rPr>
              <a:t> </a:t>
            </a:r>
            <a:r>
              <a:rPr dirty="0" sz="1550" spc="-95">
                <a:latin typeface="Arial MT"/>
                <a:cs typeface="Arial MT"/>
              </a:rPr>
              <a:t>Code</a:t>
            </a:r>
            <a:r>
              <a:rPr dirty="0" sz="1550" spc="-10">
                <a:latin typeface="Arial MT"/>
                <a:cs typeface="Arial MT"/>
              </a:rPr>
              <a:t> </a:t>
            </a:r>
            <a:r>
              <a:rPr dirty="0" sz="1550" spc="-25">
                <a:latin typeface="Arial MT"/>
                <a:cs typeface="Arial MT"/>
              </a:rPr>
              <a:t>for</a:t>
            </a:r>
            <a:r>
              <a:rPr dirty="0" sz="1550" spc="-60">
                <a:latin typeface="Arial MT"/>
                <a:cs typeface="Arial MT"/>
              </a:rPr>
              <a:t> </a:t>
            </a:r>
            <a:r>
              <a:rPr dirty="0" sz="1550" spc="-55">
                <a:latin typeface="Arial MT"/>
                <a:cs typeface="Arial MT"/>
              </a:rPr>
              <a:t>Positions</a:t>
            </a:r>
            <a:r>
              <a:rPr dirty="0" sz="1550" spc="-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0</a:t>
            </a:r>
            <a:r>
              <a:rPr dirty="0" sz="1550" spc="-50">
                <a:latin typeface="Arial MT"/>
                <a:cs typeface="Arial MT"/>
              </a:rPr>
              <a:t> </a:t>
            </a:r>
            <a:r>
              <a:rPr dirty="0" sz="1550" spc="-70">
                <a:latin typeface="Arial MT"/>
                <a:cs typeface="Arial MT"/>
              </a:rPr>
              <a:t>through</a:t>
            </a:r>
            <a:r>
              <a:rPr dirty="0" sz="1550" spc="-35">
                <a:latin typeface="Arial MT"/>
                <a:cs typeface="Arial MT"/>
              </a:rPr>
              <a:t> </a:t>
            </a:r>
            <a:r>
              <a:rPr dirty="0" sz="1550" spc="-50">
                <a:solidFill>
                  <a:srgbClr val="2A2A2A"/>
                </a:solidFill>
                <a:latin typeface="Arial MT"/>
                <a:cs typeface="Arial MT"/>
              </a:rPr>
              <a:t>7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550">
              <a:latin typeface="Arial MT"/>
              <a:cs typeface="Arial MT"/>
            </a:endParaRPr>
          </a:p>
          <a:p>
            <a:pPr marL="315595" indent="-302895">
              <a:lnSpc>
                <a:spcPct val="100000"/>
              </a:lnSpc>
              <a:buChar char="•"/>
              <a:tabLst>
                <a:tab pos="315595" algn="l"/>
              </a:tabLst>
            </a:pPr>
            <a:r>
              <a:rPr dirty="0" sz="2050" spc="100">
                <a:latin typeface="Arial MT"/>
                <a:cs typeface="Arial MT"/>
              </a:rPr>
              <a:t>Shaft</a:t>
            </a:r>
            <a:r>
              <a:rPr dirty="0" sz="2050" spc="190">
                <a:latin typeface="Arial MT"/>
                <a:cs typeface="Arial MT"/>
              </a:rPr>
              <a:t> </a:t>
            </a:r>
            <a:r>
              <a:rPr dirty="0" sz="2050" spc="135">
                <a:latin typeface="Arial MT"/>
                <a:cs typeface="Arial MT"/>
              </a:rPr>
              <a:t>encoder:</a:t>
            </a:r>
            <a:r>
              <a:rPr dirty="0" sz="2050" spc="204">
                <a:latin typeface="Arial MT"/>
                <a:cs typeface="Arial MT"/>
              </a:rPr>
              <a:t> </a:t>
            </a:r>
            <a:r>
              <a:rPr dirty="0" sz="2050" spc="110">
                <a:latin typeface="Arial MT"/>
                <a:cs typeface="Arial MT"/>
              </a:rPr>
              <a:t>Capture</a:t>
            </a:r>
            <a:r>
              <a:rPr dirty="0" sz="2050" spc="254">
                <a:latin typeface="Arial MT"/>
                <a:cs typeface="Arial MT"/>
              </a:rPr>
              <a:t> </a:t>
            </a:r>
            <a:r>
              <a:rPr dirty="0" sz="2050" spc="125">
                <a:latin typeface="Arial MT"/>
                <a:cs typeface="Arial MT"/>
              </a:rPr>
              <a:t>angular</a:t>
            </a:r>
            <a:r>
              <a:rPr dirty="0" sz="2050" spc="254">
                <a:latin typeface="Arial MT"/>
                <a:cs typeface="Arial MT"/>
              </a:rPr>
              <a:t> </a:t>
            </a:r>
            <a:r>
              <a:rPr dirty="0" sz="2050" spc="160">
                <a:latin typeface="Arial MT"/>
                <a:cs typeface="Arial MT"/>
              </a:rPr>
              <a:t>position</a:t>
            </a:r>
            <a:r>
              <a:rPr dirty="0" sz="2050" spc="185">
                <a:latin typeface="Arial MT"/>
                <a:cs typeface="Arial MT"/>
              </a:rPr>
              <a:t> </a:t>
            </a:r>
            <a:r>
              <a:rPr dirty="0" sz="2050">
                <a:latin typeface="Arial MT"/>
                <a:cs typeface="Arial MT"/>
              </a:rPr>
              <a:t>(e.g.,</a:t>
            </a:r>
            <a:r>
              <a:rPr dirty="0" sz="2050" spc="185">
                <a:latin typeface="Arial MT"/>
                <a:cs typeface="Arial MT"/>
              </a:rPr>
              <a:t> </a:t>
            </a:r>
            <a:r>
              <a:rPr dirty="0" sz="2050" spc="130">
                <a:latin typeface="Arial MT"/>
                <a:cs typeface="Arial MT"/>
              </a:rPr>
              <a:t>compass)</a:t>
            </a:r>
            <a:endParaRPr sz="2050">
              <a:latin typeface="Arial MT"/>
              <a:cs typeface="Arial MT"/>
            </a:endParaRPr>
          </a:p>
          <a:p>
            <a:pPr marL="306070" indent="-293370">
              <a:lnSpc>
                <a:spcPct val="100000"/>
              </a:lnSpc>
              <a:spcBef>
                <a:spcPts val="545"/>
              </a:spcBef>
              <a:buChar char="•"/>
              <a:tabLst>
                <a:tab pos="306070" algn="l"/>
              </a:tabLst>
            </a:pPr>
            <a:r>
              <a:rPr dirty="0" sz="2050" spc="50">
                <a:latin typeface="Arial MT"/>
                <a:cs typeface="Arial MT"/>
              </a:rPr>
              <a:t>For</a:t>
            </a:r>
            <a:r>
              <a:rPr dirty="0" sz="2050" spc="315">
                <a:latin typeface="Arial MT"/>
                <a:cs typeface="Arial MT"/>
              </a:rPr>
              <a:t> </a:t>
            </a:r>
            <a:r>
              <a:rPr dirty="0" sz="2050" spc="135">
                <a:latin typeface="Arial MT"/>
                <a:cs typeface="Arial MT"/>
              </a:rPr>
              <a:t>binary</a:t>
            </a:r>
            <a:r>
              <a:rPr dirty="0" sz="2050" spc="175">
                <a:latin typeface="Arial MT"/>
                <a:cs typeface="Arial MT"/>
              </a:rPr>
              <a:t> </a:t>
            </a:r>
            <a:r>
              <a:rPr dirty="0" sz="2050" spc="125">
                <a:latin typeface="Arial MT"/>
                <a:cs typeface="Arial MT"/>
              </a:rPr>
              <a:t>code,</a:t>
            </a:r>
            <a:r>
              <a:rPr dirty="0" sz="2050" spc="140">
                <a:latin typeface="Arial MT"/>
                <a:cs typeface="Arial MT"/>
              </a:rPr>
              <a:t> </a:t>
            </a:r>
            <a:r>
              <a:rPr dirty="0" sz="2050" spc="125">
                <a:latin typeface="Arial MT"/>
                <a:cs typeface="Arial MT"/>
              </a:rPr>
              <a:t>what</a:t>
            </a:r>
            <a:r>
              <a:rPr dirty="0" sz="2050" spc="130">
                <a:latin typeface="Arial MT"/>
                <a:cs typeface="Arial MT"/>
              </a:rPr>
              <a:t> </a:t>
            </a:r>
            <a:r>
              <a:rPr dirty="0" sz="2050" spc="114">
                <a:latin typeface="Arial MT"/>
                <a:cs typeface="Arial MT"/>
              </a:rPr>
              <a:t>values</a:t>
            </a:r>
            <a:r>
              <a:rPr dirty="0" sz="2050" spc="215">
                <a:latin typeface="Arial MT"/>
                <a:cs typeface="Arial MT"/>
              </a:rPr>
              <a:t> </a:t>
            </a:r>
            <a:r>
              <a:rPr dirty="0" sz="2050" spc="125">
                <a:latin typeface="Arial MT"/>
                <a:cs typeface="Arial MT"/>
              </a:rPr>
              <a:t>can</a:t>
            </a:r>
            <a:r>
              <a:rPr dirty="0" sz="2050" spc="145">
                <a:latin typeface="Arial MT"/>
                <a:cs typeface="Arial MT"/>
              </a:rPr>
              <a:t> </a:t>
            </a:r>
            <a:r>
              <a:rPr dirty="0" sz="2050" spc="95">
                <a:latin typeface="Arial MT"/>
                <a:cs typeface="Arial MT"/>
              </a:rPr>
              <a:t>be</a:t>
            </a:r>
            <a:r>
              <a:rPr dirty="0" sz="2050" spc="50">
                <a:latin typeface="Arial MT"/>
                <a:cs typeface="Arial MT"/>
              </a:rPr>
              <a:t> </a:t>
            </a:r>
            <a:r>
              <a:rPr dirty="0" sz="2050" spc="114">
                <a:latin typeface="Arial MT"/>
                <a:cs typeface="Arial MT"/>
              </a:rPr>
              <a:t>read</a:t>
            </a:r>
            <a:r>
              <a:rPr dirty="0" sz="2050" spc="125">
                <a:latin typeface="Arial MT"/>
                <a:cs typeface="Arial MT"/>
              </a:rPr>
              <a:t> </a:t>
            </a:r>
            <a:r>
              <a:rPr dirty="0" sz="2050" spc="55">
                <a:latin typeface="Arial MT"/>
                <a:cs typeface="Arial MT"/>
              </a:rPr>
              <a:t>if</a:t>
            </a:r>
            <a:r>
              <a:rPr dirty="0" sz="2050" spc="220">
                <a:latin typeface="Arial MT"/>
                <a:cs typeface="Arial MT"/>
              </a:rPr>
              <a:t> </a:t>
            </a:r>
            <a:r>
              <a:rPr dirty="0" sz="2050" spc="110">
                <a:latin typeface="Arial MT"/>
                <a:cs typeface="Arial MT"/>
              </a:rPr>
              <a:t>the</a:t>
            </a:r>
            <a:r>
              <a:rPr dirty="0" sz="2050" spc="135">
                <a:latin typeface="Arial MT"/>
                <a:cs typeface="Arial MT"/>
              </a:rPr>
              <a:t> </a:t>
            </a:r>
            <a:r>
              <a:rPr dirty="0" sz="2050" spc="105">
                <a:latin typeface="Arial MT"/>
                <a:cs typeface="Arial MT"/>
              </a:rPr>
              <a:t>shaft</a:t>
            </a:r>
            <a:endParaRPr sz="2050">
              <a:latin typeface="Arial MT"/>
              <a:cs typeface="Arial MT"/>
            </a:endParaRPr>
          </a:p>
          <a:p>
            <a:pPr marL="309245">
              <a:lnSpc>
                <a:spcPct val="100000"/>
              </a:lnSpc>
              <a:spcBef>
                <a:spcPts val="30"/>
              </a:spcBef>
              <a:tabLst>
                <a:tab pos="4287520" algn="l"/>
                <a:tab pos="5356860" algn="l"/>
              </a:tabLst>
            </a:pPr>
            <a:r>
              <a:rPr dirty="0" sz="2200" spc="90">
                <a:latin typeface="Arial MT"/>
                <a:cs typeface="Arial MT"/>
              </a:rPr>
              <a:t>position</a:t>
            </a:r>
            <a:r>
              <a:rPr dirty="0" sz="2200" spc="130">
                <a:latin typeface="Arial MT"/>
                <a:cs typeface="Arial MT"/>
              </a:rPr>
              <a:t> </a:t>
            </a:r>
            <a:r>
              <a:rPr dirty="0" sz="2200" spc="75">
                <a:latin typeface="Arial MT"/>
                <a:cs typeface="Arial MT"/>
              </a:rPr>
              <a:t>is</a:t>
            </a:r>
            <a:r>
              <a:rPr dirty="0" sz="2200" spc="8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at</a:t>
            </a:r>
            <a:r>
              <a:rPr dirty="0" sz="2200" spc="95">
                <a:latin typeface="Arial MT"/>
                <a:cs typeface="Arial MT"/>
              </a:rPr>
              <a:t> </a:t>
            </a:r>
            <a:r>
              <a:rPr dirty="0" sz="2200" spc="55">
                <a:latin typeface="Arial MT"/>
                <a:cs typeface="Arial MT"/>
              </a:rPr>
              <a:t>boundary</a:t>
            </a:r>
            <a:r>
              <a:rPr dirty="0" sz="2200" spc="280">
                <a:latin typeface="Arial MT"/>
                <a:cs typeface="Arial MT"/>
              </a:rPr>
              <a:t> </a:t>
            </a:r>
            <a:r>
              <a:rPr dirty="0" sz="2200" spc="60">
                <a:latin typeface="Arial MT"/>
                <a:cs typeface="Arial MT"/>
              </a:rPr>
              <a:t>of</a:t>
            </a:r>
            <a:r>
              <a:rPr dirty="0" sz="2200" spc="150">
                <a:latin typeface="Arial MT"/>
                <a:cs typeface="Arial MT"/>
              </a:rPr>
              <a:t> </a:t>
            </a:r>
            <a:r>
              <a:rPr dirty="0" sz="2200" spc="35">
                <a:latin typeface="Arial MT"/>
                <a:cs typeface="Arial MT"/>
              </a:rPr>
              <a:t>“3”</a:t>
            </a:r>
            <a:r>
              <a:rPr dirty="0" sz="2200">
                <a:latin typeface="Arial MT"/>
                <a:cs typeface="Arial MT"/>
              </a:rPr>
              <a:t>	and</a:t>
            </a:r>
            <a:r>
              <a:rPr dirty="0" sz="2200" spc="23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“4”</a:t>
            </a:r>
            <a:r>
              <a:rPr dirty="0" sz="2200">
                <a:latin typeface="Arial MT"/>
                <a:cs typeface="Arial MT"/>
              </a:rPr>
              <a:t>	(011</a:t>
            </a:r>
            <a:r>
              <a:rPr dirty="0" sz="2200" spc="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6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100)</a:t>
            </a:r>
            <a:r>
              <a:rPr dirty="0" sz="2200" spc="105">
                <a:latin typeface="Arial MT"/>
                <a:cs typeface="Arial MT"/>
              </a:rPr>
              <a:t> </a:t>
            </a:r>
            <a:r>
              <a:rPr dirty="0" sz="2200" spc="10">
                <a:latin typeface="Arial MT"/>
                <a:cs typeface="Arial MT"/>
              </a:rPr>
              <a:t>?</a:t>
            </a:r>
            <a:endParaRPr sz="2200">
              <a:latin typeface="Arial MT"/>
              <a:cs typeface="Arial MT"/>
            </a:endParaRPr>
          </a:p>
          <a:p>
            <a:pPr marL="305435" indent="-292735">
              <a:lnSpc>
                <a:spcPct val="100000"/>
              </a:lnSpc>
              <a:spcBef>
                <a:spcPts val="465"/>
              </a:spcBef>
              <a:buChar char="•"/>
              <a:tabLst>
                <a:tab pos="305435" algn="l"/>
              </a:tabLst>
            </a:pPr>
            <a:r>
              <a:rPr dirty="0" sz="2100" spc="90">
                <a:latin typeface="Arial MT"/>
                <a:cs typeface="Arial MT"/>
              </a:rPr>
              <a:t>For</a:t>
            </a:r>
            <a:r>
              <a:rPr dirty="0" sz="2100" spc="120">
                <a:latin typeface="Arial MT"/>
                <a:cs typeface="Arial MT"/>
              </a:rPr>
              <a:t> </a:t>
            </a:r>
            <a:r>
              <a:rPr dirty="0" sz="2100" spc="65">
                <a:latin typeface="Arial MT"/>
                <a:cs typeface="Arial MT"/>
              </a:rPr>
              <a:t>Gray</a:t>
            </a:r>
            <a:r>
              <a:rPr dirty="0" sz="2100" spc="160">
                <a:latin typeface="Arial MT"/>
                <a:cs typeface="Arial MT"/>
              </a:rPr>
              <a:t> </a:t>
            </a:r>
            <a:r>
              <a:rPr dirty="0" sz="2100" spc="95">
                <a:latin typeface="Arial MT"/>
                <a:cs typeface="Arial MT"/>
              </a:rPr>
              <a:t>code,</a:t>
            </a:r>
            <a:r>
              <a:rPr dirty="0" sz="2100" spc="60">
                <a:latin typeface="Arial MT"/>
                <a:cs typeface="Arial MT"/>
              </a:rPr>
              <a:t> </a:t>
            </a:r>
            <a:r>
              <a:rPr dirty="0" sz="2100" spc="125">
                <a:latin typeface="Arial MT"/>
                <a:cs typeface="Arial MT"/>
              </a:rPr>
              <a:t>what</a:t>
            </a:r>
            <a:r>
              <a:rPr dirty="0" sz="2100" spc="95">
                <a:latin typeface="Arial MT"/>
                <a:cs typeface="Arial MT"/>
              </a:rPr>
              <a:t> </a:t>
            </a:r>
            <a:r>
              <a:rPr dirty="0" sz="2100" spc="100">
                <a:latin typeface="Arial MT"/>
                <a:cs typeface="Arial MT"/>
              </a:rPr>
              <a:t>values</a:t>
            </a:r>
            <a:r>
              <a:rPr dirty="0" sz="2100" spc="175">
                <a:latin typeface="Arial MT"/>
                <a:cs typeface="Arial MT"/>
              </a:rPr>
              <a:t> </a:t>
            </a:r>
            <a:r>
              <a:rPr dirty="0" sz="2100" spc="85">
                <a:latin typeface="Arial MT"/>
                <a:cs typeface="Arial MT"/>
              </a:rPr>
              <a:t>can</a:t>
            </a:r>
            <a:r>
              <a:rPr dirty="0" sz="2100" spc="190">
                <a:latin typeface="Arial MT"/>
                <a:cs typeface="Arial MT"/>
              </a:rPr>
              <a:t> </a:t>
            </a:r>
            <a:r>
              <a:rPr dirty="0" sz="2100" spc="65">
                <a:latin typeface="Arial MT"/>
                <a:cs typeface="Arial MT"/>
              </a:rPr>
              <a:t>be</a:t>
            </a:r>
            <a:r>
              <a:rPr dirty="0" sz="2100" spc="50">
                <a:latin typeface="Arial MT"/>
                <a:cs typeface="Arial MT"/>
              </a:rPr>
              <a:t> </a:t>
            </a:r>
            <a:r>
              <a:rPr dirty="0" sz="2100" spc="100">
                <a:latin typeface="Arial MT"/>
                <a:cs typeface="Arial MT"/>
              </a:rPr>
              <a:t>read</a:t>
            </a:r>
            <a:r>
              <a:rPr dirty="0" sz="2100" spc="50">
                <a:latin typeface="Arial MT"/>
                <a:cs typeface="Arial MT"/>
              </a:rPr>
              <a:t> </a:t>
            </a:r>
            <a:r>
              <a:rPr dirty="0" sz="2100" spc="75">
                <a:latin typeface="Arial MT"/>
                <a:cs typeface="Arial MT"/>
              </a:rPr>
              <a:t>?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2230"/>
            <a:ext cx="2909189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878" y="135458"/>
            <a:ext cx="23361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Gray</a:t>
            </a:r>
            <a:r>
              <a:rPr dirty="0" sz="36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20">
                <a:solidFill>
                  <a:srgbClr val="FFFF00"/>
                </a:solidFill>
                <a:latin typeface="Arial"/>
                <a:cs typeface="Arial"/>
              </a:rPr>
              <a:t>Code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0480" y="996734"/>
            <a:ext cx="5402580" cy="5612765"/>
            <a:chOff x="30480" y="996734"/>
            <a:chExt cx="5402580" cy="56127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" y="1024089"/>
              <a:ext cx="568248" cy="7419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39" y="996734"/>
              <a:ext cx="3655822" cy="7907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39" y="1444790"/>
              <a:ext cx="3189478" cy="79079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3" y="2005545"/>
              <a:ext cx="568248" cy="7419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640" y="1978190"/>
              <a:ext cx="4488053" cy="79079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440" y="2426246"/>
              <a:ext cx="4247134" cy="79079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" y="2987001"/>
              <a:ext cx="568248" cy="7419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439" y="2959646"/>
              <a:ext cx="4170934" cy="79079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439" y="3407702"/>
              <a:ext cx="4798822" cy="7907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2439" y="3855758"/>
              <a:ext cx="1836166" cy="7907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" y="4416513"/>
              <a:ext cx="568248" cy="74197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439" y="4389158"/>
              <a:ext cx="4960366" cy="79079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439" y="4837176"/>
              <a:ext cx="3616198" cy="79079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" y="5398008"/>
              <a:ext cx="568248" cy="7419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439" y="5370576"/>
              <a:ext cx="4488053" cy="79079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2439" y="5818632"/>
              <a:ext cx="2073910" cy="79079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27177" y="1089151"/>
            <a:ext cx="4880610" cy="52774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469900" marR="1316990" indent="-457200">
              <a:lnSpc>
                <a:spcPts val="3529"/>
              </a:lnSpc>
              <a:spcBef>
                <a:spcPts val="80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Gray</a:t>
            </a:r>
            <a:r>
              <a:rPr dirty="0" sz="28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code</a:t>
            </a:r>
            <a:r>
              <a:rPr dirty="0" sz="28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8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not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a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system.</a:t>
            </a:r>
            <a:endParaRPr sz="2800">
              <a:latin typeface="Arial"/>
              <a:cs typeface="Arial"/>
            </a:endParaRPr>
          </a:p>
          <a:p>
            <a:pPr lvl="1" marL="850900" marR="29209" indent="-342265">
              <a:lnSpc>
                <a:spcPct val="105100"/>
              </a:lnSpc>
              <a:spcBef>
                <a:spcPts val="525"/>
              </a:spcBef>
              <a:buChar char="•"/>
              <a:tabLst>
                <a:tab pos="850900" algn="l"/>
                <a:tab pos="927100" algn="l"/>
              </a:tabLst>
            </a:pPr>
            <a:r>
              <a:rPr dirty="0" sz="2800">
                <a:solidFill>
                  <a:srgbClr val="FF00FF"/>
                </a:solidFill>
                <a:latin typeface="Arial MT"/>
                <a:cs typeface="Arial MT"/>
              </a:rPr>
              <a:t>	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It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8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alternate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way</a:t>
            </a:r>
            <a:r>
              <a:rPr dirty="0" sz="28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to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represent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four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469900" marR="168910" indent="-457200">
              <a:lnSpc>
                <a:spcPct val="105100"/>
              </a:lnSpc>
              <a:spcBef>
                <a:spcPts val="670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Only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one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changes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from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one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decimal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digit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to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next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5000"/>
              </a:lnSpc>
              <a:spcBef>
                <a:spcPts val="67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Useful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reducing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errors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communication.</a:t>
            </a:r>
            <a:endParaRPr sz="2800">
              <a:latin typeface="Arial"/>
              <a:cs typeface="Arial"/>
            </a:endParaRPr>
          </a:p>
          <a:p>
            <a:pPr marL="469900" marR="478790" indent="-457200">
              <a:lnSpc>
                <a:spcPct val="105100"/>
              </a:lnSpc>
              <a:spcBef>
                <a:spcPts val="670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Can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be</a:t>
            </a:r>
            <a:r>
              <a:rPr dirty="0" sz="28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scaled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larger numbers.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468111" y="198069"/>
            <a:ext cx="815340" cy="6450965"/>
            <a:chOff x="5468111" y="198069"/>
            <a:chExt cx="815340" cy="6450965"/>
          </a:xfrm>
        </p:grpSpPr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68111" y="198069"/>
              <a:ext cx="815149" cy="51033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54623" y="652221"/>
              <a:ext cx="434136" cy="51033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54623" y="1017981"/>
              <a:ext cx="434136" cy="51033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54623" y="1383741"/>
              <a:ext cx="434136" cy="51033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54623" y="1749501"/>
              <a:ext cx="434136" cy="51033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54623" y="2115261"/>
              <a:ext cx="434136" cy="51033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54623" y="2481021"/>
              <a:ext cx="434136" cy="51033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54623" y="2846781"/>
              <a:ext cx="434136" cy="51033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54623" y="3212541"/>
              <a:ext cx="434136" cy="51033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54623" y="3578301"/>
              <a:ext cx="434136" cy="51033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54623" y="3944061"/>
              <a:ext cx="434136" cy="51033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60135" y="4309821"/>
              <a:ext cx="562203" cy="51033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66231" y="4675581"/>
              <a:ext cx="549948" cy="51033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60135" y="5041341"/>
              <a:ext cx="562203" cy="51033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60135" y="5407152"/>
              <a:ext cx="562203" cy="51033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60135" y="5772911"/>
              <a:ext cx="562203" cy="51033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60135" y="6138672"/>
              <a:ext cx="562203" cy="510336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6440423" y="198069"/>
            <a:ext cx="1007744" cy="6450965"/>
            <a:chOff x="6440423" y="198069"/>
            <a:chExt cx="1007744" cy="6450965"/>
          </a:xfrm>
        </p:grpSpPr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40423" y="198069"/>
              <a:ext cx="1007160" cy="510336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65391" y="652221"/>
              <a:ext cx="818172" cy="51033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65391" y="1017981"/>
              <a:ext cx="818172" cy="51033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65391" y="1383741"/>
              <a:ext cx="818172" cy="51033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71487" y="1749501"/>
              <a:ext cx="805992" cy="51033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65391" y="2115261"/>
              <a:ext cx="818172" cy="51033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65391" y="2481021"/>
              <a:ext cx="818172" cy="51033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71487" y="2846781"/>
              <a:ext cx="805992" cy="51033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77583" y="3212541"/>
              <a:ext cx="793826" cy="51033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65391" y="3578301"/>
              <a:ext cx="818172" cy="51033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65391" y="3944061"/>
              <a:ext cx="818172" cy="510336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65391" y="4309821"/>
              <a:ext cx="818172" cy="51033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71487" y="4675581"/>
              <a:ext cx="805992" cy="51033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571487" y="5041341"/>
              <a:ext cx="805992" cy="51033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71487" y="5407152"/>
              <a:ext cx="805992" cy="51033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77583" y="5772911"/>
              <a:ext cx="793826" cy="51033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83679" y="6138672"/>
              <a:ext cx="781646" cy="510336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7620000" y="198069"/>
            <a:ext cx="1464310" cy="6450965"/>
            <a:chOff x="7620000" y="198069"/>
            <a:chExt cx="1464310" cy="6450965"/>
          </a:xfrm>
        </p:grpSpPr>
        <p:pic>
          <p:nvPicPr>
            <p:cNvPr id="60" name="object 6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620000" y="198069"/>
              <a:ext cx="1464309" cy="51033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76615" y="652221"/>
              <a:ext cx="818172" cy="51033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76615" y="1017981"/>
              <a:ext cx="818172" cy="510336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982711" y="1383741"/>
              <a:ext cx="805992" cy="51033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76615" y="1749501"/>
              <a:ext cx="818172" cy="510336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82711" y="2115261"/>
              <a:ext cx="805992" cy="510336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88808" y="2481021"/>
              <a:ext cx="793826" cy="510336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76615" y="2846781"/>
              <a:ext cx="818172" cy="51033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976615" y="3212541"/>
              <a:ext cx="818172" cy="51033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82711" y="3578301"/>
              <a:ext cx="805992" cy="51033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82711" y="3944061"/>
              <a:ext cx="805992" cy="510336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94904" y="4309821"/>
              <a:ext cx="781646" cy="510336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88808" y="4675581"/>
              <a:ext cx="793826" cy="510336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976615" y="5041341"/>
              <a:ext cx="818172" cy="51033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982711" y="5407152"/>
              <a:ext cx="805992" cy="510336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76615" y="5772911"/>
              <a:ext cx="818172" cy="51033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76615" y="6138672"/>
              <a:ext cx="818172" cy="510336"/>
            </a:xfrm>
            <a:prstGeom prst="rect">
              <a:avLst/>
            </a:prstGeom>
          </p:spPr>
        </p:pic>
      </p:grpSp>
      <p:graphicFrame>
        <p:nvGraphicFramePr>
          <p:cNvPr id="77" name="object 77" descr=""/>
          <p:cNvGraphicFramePr>
            <a:graphicFrameLocks noGrp="1"/>
          </p:cNvGraphicFramePr>
          <p:nvPr/>
        </p:nvGraphicFramePr>
        <p:xfrm>
          <a:off x="5395912" y="214312"/>
          <a:ext cx="3824604" cy="6300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1219200"/>
                <a:gridCol w="1600200"/>
              </a:tblGrid>
              <a:tr h="453390"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Digit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Binary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Gray </a:t>
                      </a: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0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96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2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8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60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8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461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8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21" y="706734"/>
            <a:ext cx="7938770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9335" algn="l"/>
                <a:tab pos="7925434" algn="l"/>
              </a:tabLst>
            </a:pPr>
            <a:r>
              <a:rPr dirty="0" u="heavy" sz="2950" spc="-3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Warning: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Conversion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	or</a:t>
            </a:r>
            <a:r>
              <a:rPr dirty="0" u="heavy" sz="2950" spc="-14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950" spc="-1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Coding?</a:t>
            </a:r>
            <a:r>
              <a:rPr dirty="0" u="heavy" sz="29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	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0409" y="1353165"/>
            <a:ext cx="7281545" cy="202374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347980" marR="17780" indent="-292100">
              <a:lnSpc>
                <a:spcPct val="104200"/>
              </a:lnSpc>
              <a:spcBef>
                <a:spcPts val="35"/>
              </a:spcBef>
              <a:buChar char="•"/>
              <a:tabLst>
                <a:tab pos="351155" algn="l"/>
              </a:tabLst>
            </a:pPr>
            <a:r>
              <a:rPr dirty="0" sz="2000" spc="125">
                <a:latin typeface="Arial MT"/>
                <a:cs typeface="Arial MT"/>
              </a:rPr>
              <a:t>Do</a:t>
            </a:r>
            <a:r>
              <a:rPr dirty="0" sz="2000" spc="165">
                <a:latin typeface="Arial MT"/>
                <a:cs typeface="Arial MT"/>
              </a:rPr>
              <a:t> </a:t>
            </a:r>
            <a:r>
              <a:rPr dirty="0" u="heavy" sz="2000" spc="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NOT</a:t>
            </a:r>
            <a:r>
              <a:rPr dirty="0" sz="2000" spc="195">
                <a:latin typeface="Arial MT"/>
                <a:cs typeface="Arial MT"/>
              </a:rPr>
              <a:t> </a:t>
            </a:r>
            <a:r>
              <a:rPr dirty="0" sz="2000" spc="60">
                <a:latin typeface="Arial MT"/>
                <a:cs typeface="Arial MT"/>
              </a:rPr>
              <a:t>mix</a:t>
            </a:r>
            <a:r>
              <a:rPr dirty="0" sz="2000" spc="-5">
                <a:latin typeface="Arial MT"/>
                <a:cs typeface="Arial MT"/>
              </a:rPr>
              <a:t>  </a:t>
            </a:r>
            <a:r>
              <a:rPr dirty="0" sz="2000" spc="155">
                <a:latin typeface="Arial MT"/>
                <a:cs typeface="Arial MT"/>
              </a:rPr>
              <a:t>up</a:t>
            </a:r>
            <a:r>
              <a:rPr dirty="0" sz="2000" spc="150">
                <a:latin typeface="Arial MT"/>
                <a:cs typeface="Arial MT"/>
              </a:rPr>
              <a:t> </a:t>
            </a:r>
            <a:r>
              <a:rPr dirty="0" u="heavy" sz="2000" spc="16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conversion</a:t>
            </a:r>
            <a:r>
              <a:rPr dirty="0" sz="2000" spc="325">
                <a:latin typeface="Arial MT"/>
                <a:cs typeface="Arial MT"/>
              </a:rPr>
              <a:t> </a:t>
            </a:r>
            <a:r>
              <a:rPr dirty="0" sz="2000" spc="145">
                <a:latin typeface="Arial MT"/>
                <a:cs typeface="Arial MT"/>
              </a:rPr>
              <a:t>of</a:t>
            </a:r>
            <a:r>
              <a:rPr dirty="0" sz="2000" spc="114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135">
                <a:latin typeface="Arial MT"/>
                <a:cs typeface="Arial MT"/>
              </a:rPr>
              <a:t> </a:t>
            </a:r>
            <a:r>
              <a:rPr dirty="0" sz="2000" spc="140">
                <a:latin typeface="Arial MT"/>
                <a:cs typeface="Arial MT"/>
              </a:rPr>
              <a:t>decimal</a:t>
            </a:r>
            <a:r>
              <a:rPr dirty="0" sz="2000" spc="285">
                <a:latin typeface="Arial MT"/>
                <a:cs typeface="Arial MT"/>
              </a:rPr>
              <a:t> </a:t>
            </a:r>
            <a:r>
              <a:rPr dirty="0" sz="2000" spc="165">
                <a:latin typeface="Arial MT"/>
                <a:cs typeface="Arial MT"/>
              </a:rPr>
              <a:t>number</a:t>
            </a:r>
            <a:r>
              <a:rPr dirty="0" sz="2000" spc="210">
                <a:latin typeface="Arial MT"/>
                <a:cs typeface="Arial MT"/>
              </a:rPr>
              <a:t> </a:t>
            </a:r>
            <a:r>
              <a:rPr dirty="0" sz="2000" spc="120">
                <a:latin typeface="Arial MT"/>
                <a:cs typeface="Arial MT"/>
              </a:rPr>
              <a:t>to</a:t>
            </a:r>
            <a:r>
              <a:rPr dirty="0" sz="2000" spc="229">
                <a:latin typeface="Arial MT"/>
                <a:cs typeface="Arial MT"/>
              </a:rPr>
              <a:t> </a:t>
            </a:r>
            <a:r>
              <a:rPr dirty="0" sz="2000" spc="-50">
                <a:latin typeface="Arial MT"/>
                <a:cs typeface="Arial MT"/>
              </a:rPr>
              <a:t>a </a:t>
            </a:r>
            <a:r>
              <a:rPr dirty="0" sz="2000" spc="-50">
                <a:latin typeface="Arial MT"/>
                <a:cs typeface="Arial MT"/>
              </a:rPr>
              <a:t>	</a:t>
            </a:r>
            <a:r>
              <a:rPr dirty="0" sz="2000" spc="160">
                <a:latin typeface="Arial MT"/>
                <a:cs typeface="Arial MT"/>
              </a:rPr>
              <a:t>binary</a:t>
            </a:r>
            <a:r>
              <a:rPr dirty="0" sz="2000" spc="210">
                <a:latin typeface="Arial MT"/>
                <a:cs typeface="Arial MT"/>
              </a:rPr>
              <a:t> </a:t>
            </a:r>
            <a:r>
              <a:rPr dirty="0" sz="2000" spc="165">
                <a:latin typeface="Arial MT"/>
                <a:cs typeface="Arial MT"/>
              </a:rPr>
              <a:t>number</a:t>
            </a:r>
            <a:r>
              <a:rPr dirty="0" sz="2000" spc="245">
                <a:latin typeface="Arial MT"/>
                <a:cs typeface="Arial MT"/>
              </a:rPr>
              <a:t> </a:t>
            </a:r>
            <a:r>
              <a:rPr dirty="0" sz="2000" spc="155">
                <a:latin typeface="Arial MT"/>
                <a:cs typeface="Arial MT"/>
              </a:rPr>
              <a:t>with</a:t>
            </a:r>
            <a:r>
              <a:rPr dirty="0" sz="2000" spc="195">
                <a:latin typeface="Arial MT"/>
                <a:cs typeface="Arial MT"/>
              </a:rPr>
              <a:t> </a:t>
            </a:r>
            <a:r>
              <a:rPr dirty="0" u="heavy" sz="2000" spc="19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codinq</a:t>
            </a:r>
            <a:r>
              <a:rPr dirty="0" sz="2000" spc="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140">
                <a:latin typeface="Arial MT"/>
                <a:cs typeface="Arial MT"/>
              </a:rPr>
              <a:t> </a:t>
            </a:r>
            <a:r>
              <a:rPr dirty="0" sz="2000" spc="150">
                <a:latin typeface="Arial MT"/>
                <a:cs typeface="Arial MT"/>
              </a:rPr>
              <a:t>decimal</a:t>
            </a:r>
            <a:r>
              <a:rPr dirty="0" sz="2000" spc="220">
                <a:latin typeface="Arial MT"/>
                <a:cs typeface="Arial MT"/>
              </a:rPr>
              <a:t> </a:t>
            </a:r>
            <a:r>
              <a:rPr dirty="0" sz="2000" spc="165">
                <a:latin typeface="Arial MT"/>
                <a:cs typeface="Arial MT"/>
              </a:rPr>
              <a:t>number</a:t>
            </a:r>
            <a:r>
              <a:rPr dirty="0" sz="2000" spc="250">
                <a:latin typeface="Arial MT"/>
                <a:cs typeface="Arial MT"/>
              </a:rPr>
              <a:t> </a:t>
            </a:r>
            <a:r>
              <a:rPr dirty="0" sz="2000" spc="170">
                <a:latin typeface="Arial MT"/>
                <a:cs typeface="Arial MT"/>
              </a:rPr>
              <a:t>with</a:t>
            </a:r>
            <a:r>
              <a:rPr dirty="0" sz="2000" spc="120">
                <a:latin typeface="Arial MT"/>
                <a:cs typeface="Arial MT"/>
              </a:rPr>
              <a:t> </a:t>
            </a:r>
            <a:r>
              <a:rPr dirty="0" sz="2000" spc="-50">
                <a:latin typeface="Arial MT"/>
                <a:cs typeface="Arial MT"/>
              </a:rPr>
              <a:t>a </a:t>
            </a:r>
            <a:r>
              <a:rPr dirty="0" sz="2000" spc="-50">
                <a:latin typeface="Arial MT"/>
                <a:cs typeface="Arial MT"/>
              </a:rPr>
              <a:t>	</a:t>
            </a:r>
            <a:r>
              <a:rPr dirty="0" sz="2100" spc="60">
                <a:latin typeface="Arial MT"/>
                <a:cs typeface="Arial MT"/>
              </a:rPr>
              <a:t>BINARY</a:t>
            </a:r>
            <a:r>
              <a:rPr dirty="0" sz="2100" spc="14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CODE.</a:t>
            </a:r>
            <a:endParaRPr sz="2100">
              <a:latin typeface="Arial MT"/>
              <a:cs typeface="Arial MT"/>
            </a:endParaRPr>
          </a:p>
          <a:p>
            <a:pPr marL="344805" indent="-292735">
              <a:lnSpc>
                <a:spcPct val="100000"/>
              </a:lnSpc>
              <a:spcBef>
                <a:spcPts val="800"/>
              </a:spcBef>
              <a:buChar char="•"/>
              <a:tabLst>
                <a:tab pos="344805" algn="l"/>
              </a:tabLst>
            </a:pPr>
            <a:r>
              <a:rPr dirty="0" sz="2700" spc="50">
                <a:latin typeface="Arial MT"/>
                <a:cs typeface="Arial MT"/>
              </a:rPr>
              <a:t>13</a:t>
            </a:r>
            <a:r>
              <a:rPr dirty="0" baseline="-20833" sz="3000" spc="75">
                <a:latin typeface="Arial MT"/>
                <a:cs typeface="Arial MT"/>
              </a:rPr>
              <a:t>1</a:t>
            </a:r>
            <a:r>
              <a:rPr dirty="0" baseline="-21929" sz="2850" spc="75">
                <a:latin typeface="Arial MT"/>
                <a:cs typeface="Arial MT"/>
              </a:rPr>
              <a:t>0</a:t>
            </a:r>
            <a:r>
              <a:rPr dirty="0" baseline="-21929" sz="2850" spc="322">
                <a:latin typeface="Arial MT"/>
                <a:cs typeface="Arial MT"/>
              </a:rPr>
              <a:t> </a:t>
            </a:r>
            <a:r>
              <a:rPr dirty="0" sz="2700" spc="60">
                <a:latin typeface="Arial MT"/>
                <a:cs typeface="Arial MT"/>
              </a:rPr>
              <a:t>=</a:t>
            </a:r>
            <a:r>
              <a:rPr dirty="0" sz="2700" spc="114">
                <a:latin typeface="Arial MT"/>
                <a:cs typeface="Arial MT"/>
              </a:rPr>
              <a:t> </a:t>
            </a:r>
            <a:r>
              <a:rPr dirty="0" sz="2700" spc="100">
                <a:latin typeface="Arial MT"/>
                <a:cs typeface="Arial MT"/>
              </a:rPr>
              <a:t>1101</a:t>
            </a:r>
            <a:r>
              <a:rPr dirty="0" baseline="-20833" sz="3000" spc="150">
                <a:latin typeface="Arial MT"/>
                <a:cs typeface="Arial MT"/>
              </a:rPr>
              <a:t>2</a:t>
            </a:r>
            <a:r>
              <a:rPr dirty="0" baseline="-20833" sz="3000" spc="315">
                <a:latin typeface="Arial MT"/>
                <a:cs typeface="Arial MT"/>
              </a:rPr>
              <a:t> </a:t>
            </a:r>
            <a:r>
              <a:rPr dirty="0" sz="2700" spc="165">
                <a:latin typeface="Arial MT"/>
                <a:cs typeface="Arial MT"/>
              </a:rPr>
              <a:t>(This</a:t>
            </a:r>
            <a:r>
              <a:rPr dirty="0" sz="2700" spc="135">
                <a:latin typeface="Arial MT"/>
                <a:cs typeface="Arial MT"/>
              </a:rPr>
              <a:t> is</a:t>
            </a:r>
            <a:r>
              <a:rPr dirty="0" sz="2700" spc="295">
                <a:latin typeface="Arial MT"/>
                <a:cs typeface="Arial MT"/>
              </a:rPr>
              <a:t> </a:t>
            </a:r>
            <a:r>
              <a:rPr dirty="0" u="heavy" sz="2700" spc="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conversion)</a:t>
            </a:r>
            <a:endParaRPr sz="2700">
              <a:latin typeface="Arial MT"/>
              <a:cs typeface="Arial MT"/>
            </a:endParaRPr>
          </a:p>
          <a:p>
            <a:pPr marL="341630" indent="-290830">
              <a:lnSpc>
                <a:spcPct val="100000"/>
              </a:lnSpc>
              <a:spcBef>
                <a:spcPts val="655"/>
              </a:spcBef>
              <a:buChar char="•"/>
              <a:tabLst>
                <a:tab pos="341630" algn="l"/>
                <a:tab pos="952500" algn="l"/>
              </a:tabLst>
            </a:pPr>
            <a:r>
              <a:rPr dirty="0" sz="2900" spc="-25">
                <a:latin typeface="Arial MT"/>
                <a:cs typeface="Arial MT"/>
              </a:rPr>
              <a:t>13</a:t>
            </a:r>
            <a:r>
              <a:rPr dirty="0" sz="2900">
                <a:latin typeface="Arial MT"/>
                <a:cs typeface="Arial MT"/>
              </a:rPr>
              <a:t>	&lt;»</a:t>
            </a:r>
            <a:r>
              <a:rPr dirty="0" sz="2900" spc="-170">
                <a:latin typeface="Arial MT"/>
                <a:cs typeface="Arial MT"/>
              </a:rPr>
              <a:t> </a:t>
            </a:r>
            <a:r>
              <a:rPr dirty="0" sz="2900" spc="-100">
                <a:latin typeface="Arial MT"/>
                <a:cs typeface="Arial MT"/>
              </a:rPr>
              <a:t>0001</a:t>
            </a:r>
            <a:r>
              <a:rPr dirty="0" baseline="-9578" sz="4350" spc="-150">
                <a:latin typeface="Arial MT"/>
                <a:cs typeface="Arial MT"/>
              </a:rPr>
              <a:t>1</a:t>
            </a:r>
            <a:r>
              <a:rPr dirty="0" sz="2900" spc="-100">
                <a:latin typeface="Arial MT"/>
                <a:cs typeface="Arial MT"/>
              </a:rPr>
              <a:t>0011</a:t>
            </a:r>
            <a:r>
              <a:rPr dirty="0" sz="2900" spc="20">
                <a:latin typeface="Arial MT"/>
                <a:cs typeface="Arial MT"/>
              </a:rPr>
              <a:t> </a:t>
            </a:r>
            <a:r>
              <a:rPr dirty="0" sz="2900" spc="65">
                <a:latin typeface="Arial MT"/>
                <a:cs typeface="Arial MT"/>
              </a:rPr>
              <a:t>(This</a:t>
            </a:r>
            <a:r>
              <a:rPr dirty="0" sz="2900" spc="170">
                <a:latin typeface="Arial MT"/>
                <a:cs typeface="Arial MT"/>
              </a:rPr>
              <a:t> </a:t>
            </a:r>
            <a:r>
              <a:rPr dirty="0" sz="2900" spc="50">
                <a:latin typeface="Arial MT"/>
                <a:cs typeface="Arial MT"/>
              </a:rPr>
              <a:t>is</a:t>
            </a:r>
            <a:r>
              <a:rPr dirty="0" sz="2900" spc="220">
                <a:latin typeface="Arial MT"/>
                <a:cs typeface="Arial MT"/>
              </a:rPr>
              <a:t> </a:t>
            </a:r>
            <a:r>
              <a:rPr dirty="0" u="heavy" sz="2900" spc="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coding)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8029" y="554863"/>
            <a:ext cx="38068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Binary</a:t>
            </a:r>
            <a:r>
              <a:rPr dirty="0" sz="3600" spc="-1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Arithmetic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5844" y="1417584"/>
            <a:ext cx="6298565" cy="386778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417830" indent="-405130">
              <a:lnSpc>
                <a:spcPct val="100000"/>
              </a:lnSpc>
              <a:spcBef>
                <a:spcPts val="1780"/>
              </a:spcBef>
              <a:buClr>
                <a:srgbClr val="FF33CC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2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Bit</a:t>
            </a:r>
            <a:r>
              <a:rPr dirty="0" sz="2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Addition with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endParaRPr sz="28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680"/>
              </a:spcBef>
              <a:buClr>
                <a:srgbClr val="FF33CC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Bit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Addition</a:t>
            </a:r>
            <a:endParaRPr sz="28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680"/>
              </a:spcBef>
              <a:buClr>
                <a:srgbClr val="FF33CC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Bit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Subtraction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Borrow</a:t>
            </a:r>
            <a:endParaRPr sz="28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685"/>
              </a:spcBef>
              <a:buClr>
                <a:srgbClr val="FF33CC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Bit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Subtraction</a:t>
            </a:r>
            <a:endParaRPr sz="28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680"/>
              </a:spcBef>
              <a:buClr>
                <a:srgbClr val="FF33CC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Multiplication</a:t>
            </a:r>
            <a:endParaRPr sz="28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685"/>
              </a:spcBef>
              <a:buClr>
                <a:srgbClr val="FF33CC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BCD</a:t>
            </a:r>
            <a:r>
              <a:rPr dirty="0" sz="2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Addition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8527" y="164541"/>
            <a:ext cx="4433189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5232" y="302768"/>
            <a:ext cx="379222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Binary</a:t>
            </a:r>
            <a:r>
              <a:rPr dirty="0" sz="4000" spc="-1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Addition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0895" y="1054557"/>
            <a:ext cx="7895590" cy="1976755"/>
            <a:chOff x="310895" y="1054557"/>
            <a:chExt cx="7895590" cy="197675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" y="1094282"/>
              <a:ext cx="644448" cy="83954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031" y="1054557"/>
              <a:ext cx="6399022" cy="9035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" y="1679486"/>
              <a:ext cx="644448" cy="83955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031" y="1639773"/>
              <a:ext cx="7569454" cy="90352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031" y="2127453"/>
              <a:ext cx="6237478" cy="903528"/>
            </a:xfrm>
            <a:prstGeom prst="rect">
              <a:avLst/>
            </a:prstGeom>
          </p:spPr>
        </p:pic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508125" y="3630062"/>
          <a:ext cx="3883660" cy="732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390"/>
                <a:gridCol w="702945"/>
                <a:gridCol w="526414"/>
                <a:gridCol w="527685"/>
                <a:gridCol w="588010"/>
                <a:gridCol w="527685"/>
                <a:gridCol w="351789"/>
              </a:tblGrid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161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447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79730">
                <a:tc>
                  <a:txBody>
                    <a:bodyPr/>
                    <a:lstStyle/>
                    <a:p>
                      <a:pPr marL="31750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+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8430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60655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3660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2975229" y="4684014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09009" y="4656531"/>
            <a:ext cx="187261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  <a:tab pos="1155700" algn="l"/>
                <a:tab pos="1689100" algn="l"/>
              </a:tabLst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08175" y="4656531"/>
            <a:ext cx="7289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100" algn="l"/>
              </a:tabLst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6244" y="1068562"/>
            <a:ext cx="7285990" cy="37242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lr>
                <a:srgbClr val="FF33CC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32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addition</a:t>
            </a:r>
            <a:r>
              <a:rPr dirty="0" sz="32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32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very</a:t>
            </a:r>
            <a:r>
              <a:rPr dirty="0" sz="32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simple.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Clr>
                <a:srgbClr val="FF33CC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This</a:t>
            </a:r>
            <a:r>
              <a:rPr dirty="0" sz="32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32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best</a:t>
            </a:r>
            <a:r>
              <a:rPr dirty="0" sz="32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shown</a:t>
            </a:r>
            <a:r>
              <a:rPr dirty="0" sz="32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32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32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example</a:t>
            </a:r>
            <a:r>
              <a:rPr dirty="0" sz="32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AFFFA"/>
                </a:solidFill>
                <a:latin typeface="Arial"/>
                <a:cs typeface="Arial"/>
              </a:rPr>
              <a:t>of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adding</a:t>
            </a:r>
            <a:r>
              <a:rPr dirty="0" sz="32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two</a:t>
            </a:r>
            <a:r>
              <a:rPr dirty="0" sz="3200" spc="-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binary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numbers…</a:t>
            </a:r>
            <a:endParaRPr sz="32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3190"/>
              </a:spcBef>
              <a:tabLst>
                <a:tab pos="1917700" algn="l"/>
                <a:tab pos="2451100" algn="l"/>
                <a:tab pos="2985135" algn="l"/>
                <a:tab pos="3594735" algn="l"/>
                <a:tab pos="4112260" algn="l"/>
                <a:tab pos="6033770" algn="l"/>
              </a:tabLst>
            </a:pPr>
            <a:r>
              <a:rPr dirty="0" sz="2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baseline="1157" sz="3600" spc="-75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1157" sz="3600" b="1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carries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40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893564" y="3334511"/>
            <a:ext cx="1600200" cy="76200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6002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600200" h="76200">
                <a:moveTo>
                  <a:pt x="16002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783" y="0"/>
            <a:ext cx="5216398" cy="11168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483360">
              <a:lnSpc>
                <a:spcPct val="100000"/>
              </a:lnSpc>
              <a:spcBef>
                <a:spcPts val="110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Binary</a:t>
            </a:r>
            <a:r>
              <a:rPr dirty="0" sz="40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Subtraction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84729" y="2920259"/>
          <a:ext cx="3013710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115"/>
                <a:gridCol w="633095"/>
                <a:gridCol w="438150"/>
                <a:gridCol w="506730"/>
                <a:gridCol w="437515"/>
              </a:tblGrid>
              <a:tr h="353060">
                <a:tc>
                  <a:txBody>
                    <a:bodyPr/>
                    <a:lstStyle/>
                    <a:p>
                      <a:pPr algn="r" marR="16510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655"/>
                        </a:lnSpc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53060">
                <a:tc>
                  <a:txBody>
                    <a:bodyPr/>
                    <a:lstStyle/>
                    <a:p>
                      <a:pPr algn="r" marR="117475">
                        <a:lnSpc>
                          <a:spcPts val="2680"/>
                        </a:lnSpc>
                        <a:tabLst>
                          <a:tab pos="422909" algn="l"/>
                        </a:tabLst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680"/>
                        </a:lnSpc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680"/>
                        </a:lnSpc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388744" y="4342333"/>
            <a:ext cx="1270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03779" y="3976878"/>
            <a:ext cx="342772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535940" algn="l"/>
                <a:tab pos="1123950" algn="l"/>
                <a:tab pos="1630045" algn="l"/>
                <a:tab pos="2138045" algn="l"/>
                <a:tab pos="2726055" algn="l"/>
                <a:tab pos="3232150" algn="l"/>
              </a:tabLst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algn="r" marR="33655">
              <a:lnSpc>
                <a:spcPct val="100000"/>
              </a:lnSpc>
              <a:tabLst>
                <a:tab pos="589915" algn="l"/>
                <a:tab pos="1095375" algn="l"/>
                <a:tab pos="1600835" algn="l"/>
                <a:tab pos="2108835" algn="l"/>
              </a:tabLst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401444" y="4933645"/>
            <a:ext cx="4390390" cy="0"/>
          </a:xfrm>
          <a:custGeom>
            <a:avLst/>
            <a:gdLst/>
            <a:ahLst/>
            <a:cxnLst/>
            <a:rect l="l" t="t" r="r" b="b"/>
            <a:pathLst>
              <a:path w="4390390" h="0">
                <a:moveTo>
                  <a:pt x="0" y="0"/>
                </a:moveTo>
                <a:lnTo>
                  <a:pt x="4390339" y="0"/>
                </a:lnTo>
              </a:path>
            </a:pathLst>
          </a:custGeom>
          <a:ln w="27736">
            <a:solidFill>
              <a:srgbClr val="FEFEF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849372" y="5074107"/>
            <a:ext cx="28105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2615" algn="l"/>
                <a:tab pos="1193165" algn="l"/>
                <a:tab pos="1698625" algn="l"/>
                <a:tab pos="2204085" algn="l"/>
                <a:tab pos="2627630" algn="l"/>
              </a:tabLst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985003" y="40340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451603" y="40340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918203" y="40340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384803" y="40340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851404" y="40340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241804" y="40340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451603" y="33482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699004" y="3348228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87044" y="859662"/>
            <a:ext cx="7461250" cy="2487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2270" marR="602615" indent="-344805">
              <a:lnSpc>
                <a:spcPct val="100000"/>
              </a:lnSpc>
              <a:spcBef>
                <a:spcPts val="105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We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can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also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perform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subtraction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(with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borrows</a:t>
            </a:r>
            <a:r>
              <a:rPr dirty="0" sz="28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place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carries).</a:t>
            </a:r>
            <a:endParaRPr sz="2800">
              <a:latin typeface="Arial"/>
              <a:cs typeface="Arial"/>
            </a:endParaRPr>
          </a:p>
          <a:p>
            <a:pPr marL="382270" indent="-344170">
              <a:lnSpc>
                <a:spcPct val="100000"/>
              </a:lnSpc>
              <a:spcBef>
                <a:spcPts val="2190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Let’s</a:t>
            </a:r>
            <a:r>
              <a:rPr dirty="0" sz="2800" spc="-1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subtract</a:t>
            </a:r>
            <a:r>
              <a:rPr dirty="0" sz="28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(10111)</a:t>
            </a:r>
            <a:r>
              <a:rPr dirty="0" baseline="-19519" sz="2775" spc="-37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19519" sz="2775" spc="21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from</a:t>
            </a:r>
            <a:r>
              <a:rPr dirty="0" sz="2800" spc="-9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(1001101)</a:t>
            </a:r>
            <a:r>
              <a:rPr dirty="0" baseline="-19519" sz="2775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8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borrows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5366003" y="3157727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2954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295400" h="76200">
                <a:moveTo>
                  <a:pt x="12954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6023" y="127965"/>
            <a:ext cx="5664454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2475" y="264668"/>
            <a:ext cx="502412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Binary</a:t>
            </a:r>
            <a:r>
              <a:rPr dirty="0" sz="40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Multiplication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87095" y="984453"/>
            <a:ext cx="8109584" cy="903605"/>
            <a:chOff x="387095" y="984453"/>
            <a:chExt cx="8109584" cy="90360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1024166"/>
              <a:ext cx="644448" cy="83955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31" y="984453"/>
              <a:ext cx="1799589" cy="9035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4288" y="984453"/>
              <a:ext cx="3174365" cy="90352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992" y="984453"/>
              <a:ext cx="876084" cy="90352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7504" y="984453"/>
              <a:ext cx="1619884" cy="90352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8727" y="984453"/>
              <a:ext cx="1147381" cy="90352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612444" y="1095832"/>
            <a:ext cx="761365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  <a:tab pos="1948180" algn="l"/>
                <a:tab pos="4914900" algn="l"/>
                <a:tab pos="5582920" algn="l"/>
                <a:tab pos="6994525" algn="l"/>
              </a:tabLst>
            </a:pP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multiplication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3200" spc="-25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3200" spc="-20" b="1">
                <a:solidFill>
                  <a:srgbClr val="FAFFFA"/>
                </a:solidFill>
                <a:latin typeface="Arial"/>
                <a:cs typeface="Arial"/>
              </a:rPr>
              <a:t>much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3200" spc="-25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13231" y="1472133"/>
            <a:ext cx="7783195" cy="1878964"/>
            <a:chOff x="713231" y="1472133"/>
            <a:chExt cx="7783195" cy="1878964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231" y="1472133"/>
              <a:ext cx="1574165" cy="90352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9423" y="1472133"/>
              <a:ext cx="988872" cy="90352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0399" y="1472133"/>
              <a:ext cx="2046477" cy="90352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09031" y="1472133"/>
              <a:ext cx="3287141" cy="90352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3231" y="1959813"/>
              <a:ext cx="1821052" cy="90352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54808" y="1959813"/>
              <a:ext cx="1281430" cy="90352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21808" y="1959813"/>
              <a:ext cx="3174365" cy="90352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3231" y="2447493"/>
              <a:ext cx="2607310" cy="903528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2898648" y="1959813"/>
            <a:ext cx="4302125" cy="1391285"/>
            <a:chOff x="2898648" y="1959813"/>
            <a:chExt cx="4302125" cy="1391285"/>
          </a:xfrm>
        </p:grpSpPr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56888" y="1959813"/>
              <a:ext cx="1144346" cy="90352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98648" y="2447493"/>
              <a:ext cx="1147381" cy="90352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21024" y="2447493"/>
              <a:ext cx="1616710" cy="90352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5840" y="2447493"/>
              <a:ext cx="1979421" cy="90352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57544" y="2447493"/>
              <a:ext cx="943190" cy="903528"/>
            </a:xfrm>
            <a:prstGeom prst="rect">
              <a:avLst/>
            </a:prstGeom>
          </p:spPr>
        </p:pic>
      </p:grp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937818" y="1635298"/>
          <a:ext cx="7569200" cy="342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720"/>
                <a:gridCol w="2586990"/>
                <a:gridCol w="314325"/>
                <a:gridCol w="547370"/>
                <a:gridCol w="687705"/>
                <a:gridCol w="620395"/>
                <a:gridCol w="1287144"/>
              </a:tblGrid>
              <a:tr h="940435">
                <a:tc>
                  <a:txBody>
                    <a:bodyPr/>
                    <a:lstStyle/>
                    <a:p>
                      <a:pPr marL="31750">
                        <a:lnSpc>
                          <a:spcPts val="3529"/>
                        </a:lnSpc>
                      </a:pPr>
                      <a:r>
                        <a:rPr dirty="0" sz="32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same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3775"/>
                        </a:lnSpc>
                      </a:pPr>
                      <a:r>
                        <a:rPr dirty="0" sz="32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except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29"/>
                        </a:lnSpc>
                        <a:tabLst>
                          <a:tab pos="951230" algn="l"/>
                        </a:tabLst>
                      </a:pPr>
                      <a:r>
                        <a:rPr dirty="0" sz="32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320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32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decimal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algn="r" marR="40640">
                        <a:lnSpc>
                          <a:spcPts val="3775"/>
                        </a:lnSpc>
                        <a:tabLst>
                          <a:tab pos="1402080" algn="l"/>
                        </a:tabLst>
                      </a:pPr>
                      <a:r>
                        <a:rPr dirty="0" sz="32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320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32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466090">
                        <a:lnSpc>
                          <a:spcPts val="3529"/>
                        </a:lnSpc>
                      </a:pPr>
                      <a:r>
                        <a:rPr dirty="0" sz="32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multiplication,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algn="ctr" marL="577850">
                        <a:lnSpc>
                          <a:spcPts val="3775"/>
                        </a:lnSpc>
                      </a:pPr>
                      <a:r>
                        <a:rPr dirty="0" sz="32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multiplication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31240">
                <a:tc gridSpan="2">
                  <a:txBody>
                    <a:bodyPr/>
                    <a:lstStyle/>
                    <a:p>
                      <a:pPr marL="31750">
                        <a:lnSpc>
                          <a:spcPts val="3804"/>
                        </a:lnSpc>
                      </a:pPr>
                      <a:r>
                        <a:rPr dirty="0" sz="320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operations</a:t>
                      </a:r>
                      <a:r>
                        <a:rPr dirty="0" sz="3200" spc="-6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3200" spc="-8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much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ts val="3804"/>
                        </a:lnSpc>
                      </a:pPr>
                      <a:r>
                        <a:rPr dirty="0" sz="32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simpler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1270" marR="176530">
                        <a:lnSpc>
                          <a:spcPct val="100000"/>
                        </a:lnSpc>
                        <a:spcBef>
                          <a:spcPts val="1305"/>
                        </a:spcBef>
                        <a:tabLst>
                          <a:tab pos="506095" algn="l"/>
                          <a:tab pos="1011555" algn="l"/>
                        </a:tabLst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3804"/>
                        </a:lnSpc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98450"/>
                </a:tc>
              </a:tr>
              <a:tr h="353060">
                <a:tc gridSpan="2">
                  <a:txBody>
                    <a:bodyPr/>
                    <a:lstStyle/>
                    <a:p>
                      <a:pPr algn="ctr" marL="57785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515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00355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7442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r" marR="13906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43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r" marR="28003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430"/>
                </a:tc>
              </a:tr>
              <a:tr h="353060">
                <a:tc gridSpan="3">
                  <a:txBody>
                    <a:bodyPr/>
                    <a:lstStyle/>
                    <a:p>
                      <a:pPr algn="r" marR="182245">
                        <a:lnSpc>
                          <a:spcPts val="2680"/>
                        </a:lnSpc>
                        <a:tabLst>
                          <a:tab pos="505459" algn="l"/>
                        </a:tabLst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2258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9" name="object 29" descr=""/>
          <p:cNvSpPr/>
          <p:nvPr/>
        </p:nvSpPr>
        <p:spPr>
          <a:xfrm>
            <a:off x="3140710" y="4169145"/>
            <a:ext cx="4200525" cy="0"/>
          </a:xfrm>
          <a:custGeom>
            <a:avLst/>
            <a:gdLst/>
            <a:ahLst/>
            <a:cxnLst/>
            <a:rect l="l" t="t" r="r" b="b"/>
            <a:pathLst>
              <a:path w="4200525" h="0">
                <a:moveTo>
                  <a:pt x="0" y="0"/>
                </a:moveTo>
                <a:lnTo>
                  <a:pt x="4200138" y="0"/>
                </a:lnTo>
              </a:path>
            </a:pathLst>
          </a:custGeom>
          <a:ln w="27764">
            <a:solidFill>
              <a:srgbClr val="FEFEF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3140710" y="5083450"/>
          <a:ext cx="4276725" cy="143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065"/>
                <a:gridCol w="527050"/>
                <a:gridCol w="505459"/>
                <a:gridCol w="548005"/>
                <a:gridCol w="548640"/>
                <a:gridCol w="504825"/>
                <a:gridCol w="567054"/>
                <a:gridCol w="474979"/>
              </a:tblGrid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034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1340">
                <a:tc>
                  <a:txBody>
                    <a:bodyPr/>
                    <a:lstStyle/>
                    <a:p>
                      <a:pPr algn="ctr" marL="14604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r" marR="224790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5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EFEFE"/>
                      </a:solidFill>
                      <a:prstDash val="dash"/>
                    </a:lnB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algn="ctr" marL="14604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r" marR="224790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2810"/>
                        </a:lnSpc>
                        <a:spcBef>
                          <a:spcPts val="1210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T w="28575">
                      <a:solidFill>
                        <a:srgbClr val="FEFEFE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70" y="788652"/>
            <a:ext cx="7938770" cy="4451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25434" algn="l"/>
              </a:tabLst>
            </a:pPr>
            <a:r>
              <a:rPr dirty="0" u="heavy" sz="2750" spc="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Error-</a:t>
            </a:r>
            <a:r>
              <a:rPr dirty="0" u="heavy" sz="2750" spc="6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Detection</a:t>
            </a:r>
            <a:r>
              <a:rPr dirty="0" u="heavy" sz="2750" spc="155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2750" spc="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Codes</a:t>
            </a:r>
            <a:r>
              <a:rPr dirty="0" u="heavy" sz="2750" b="0">
                <a:solidFill>
                  <a:srgbClr val="2323BC"/>
                </a:solidFill>
                <a:uFill>
                  <a:solidFill>
                    <a:srgbClr val="2323BC"/>
                  </a:solidFill>
                </a:uFill>
                <a:latin typeface="Arial MT"/>
                <a:cs typeface="Arial MT"/>
              </a:rPr>
              <a:t>	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5838" rIns="0" bIns="0" rtlCol="0" vert="horz">
            <a:spAutoFit/>
          </a:bodyPr>
          <a:lstStyle/>
          <a:p>
            <a:pPr marL="315595" marR="5080" indent="-294005">
              <a:lnSpc>
                <a:spcPts val="2550"/>
              </a:lnSpc>
              <a:spcBef>
                <a:spcPts val="195"/>
              </a:spcBef>
              <a:buChar char="•"/>
              <a:tabLst>
                <a:tab pos="320675" algn="l"/>
              </a:tabLst>
            </a:pPr>
            <a:r>
              <a:rPr dirty="0" u="heavy" spc="114">
                <a:uFill>
                  <a:solidFill>
                    <a:srgbClr val="000000"/>
                  </a:solidFill>
                </a:uFill>
              </a:rPr>
              <a:t>Redundancy</a:t>
            </a:r>
            <a:r>
              <a:rPr dirty="0" spc="204"/>
              <a:t> </a:t>
            </a:r>
            <a:r>
              <a:rPr dirty="0"/>
              <a:t>(e.g.</a:t>
            </a:r>
            <a:r>
              <a:rPr dirty="0" spc="165"/>
              <a:t> </a:t>
            </a:r>
            <a:r>
              <a:rPr dirty="0" spc="75"/>
              <a:t>extra</a:t>
            </a:r>
            <a:r>
              <a:rPr dirty="0" spc="185"/>
              <a:t> </a:t>
            </a:r>
            <a:r>
              <a:rPr dirty="0" spc="100"/>
              <a:t>information),</a:t>
            </a:r>
            <a:r>
              <a:rPr dirty="0" spc="350"/>
              <a:t> </a:t>
            </a:r>
            <a:r>
              <a:rPr dirty="0" spc="95"/>
              <a:t>in</a:t>
            </a:r>
            <a:r>
              <a:rPr dirty="0" spc="90"/>
              <a:t> </a:t>
            </a:r>
            <a:r>
              <a:rPr dirty="0" spc="110"/>
              <a:t>the</a:t>
            </a:r>
            <a:r>
              <a:rPr dirty="0" spc="120"/>
              <a:t> </a:t>
            </a:r>
            <a:r>
              <a:rPr dirty="0" spc="125"/>
              <a:t>form</a:t>
            </a:r>
            <a:r>
              <a:rPr dirty="0" spc="220"/>
              <a:t> </a:t>
            </a:r>
            <a:r>
              <a:rPr dirty="0" spc="90"/>
              <a:t>of</a:t>
            </a:r>
            <a:r>
              <a:rPr dirty="0" spc="125"/>
              <a:t> </a:t>
            </a:r>
            <a:r>
              <a:rPr dirty="0" spc="65"/>
              <a:t>extra </a:t>
            </a:r>
            <a:r>
              <a:rPr dirty="0" spc="65"/>
              <a:t>	</a:t>
            </a:r>
            <a:r>
              <a:rPr dirty="0" sz="2000" spc="155"/>
              <a:t>bits,</a:t>
            </a:r>
            <a:r>
              <a:rPr dirty="0" sz="2000" spc="35"/>
              <a:t> </a:t>
            </a:r>
            <a:r>
              <a:rPr dirty="0" sz="2000" spc="229"/>
              <a:t>can</a:t>
            </a:r>
            <a:r>
              <a:rPr dirty="0" sz="2000" spc="-90"/>
              <a:t> </a:t>
            </a:r>
            <a:r>
              <a:rPr dirty="0" sz="2000" spc="114"/>
              <a:t>be</a:t>
            </a:r>
            <a:r>
              <a:rPr dirty="0" sz="2000" spc="170"/>
              <a:t> </a:t>
            </a:r>
            <a:r>
              <a:rPr dirty="0" sz="2000" spc="160"/>
              <a:t>incorporated</a:t>
            </a:r>
            <a:r>
              <a:rPr dirty="0" sz="2000" spc="245"/>
              <a:t> </a:t>
            </a:r>
            <a:r>
              <a:rPr dirty="0" sz="2000" spc="165"/>
              <a:t>into</a:t>
            </a:r>
            <a:r>
              <a:rPr dirty="0" sz="2000" spc="100"/>
              <a:t> </a:t>
            </a:r>
            <a:r>
              <a:rPr dirty="0" sz="2000" spc="160"/>
              <a:t>binary</a:t>
            </a:r>
            <a:r>
              <a:rPr dirty="0" sz="2000" spc="165"/>
              <a:t> </a:t>
            </a:r>
            <a:r>
              <a:rPr dirty="0" sz="2000" spc="155"/>
              <a:t>code</a:t>
            </a:r>
            <a:r>
              <a:rPr dirty="0" sz="2000" spc="180"/>
              <a:t> words</a:t>
            </a:r>
            <a:r>
              <a:rPr dirty="0" sz="2000" spc="185"/>
              <a:t> </a:t>
            </a:r>
            <a:r>
              <a:rPr dirty="0" sz="2000" spc="110"/>
              <a:t>to </a:t>
            </a:r>
            <a:r>
              <a:rPr dirty="0" sz="2000" spc="110"/>
              <a:t>	</a:t>
            </a:r>
            <a:r>
              <a:rPr dirty="0" sz="2300"/>
              <a:t>detect</a:t>
            </a:r>
            <a:r>
              <a:rPr dirty="0" sz="2300" spc="85"/>
              <a:t> </a:t>
            </a:r>
            <a:r>
              <a:rPr dirty="0" sz="2300"/>
              <a:t>and</a:t>
            </a:r>
            <a:r>
              <a:rPr dirty="0" sz="2300" spc="55"/>
              <a:t> </a:t>
            </a:r>
            <a:r>
              <a:rPr dirty="0" sz="2300"/>
              <a:t>correct</a:t>
            </a:r>
            <a:r>
              <a:rPr dirty="0" sz="2300" spc="229"/>
              <a:t> </a:t>
            </a:r>
            <a:r>
              <a:rPr dirty="0" sz="2300" spc="-10"/>
              <a:t>errors.</a:t>
            </a:r>
            <a:endParaRPr sz="2300"/>
          </a:p>
          <a:p>
            <a:pPr marL="304800" marR="428625" indent="-283210">
              <a:lnSpc>
                <a:spcPct val="94200"/>
              </a:lnSpc>
              <a:spcBef>
                <a:spcPts val="540"/>
              </a:spcBef>
              <a:buChar char="•"/>
              <a:tabLst>
                <a:tab pos="305435" algn="l"/>
                <a:tab pos="326390" algn="l"/>
                <a:tab pos="4714240" algn="l"/>
                <a:tab pos="5292090" algn="l"/>
              </a:tabLst>
            </a:pPr>
            <a:r>
              <a:rPr dirty="0"/>
              <a:t>	A</a:t>
            </a:r>
            <a:r>
              <a:rPr dirty="0" spc="125"/>
              <a:t> </a:t>
            </a:r>
            <a:r>
              <a:rPr dirty="0" spc="114"/>
              <a:t>simple</a:t>
            </a:r>
            <a:r>
              <a:rPr dirty="0" spc="160"/>
              <a:t> </a:t>
            </a:r>
            <a:r>
              <a:rPr dirty="0" spc="145"/>
              <a:t>form</a:t>
            </a:r>
            <a:r>
              <a:rPr dirty="0" spc="110"/>
              <a:t> </a:t>
            </a:r>
            <a:r>
              <a:rPr dirty="0" spc="90"/>
              <a:t>of</a:t>
            </a:r>
            <a:r>
              <a:rPr dirty="0" spc="140"/>
              <a:t> </a:t>
            </a:r>
            <a:r>
              <a:rPr dirty="0" spc="105"/>
              <a:t>redundancy</a:t>
            </a:r>
            <a:r>
              <a:rPr dirty="0" spc="320"/>
              <a:t> </a:t>
            </a:r>
            <a:r>
              <a:rPr dirty="0" spc="50"/>
              <a:t>is</a:t>
            </a:r>
            <a:r>
              <a:rPr dirty="0"/>
              <a:t>	</a:t>
            </a:r>
            <a:r>
              <a:rPr dirty="0" spc="75"/>
              <a:t>arit</a:t>
            </a:r>
            <a:r>
              <a:rPr dirty="0"/>
              <a:t>	</a:t>
            </a:r>
            <a:r>
              <a:rPr dirty="0" spc="75"/>
              <a:t>,</a:t>
            </a:r>
            <a:r>
              <a:rPr dirty="0" spc="40"/>
              <a:t> </a:t>
            </a:r>
            <a:r>
              <a:rPr dirty="0" spc="65"/>
              <a:t>an</a:t>
            </a:r>
            <a:r>
              <a:rPr dirty="0" spc="50"/>
              <a:t> </a:t>
            </a:r>
            <a:r>
              <a:rPr dirty="0" spc="75"/>
              <a:t>extra</a:t>
            </a:r>
            <a:r>
              <a:rPr dirty="0" spc="165"/>
              <a:t> </a:t>
            </a:r>
            <a:r>
              <a:rPr dirty="0" spc="40"/>
              <a:t>bit </a:t>
            </a:r>
            <a:r>
              <a:rPr dirty="0" sz="2200"/>
              <a:t>appended</a:t>
            </a:r>
            <a:r>
              <a:rPr dirty="0" sz="2200" spc="290"/>
              <a:t> </a:t>
            </a:r>
            <a:r>
              <a:rPr dirty="0" sz="2200" spc="80"/>
              <a:t>onto</a:t>
            </a:r>
            <a:r>
              <a:rPr dirty="0" sz="2200" spc="135"/>
              <a:t> </a:t>
            </a:r>
            <a:r>
              <a:rPr dirty="0" sz="2200" spc="55"/>
              <a:t>the</a:t>
            </a:r>
            <a:r>
              <a:rPr dirty="0" sz="2200" spc="170"/>
              <a:t> </a:t>
            </a:r>
            <a:r>
              <a:rPr dirty="0" sz="2200"/>
              <a:t>code</a:t>
            </a:r>
            <a:r>
              <a:rPr dirty="0" sz="2200" spc="170"/>
              <a:t> </a:t>
            </a:r>
            <a:r>
              <a:rPr dirty="0" sz="2200" spc="90"/>
              <a:t>word</a:t>
            </a:r>
            <a:r>
              <a:rPr dirty="0" sz="2200" spc="80"/>
              <a:t> </a:t>
            </a:r>
            <a:r>
              <a:rPr dirty="0" sz="2200" spc="70"/>
              <a:t>to</a:t>
            </a:r>
            <a:r>
              <a:rPr dirty="0" sz="2200" spc="195"/>
              <a:t> </a:t>
            </a:r>
            <a:r>
              <a:rPr dirty="0" sz="2200"/>
              <a:t>make</a:t>
            </a:r>
            <a:r>
              <a:rPr dirty="0" sz="2200" spc="190"/>
              <a:t> </a:t>
            </a:r>
            <a:r>
              <a:rPr dirty="0" sz="2200" spc="55"/>
              <a:t>the</a:t>
            </a:r>
            <a:r>
              <a:rPr dirty="0" sz="2200" spc="200"/>
              <a:t> </a:t>
            </a:r>
            <a:r>
              <a:rPr dirty="0" sz="2200"/>
              <a:t>number</a:t>
            </a:r>
            <a:r>
              <a:rPr dirty="0" sz="2200" spc="330"/>
              <a:t> </a:t>
            </a:r>
            <a:r>
              <a:rPr dirty="0" sz="2200" spc="-25"/>
              <a:t>of </a:t>
            </a:r>
            <a:r>
              <a:rPr dirty="0" sz="2300" spc="55"/>
              <a:t>1’s</a:t>
            </a:r>
            <a:r>
              <a:rPr dirty="0" sz="2300" spc="110"/>
              <a:t> </a:t>
            </a:r>
            <a:r>
              <a:rPr dirty="0" sz="2300"/>
              <a:t>odd</a:t>
            </a:r>
            <a:r>
              <a:rPr dirty="0" sz="2300" spc="45"/>
              <a:t> </a:t>
            </a:r>
            <a:r>
              <a:rPr dirty="0" sz="2300"/>
              <a:t>or</a:t>
            </a:r>
            <a:r>
              <a:rPr dirty="0" sz="2300" spc="20"/>
              <a:t> </a:t>
            </a:r>
            <a:r>
              <a:rPr dirty="0" sz="2300"/>
              <a:t>even.</a:t>
            </a:r>
            <a:r>
              <a:rPr dirty="0" sz="2300" spc="35"/>
              <a:t> </a:t>
            </a:r>
            <a:r>
              <a:rPr dirty="0" sz="2300"/>
              <a:t>Parity</a:t>
            </a:r>
            <a:r>
              <a:rPr dirty="0" sz="2300" spc="150"/>
              <a:t> </a:t>
            </a:r>
            <a:r>
              <a:rPr dirty="0" sz="2300"/>
              <a:t>can</a:t>
            </a:r>
            <a:r>
              <a:rPr dirty="0" sz="2300" spc="165"/>
              <a:t> </a:t>
            </a:r>
            <a:r>
              <a:rPr dirty="0" sz="2300"/>
              <a:t>detect</a:t>
            </a:r>
            <a:r>
              <a:rPr dirty="0" sz="2300" spc="170"/>
              <a:t> </a:t>
            </a:r>
            <a:r>
              <a:rPr dirty="0" sz="2300"/>
              <a:t>all</a:t>
            </a:r>
            <a:r>
              <a:rPr dirty="0" sz="2300" spc="30"/>
              <a:t> </a:t>
            </a:r>
            <a:r>
              <a:rPr dirty="0" sz="2300"/>
              <a:t>single-bit</a:t>
            </a:r>
            <a:r>
              <a:rPr dirty="0" sz="2300" spc="229"/>
              <a:t> </a:t>
            </a:r>
            <a:r>
              <a:rPr dirty="0" sz="2300" spc="-10"/>
              <a:t>errors </a:t>
            </a:r>
            <a:r>
              <a:rPr dirty="0" sz="2300"/>
              <a:t>and</a:t>
            </a:r>
            <a:r>
              <a:rPr dirty="0" sz="2300" spc="130"/>
              <a:t> </a:t>
            </a:r>
            <a:r>
              <a:rPr dirty="0" sz="2300"/>
              <a:t>some</a:t>
            </a:r>
            <a:r>
              <a:rPr dirty="0" sz="2300" spc="229"/>
              <a:t> </a:t>
            </a:r>
            <a:r>
              <a:rPr dirty="0" sz="2300"/>
              <a:t>multiple-bit</a:t>
            </a:r>
            <a:r>
              <a:rPr dirty="0" sz="2300" spc="290"/>
              <a:t> </a:t>
            </a:r>
            <a:r>
              <a:rPr dirty="0" sz="2300" spc="-10"/>
              <a:t>errors.</a:t>
            </a:r>
            <a:endParaRPr sz="2300"/>
          </a:p>
          <a:p>
            <a:pPr marL="326390" marR="200025" indent="-305435">
              <a:lnSpc>
                <a:spcPts val="2460"/>
              </a:lnSpc>
              <a:spcBef>
                <a:spcPts val="665"/>
              </a:spcBef>
              <a:buChar char="•"/>
              <a:tabLst>
                <a:tab pos="327025" algn="l"/>
              </a:tabLst>
            </a:pPr>
            <a:r>
              <a:rPr dirty="0" sz="2150"/>
              <a:t>A</a:t>
            </a:r>
            <a:r>
              <a:rPr dirty="0" sz="2150" spc="100"/>
              <a:t> </a:t>
            </a:r>
            <a:r>
              <a:rPr dirty="0" sz="2150" spc="75"/>
              <a:t>code</a:t>
            </a:r>
            <a:r>
              <a:rPr dirty="0" sz="2150" spc="140"/>
              <a:t> </a:t>
            </a:r>
            <a:r>
              <a:rPr dirty="0" sz="2150" spc="120"/>
              <a:t>word</a:t>
            </a:r>
            <a:r>
              <a:rPr dirty="0" sz="2150" spc="105"/>
              <a:t> </a:t>
            </a:r>
            <a:r>
              <a:rPr dirty="0" sz="2150"/>
              <a:t>has</a:t>
            </a:r>
            <a:r>
              <a:rPr dirty="0" sz="2150" spc="150"/>
              <a:t> </a:t>
            </a:r>
            <a:r>
              <a:rPr dirty="0" u="heavy" sz="2150">
                <a:uFill>
                  <a:solidFill>
                    <a:srgbClr val="000000"/>
                  </a:solidFill>
                </a:uFill>
              </a:rPr>
              <a:t>even</a:t>
            </a:r>
            <a:r>
              <a:rPr dirty="0" u="heavy" sz="2150" spc="14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2150" spc="85">
                <a:uFill>
                  <a:solidFill>
                    <a:srgbClr val="000000"/>
                  </a:solidFill>
                </a:uFill>
              </a:rPr>
              <a:t>parity</a:t>
            </a:r>
            <a:r>
              <a:rPr dirty="0" sz="2150" spc="170"/>
              <a:t> </a:t>
            </a:r>
            <a:r>
              <a:rPr dirty="0" sz="2150" spc="50"/>
              <a:t>if</a:t>
            </a:r>
            <a:r>
              <a:rPr dirty="0" sz="2150" spc="175"/>
              <a:t> </a:t>
            </a:r>
            <a:r>
              <a:rPr dirty="0" sz="2150" spc="55"/>
              <a:t>the</a:t>
            </a:r>
            <a:r>
              <a:rPr dirty="0" sz="2150" spc="150"/>
              <a:t> </a:t>
            </a:r>
            <a:r>
              <a:rPr dirty="0" sz="2150" spc="85"/>
              <a:t>number</a:t>
            </a:r>
            <a:r>
              <a:rPr dirty="0" sz="2150" spc="225"/>
              <a:t> </a:t>
            </a:r>
            <a:r>
              <a:rPr dirty="0" sz="2150" spc="75"/>
              <a:t>of</a:t>
            </a:r>
            <a:r>
              <a:rPr dirty="0" sz="2150" spc="30"/>
              <a:t> </a:t>
            </a:r>
            <a:r>
              <a:rPr dirty="0" sz="2150" spc="90"/>
              <a:t>1’s</a:t>
            </a:r>
            <a:r>
              <a:rPr dirty="0" sz="2150" spc="125"/>
              <a:t> </a:t>
            </a:r>
            <a:r>
              <a:rPr dirty="0" sz="2150" spc="70"/>
              <a:t>in</a:t>
            </a:r>
            <a:r>
              <a:rPr dirty="0" sz="2150" spc="65"/>
              <a:t> </a:t>
            </a:r>
            <a:r>
              <a:rPr dirty="0" sz="2150" spc="60"/>
              <a:t>the </a:t>
            </a:r>
            <a:r>
              <a:rPr dirty="0" sz="2150" spc="50"/>
              <a:t>code</a:t>
            </a:r>
            <a:r>
              <a:rPr dirty="0" sz="2150" spc="130"/>
              <a:t> </a:t>
            </a:r>
            <a:r>
              <a:rPr dirty="0" sz="2150" spc="120"/>
              <a:t>word</a:t>
            </a:r>
            <a:r>
              <a:rPr dirty="0" sz="2150" spc="25"/>
              <a:t> </a:t>
            </a:r>
            <a:r>
              <a:rPr dirty="0" sz="2150" spc="75"/>
              <a:t>Is</a:t>
            </a:r>
            <a:r>
              <a:rPr dirty="0" sz="2150" spc="-20"/>
              <a:t> </a:t>
            </a:r>
            <a:r>
              <a:rPr dirty="0" sz="2150" spc="-10"/>
              <a:t>even.</a:t>
            </a:r>
            <a:endParaRPr sz="2150"/>
          </a:p>
          <a:p>
            <a:pPr marL="325755" indent="-304165">
              <a:lnSpc>
                <a:spcPct val="100000"/>
              </a:lnSpc>
              <a:spcBef>
                <a:spcPts val="505"/>
              </a:spcBef>
              <a:buChar char="•"/>
              <a:tabLst>
                <a:tab pos="326390" algn="l"/>
              </a:tabLst>
            </a:pPr>
            <a:r>
              <a:rPr dirty="0"/>
              <a:t>A</a:t>
            </a:r>
            <a:r>
              <a:rPr dirty="0" spc="95"/>
              <a:t> </a:t>
            </a:r>
            <a:r>
              <a:rPr dirty="0" spc="105"/>
              <a:t>code</a:t>
            </a:r>
            <a:r>
              <a:rPr dirty="0" spc="145"/>
              <a:t> </a:t>
            </a:r>
            <a:r>
              <a:rPr dirty="0" spc="155"/>
              <a:t>word</a:t>
            </a:r>
            <a:r>
              <a:rPr dirty="0" spc="120"/>
              <a:t> </a:t>
            </a:r>
            <a:r>
              <a:rPr dirty="0" spc="90"/>
              <a:t>has</a:t>
            </a:r>
            <a:r>
              <a:rPr dirty="0" spc="120"/>
              <a:t> </a:t>
            </a:r>
            <a:r>
              <a:rPr dirty="0" u="heavy" spc="135">
                <a:uFill>
                  <a:solidFill>
                    <a:srgbClr val="000000"/>
                  </a:solidFill>
                </a:uFill>
              </a:rPr>
              <a:t>odd</a:t>
            </a:r>
            <a:r>
              <a:rPr dirty="0" u="heavy" spc="8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110">
                <a:uFill>
                  <a:solidFill>
                    <a:srgbClr val="000000"/>
                  </a:solidFill>
                </a:uFill>
              </a:rPr>
              <a:t>parity</a:t>
            </a:r>
            <a:r>
              <a:rPr dirty="0" spc="180"/>
              <a:t> </a:t>
            </a:r>
            <a:r>
              <a:rPr dirty="0" spc="60"/>
              <a:t>if</a:t>
            </a:r>
            <a:r>
              <a:rPr dirty="0" spc="170"/>
              <a:t> </a:t>
            </a:r>
            <a:r>
              <a:rPr dirty="0" spc="80"/>
              <a:t>the</a:t>
            </a:r>
            <a:r>
              <a:rPr dirty="0" spc="150"/>
              <a:t> </a:t>
            </a:r>
            <a:r>
              <a:rPr dirty="0" spc="114"/>
              <a:t>number</a:t>
            </a:r>
            <a:r>
              <a:rPr dirty="0" spc="240"/>
              <a:t> </a:t>
            </a:r>
            <a:r>
              <a:rPr dirty="0" spc="90"/>
              <a:t>of</a:t>
            </a:r>
            <a:r>
              <a:rPr dirty="0" spc="35"/>
              <a:t> </a:t>
            </a:r>
            <a:r>
              <a:rPr dirty="0" spc="105"/>
              <a:t>1’s</a:t>
            </a:r>
            <a:r>
              <a:rPr dirty="0" spc="155"/>
              <a:t> </a:t>
            </a:r>
            <a:r>
              <a:rPr dirty="0" spc="95"/>
              <a:t>in</a:t>
            </a:r>
            <a:r>
              <a:rPr dirty="0" spc="65"/>
              <a:t> </a:t>
            </a:r>
            <a:r>
              <a:rPr dirty="0" spc="85"/>
              <a:t>the</a:t>
            </a:r>
          </a:p>
          <a:p>
            <a:pPr marL="327025">
              <a:lnSpc>
                <a:spcPct val="100000"/>
              </a:lnSpc>
              <a:spcBef>
                <a:spcPts val="130"/>
              </a:spcBef>
            </a:pPr>
            <a:r>
              <a:rPr dirty="0" sz="2000" spc="135"/>
              <a:t>code</a:t>
            </a:r>
            <a:r>
              <a:rPr dirty="0" sz="2000" spc="150"/>
              <a:t> </a:t>
            </a:r>
            <a:r>
              <a:rPr dirty="0" sz="2000" spc="200"/>
              <a:t>word</a:t>
            </a:r>
            <a:r>
              <a:rPr dirty="0" sz="2000" spc="60"/>
              <a:t> </a:t>
            </a:r>
            <a:r>
              <a:rPr dirty="0" sz="2000" spc="135"/>
              <a:t>is</a:t>
            </a:r>
            <a:r>
              <a:rPr dirty="0" sz="2000" spc="250"/>
              <a:t> </a:t>
            </a:r>
            <a:r>
              <a:rPr dirty="0" sz="2000" spc="120"/>
              <a:t>odd.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524" y="1885082"/>
            <a:ext cx="5058136" cy="312252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032" y="971453"/>
            <a:ext cx="7928658" cy="2544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2371" y="788652"/>
            <a:ext cx="4359275" cy="4451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9605" algn="l"/>
                <a:tab pos="4055110" algn="l"/>
              </a:tabLst>
            </a:pPr>
            <a:r>
              <a:rPr dirty="0" sz="2750" b="0">
                <a:solidFill>
                  <a:srgbClr val="2323BC"/>
                </a:solidFill>
                <a:latin typeface="Arial MT"/>
                <a:cs typeface="Arial MT"/>
              </a:rPr>
              <a:t>3-Bit</a:t>
            </a:r>
            <a:r>
              <a:rPr dirty="0" sz="2750" spc="36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750" spc="-20" b="0">
                <a:solidFill>
                  <a:srgbClr val="2323BC"/>
                </a:solidFill>
                <a:latin typeface="Arial MT"/>
                <a:cs typeface="Arial MT"/>
              </a:rPr>
              <a:t>Parit</a:t>
            </a:r>
            <a:r>
              <a:rPr dirty="0" sz="2750" b="0">
                <a:solidFill>
                  <a:srgbClr val="2323BC"/>
                </a:solidFill>
                <a:latin typeface="Arial MT"/>
                <a:cs typeface="Arial MT"/>
              </a:rPr>
              <a:t>	Code</a:t>
            </a:r>
            <a:r>
              <a:rPr dirty="0" sz="2750" spc="39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750" spc="50" b="0">
                <a:solidFill>
                  <a:srgbClr val="2323BC"/>
                </a:solidFill>
                <a:latin typeface="Arial MT"/>
                <a:cs typeface="Arial MT"/>
              </a:rPr>
              <a:t>Exam</a:t>
            </a:r>
            <a:r>
              <a:rPr dirty="0" sz="2750" b="0">
                <a:solidFill>
                  <a:srgbClr val="2323BC"/>
                </a:solidFill>
                <a:latin typeface="Arial MT"/>
                <a:cs typeface="Arial MT"/>
              </a:rPr>
              <a:t>	</a:t>
            </a:r>
            <a:r>
              <a:rPr dirty="0" sz="2750" spc="40" b="0">
                <a:solidFill>
                  <a:srgbClr val="2323BC"/>
                </a:solidFill>
                <a:latin typeface="Arial MT"/>
                <a:cs typeface="Arial MT"/>
              </a:rPr>
              <a:t>ie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73099" y="1252339"/>
            <a:ext cx="4900295" cy="97345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306070" indent="-293370">
              <a:lnSpc>
                <a:spcPct val="100000"/>
              </a:lnSpc>
              <a:spcBef>
                <a:spcPts val="930"/>
              </a:spcBef>
              <a:buChar char="•"/>
              <a:tabLst>
                <a:tab pos="306070" algn="l"/>
              </a:tabLst>
            </a:pPr>
            <a:r>
              <a:rPr dirty="0" sz="2000" spc="135">
                <a:latin typeface="Arial MT"/>
                <a:cs typeface="Arial MT"/>
              </a:rPr>
              <a:t>Fill</a:t>
            </a:r>
            <a:r>
              <a:rPr dirty="0" sz="2000" spc="60">
                <a:latin typeface="Arial MT"/>
                <a:cs typeface="Arial MT"/>
              </a:rPr>
              <a:t> </a:t>
            </a:r>
            <a:r>
              <a:rPr dirty="0" sz="2000" spc="175">
                <a:latin typeface="Arial MT"/>
                <a:cs typeface="Arial MT"/>
              </a:rPr>
              <a:t>in</a:t>
            </a:r>
            <a:r>
              <a:rPr dirty="0" sz="2000" spc="95">
                <a:latin typeface="Arial MT"/>
                <a:cs typeface="Arial MT"/>
              </a:rPr>
              <a:t> </a:t>
            </a:r>
            <a:r>
              <a:rPr dirty="0" sz="2000" spc="204">
                <a:latin typeface="Arial MT"/>
                <a:cs typeface="Arial MT"/>
              </a:rPr>
              <a:t>the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 spc="135">
                <a:latin typeface="Arial MT"/>
                <a:cs typeface="Arial MT"/>
              </a:rPr>
              <a:t>even</a:t>
            </a:r>
            <a:r>
              <a:rPr dirty="0" sz="2000" spc="100">
                <a:latin typeface="Arial MT"/>
                <a:cs typeface="Arial MT"/>
              </a:rPr>
              <a:t> </a:t>
            </a:r>
            <a:r>
              <a:rPr dirty="0" sz="2000" spc="140">
                <a:latin typeface="Arial MT"/>
                <a:cs typeface="Arial MT"/>
              </a:rPr>
              <a:t>and</a:t>
            </a:r>
            <a:r>
              <a:rPr dirty="0" sz="2000" spc="240">
                <a:latin typeface="Arial MT"/>
                <a:cs typeface="Arial MT"/>
              </a:rPr>
              <a:t> </a:t>
            </a:r>
            <a:r>
              <a:rPr dirty="0" sz="2000" spc="140">
                <a:latin typeface="Arial MT"/>
                <a:cs typeface="Arial MT"/>
              </a:rPr>
              <a:t>odd</a:t>
            </a:r>
            <a:r>
              <a:rPr dirty="0" sz="2000" spc="254">
                <a:latin typeface="Arial MT"/>
                <a:cs typeface="Arial MT"/>
              </a:rPr>
              <a:t> </a:t>
            </a:r>
            <a:r>
              <a:rPr dirty="0" sz="2000" spc="150">
                <a:latin typeface="Arial MT"/>
                <a:cs typeface="Arial MT"/>
              </a:rPr>
              <a:t>parity</a:t>
            </a:r>
            <a:r>
              <a:rPr dirty="0" sz="2000" spc="175">
                <a:latin typeface="Arial MT"/>
                <a:cs typeface="Arial MT"/>
              </a:rPr>
              <a:t> </a:t>
            </a:r>
            <a:r>
              <a:rPr dirty="0" sz="2000" spc="165">
                <a:latin typeface="Arial MT"/>
                <a:cs typeface="Arial MT"/>
              </a:rPr>
              <a:t>bits:</a:t>
            </a:r>
            <a:endParaRPr sz="2000">
              <a:latin typeface="Arial MT"/>
              <a:cs typeface="Arial MT"/>
            </a:endParaRPr>
          </a:p>
          <a:p>
            <a:pPr marL="1249680">
              <a:lnSpc>
                <a:spcPct val="100000"/>
              </a:lnSpc>
              <a:spcBef>
                <a:spcPts val="1050"/>
              </a:spcBef>
            </a:pPr>
            <a:r>
              <a:rPr dirty="0" sz="2650" spc="-20">
                <a:latin typeface="Arial MT"/>
                <a:cs typeface="Arial MT"/>
              </a:rPr>
              <a:t>Even</a:t>
            </a:r>
            <a:r>
              <a:rPr dirty="0" sz="2650" spc="-165">
                <a:latin typeface="Arial MT"/>
                <a:cs typeface="Arial MT"/>
              </a:rPr>
              <a:t> </a:t>
            </a:r>
            <a:r>
              <a:rPr dirty="0" sz="2650" spc="-10">
                <a:latin typeface="Arial MT"/>
                <a:cs typeface="Arial MT"/>
              </a:rPr>
              <a:t>Parit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68381" y="2113318"/>
            <a:ext cx="67691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60">
                <a:latin typeface="Arial MT"/>
                <a:cs typeface="Arial MT"/>
              </a:rPr>
              <a:t>Parit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28064" y="2443401"/>
            <a:ext cx="664845" cy="22637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715"/>
              </a:lnSpc>
              <a:spcBef>
                <a:spcPts val="110"/>
              </a:spcBef>
            </a:pPr>
            <a:r>
              <a:rPr dirty="0" sz="2550" spc="-25">
                <a:latin typeface="Arial MT"/>
                <a:cs typeface="Arial MT"/>
              </a:rPr>
              <a:t>00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410"/>
              </a:lnSpc>
            </a:pPr>
            <a:r>
              <a:rPr dirty="0" sz="2550" spc="-20">
                <a:latin typeface="Arial MT"/>
                <a:cs typeface="Arial MT"/>
              </a:rPr>
              <a:t>001-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495"/>
              </a:lnSpc>
            </a:pPr>
            <a:r>
              <a:rPr dirty="0" sz="2650" spc="-65">
                <a:latin typeface="Arial MT"/>
                <a:cs typeface="Arial MT"/>
              </a:rPr>
              <a:t>010-</a:t>
            </a:r>
            <a:endParaRPr sz="2650">
              <a:latin typeface="Arial MT"/>
              <a:cs typeface="Arial MT"/>
            </a:endParaRPr>
          </a:p>
          <a:p>
            <a:pPr marL="12700">
              <a:lnSpc>
                <a:spcPts val="2410"/>
              </a:lnSpc>
            </a:pPr>
            <a:r>
              <a:rPr dirty="0" sz="2600" spc="-40">
                <a:latin typeface="Arial MT"/>
                <a:cs typeface="Arial MT"/>
              </a:rPr>
              <a:t>011-</a:t>
            </a:r>
            <a:endParaRPr sz="2600">
              <a:latin typeface="Arial MT"/>
              <a:cs typeface="Arial MT"/>
            </a:endParaRPr>
          </a:p>
          <a:p>
            <a:pPr marL="13335">
              <a:lnSpc>
                <a:spcPts val="2465"/>
              </a:lnSpc>
            </a:pPr>
            <a:r>
              <a:rPr dirty="0" sz="2600" spc="-40">
                <a:latin typeface="Arial MT"/>
                <a:cs typeface="Arial MT"/>
              </a:rPr>
              <a:t>100-</a:t>
            </a:r>
            <a:endParaRPr sz="2600">
              <a:latin typeface="Arial MT"/>
              <a:cs typeface="Arial MT"/>
            </a:endParaRPr>
          </a:p>
          <a:p>
            <a:pPr marL="14604">
              <a:lnSpc>
                <a:spcPts val="2430"/>
              </a:lnSpc>
            </a:pPr>
            <a:r>
              <a:rPr dirty="0" sz="2500" spc="-20">
                <a:latin typeface="Arial MT"/>
                <a:cs typeface="Arial MT"/>
              </a:rPr>
              <a:t>101-</a:t>
            </a:r>
            <a:endParaRPr sz="2500">
              <a:latin typeface="Arial MT"/>
              <a:cs typeface="Arial MT"/>
            </a:endParaRPr>
          </a:p>
          <a:p>
            <a:pPr marL="15240">
              <a:lnSpc>
                <a:spcPts val="2695"/>
              </a:lnSpc>
            </a:pPr>
            <a:r>
              <a:rPr dirty="0" sz="2450" spc="-20">
                <a:latin typeface="Arial MT"/>
                <a:cs typeface="Arial MT"/>
              </a:rPr>
              <a:t>110-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45819" y="1883418"/>
            <a:ext cx="2108835" cy="1238250"/>
          </a:xfrm>
          <a:prstGeom prst="rect">
            <a:avLst/>
          </a:prstGeom>
        </p:spPr>
        <p:txBody>
          <a:bodyPr wrap="square" lIns="0" tIns="2432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  <a:tabLst>
                <a:tab pos="1147445" algn="l"/>
              </a:tabLst>
            </a:pPr>
            <a:r>
              <a:rPr dirty="0" sz="2650" spc="-10">
                <a:latin typeface="Arial MT"/>
                <a:cs typeface="Arial MT"/>
              </a:rPr>
              <a:t>Messa</a:t>
            </a:r>
            <a:r>
              <a:rPr dirty="0" sz="2650">
                <a:latin typeface="Arial MT"/>
                <a:cs typeface="Arial MT"/>
              </a:rPr>
              <a:t>	</a:t>
            </a:r>
            <a:r>
              <a:rPr dirty="0" sz="2650" spc="-30">
                <a:latin typeface="Arial MT"/>
                <a:cs typeface="Arial MT"/>
              </a:rPr>
              <a:t>e.Pdrit</a:t>
            </a:r>
            <a:endParaRPr sz="2650">
              <a:latin typeface="Arial MT"/>
              <a:cs typeface="Arial MT"/>
            </a:endParaRPr>
          </a:p>
          <a:p>
            <a:pPr marL="684530">
              <a:lnSpc>
                <a:spcPct val="100000"/>
              </a:lnSpc>
              <a:spcBef>
                <a:spcPts val="1670"/>
              </a:spcBef>
            </a:pPr>
            <a:r>
              <a:rPr dirty="0" sz="2400" spc="-25">
                <a:latin typeface="Arial MT"/>
                <a:cs typeface="Arial MT"/>
              </a:rPr>
              <a:t>001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2487" y="5048882"/>
            <a:ext cx="6797040" cy="88138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320675" marR="5080" indent="-308610">
              <a:lnSpc>
                <a:spcPct val="97900"/>
              </a:lnSpc>
              <a:spcBef>
                <a:spcPts val="145"/>
              </a:spcBef>
              <a:buChar char="•"/>
              <a:tabLst>
                <a:tab pos="321945" algn="l"/>
                <a:tab pos="4521835" algn="l"/>
              </a:tabLst>
            </a:pPr>
            <a:r>
              <a:rPr dirty="0" sz="1900">
                <a:latin typeface="Arial MT"/>
                <a:cs typeface="Arial MT"/>
              </a:rPr>
              <a:t>The</a:t>
            </a:r>
            <a:r>
              <a:rPr dirty="0" sz="1900" spc="120">
                <a:latin typeface="Arial MT"/>
                <a:cs typeface="Arial MT"/>
              </a:rPr>
              <a:t> </a:t>
            </a:r>
            <a:r>
              <a:rPr dirty="0" sz="1900" spc="65">
                <a:latin typeface="Arial MT"/>
                <a:cs typeface="Arial MT"/>
              </a:rPr>
              <a:t>binary</a:t>
            </a:r>
            <a:r>
              <a:rPr dirty="0" sz="1900" spc="135">
                <a:latin typeface="Arial MT"/>
                <a:cs typeface="Arial MT"/>
              </a:rPr>
              <a:t> </a:t>
            </a:r>
            <a:r>
              <a:rPr dirty="0" sz="1900" spc="65">
                <a:latin typeface="Arial MT"/>
                <a:cs typeface="Arial MT"/>
              </a:rPr>
              <a:t>codeword</a:t>
            </a:r>
            <a:r>
              <a:rPr dirty="0" sz="1900" spc="30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"1111"</a:t>
            </a:r>
            <a:r>
              <a:rPr dirty="0" sz="1900" spc="26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has</a:t>
            </a:r>
            <a:r>
              <a:rPr dirty="0" sz="1900" spc="170">
                <a:latin typeface="Arial MT"/>
                <a:cs typeface="Arial MT"/>
              </a:rPr>
              <a:t> </a:t>
            </a:r>
            <a:r>
              <a:rPr dirty="0" u="heavy" sz="1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even</a:t>
            </a:r>
            <a:r>
              <a:rPr dirty="0" u="heavy" sz="1900" spc="1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900" spc="6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parity</a:t>
            </a:r>
            <a:r>
              <a:rPr dirty="0" sz="1900" spc="175">
                <a:latin typeface="Arial MT"/>
                <a:cs typeface="Arial MT"/>
              </a:rPr>
              <a:t> </a:t>
            </a:r>
            <a:r>
              <a:rPr dirty="0" sz="1900" spc="80">
                <a:latin typeface="Arial MT"/>
                <a:cs typeface="Arial MT"/>
              </a:rPr>
              <a:t>and</a:t>
            </a:r>
            <a:r>
              <a:rPr dirty="0" sz="1900" spc="20">
                <a:latin typeface="Arial MT"/>
                <a:cs typeface="Arial MT"/>
              </a:rPr>
              <a:t> </a:t>
            </a:r>
            <a:r>
              <a:rPr dirty="0" sz="1900" spc="45">
                <a:latin typeface="Arial MT"/>
                <a:cs typeface="Arial MT"/>
              </a:rPr>
              <a:t>the </a:t>
            </a:r>
            <a:r>
              <a:rPr dirty="0" sz="1900" spc="45">
                <a:latin typeface="Arial MT"/>
                <a:cs typeface="Arial MT"/>
              </a:rPr>
              <a:t>	</a:t>
            </a:r>
            <a:r>
              <a:rPr dirty="0" sz="1900" spc="65">
                <a:latin typeface="Arial MT"/>
                <a:cs typeface="Arial MT"/>
              </a:rPr>
              <a:t>binary</a:t>
            </a:r>
            <a:r>
              <a:rPr dirty="0" sz="1900" spc="120">
                <a:latin typeface="Arial MT"/>
                <a:cs typeface="Arial MT"/>
              </a:rPr>
              <a:t> </a:t>
            </a:r>
            <a:r>
              <a:rPr dirty="0" sz="1900" spc="65">
                <a:latin typeface="Arial MT"/>
                <a:cs typeface="Arial MT"/>
              </a:rPr>
              <a:t>code</a:t>
            </a:r>
            <a:r>
              <a:rPr dirty="0" sz="1900" spc="60">
                <a:latin typeface="Arial MT"/>
                <a:cs typeface="Arial MT"/>
              </a:rPr>
              <a:t> "1110"</a:t>
            </a:r>
            <a:r>
              <a:rPr dirty="0" sz="1900" spc="114">
                <a:latin typeface="Arial MT"/>
                <a:cs typeface="Arial MT"/>
              </a:rPr>
              <a:t> </a:t>
            </a:r>
            <a:r>
              <a:rPr dirty="0" sz="1900" spc="50">
                <a:latin typeface="Arial MT"/>
                <a:cs typeface="Arial MT"/>
              </a:rPr>
              <a:t>has</a:t>
            </a:r>
            <a:r>
              <a:rPr dirty="0" sz="1900" spc="65">
                <a:latin typeface="Arial MT"/>
                <a:cs typeface="Arial MT"/>
              </a:rPr>
              <a:t> </a:t>
            </a:r>
            <a:r>
              <a:rPr dirty="0" u="heavy" sz="1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odd</a:t>
            </a:r>
            <a:r>
              <a:rPr dirty="0" u="heavy" sz="1900" spc="19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900" spc="6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parity</a:t>
            </a:r>
            <a:r>
              <a:rPr dirty="0" sz="1900" spc="65">
                <a:latin typeface="Arial MT"/>
                <a:cs typeface="Arial MT"/>
              </a:rPr>
              <a:t>.</a:t>
            </a:r>
            <a:r>
              <a:rPr dirty="0" sz="1900">
                <a:latin typeface="Arial MT"/>
                <a:cs typeface="Arial MT"/>
              </a:rPr>
              <a:t>	</a:t>
            </a:r>
            <a:r>
              <a:rPr dirty="0" sz="1900" spc="90">
                <a:latin typeface="Arial MT"/>
                <a:cs typeface="Arial MT"/>
              </a:rPr>
              <a:t>Both</a:t>
            </a:r>
            <a:r>
              <a:rPr dirty="0" sz="1900" spc="45">
                <a:latin typeface="Arial MT"/>
                <a:cs typeface="Arial MT"/>
              </a:rPr>
              <a:t> </a:t>
            </a:r>
            <a:r>
              <a:rPr dirty="0" sz="1900" spc="95">
                <a:latin typeface="Arial MT"/>
                <a:cs typeface="Arial MT"/>
              </a:rPr>
              <a:t>could</a:t>
            </a:r>
            <a:r>
              <a:rPr dirty="0" sz="1900" spc="10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be</a:t>
            </a:r>
            <a:r>
              <a:rPr dirty="0" sz="1900" spc="50">
                <a:latin typeface="Arial MT"/>
                <a:cs typeface="Arial MT"/>
              </a:rPr>
              <a:t> </a:t>
            </a:r>
            <a:r>
              <a:rPr dirty="0" sz="1900" spc="55">
                <a:latin typeface="Arial MT"/>
                <a:cs typeface="Arial MT"/>
              </a:rPr>
              <a:t>used </a:t>
            </a:r>
            <a:r>
              <a:rPr dirty="0" sz="1900" spc="55">
                <a:latin typeface="Arial MT"/>
                <a:cs typeface="Arial MT"/>
              </a:rPr>
              <a:t>	</a:t>
            </a:r>
            <a:r>
              <a:rPr dirty="0" sz="1900" spc="60">
                <a:latin typeface="Arial MT"/>
                <a:cs typeface="Arial MT"/>
              </a:rPr>
              <a:t>to</a:t>
            </a:r>
            <a:r>
              <a:rPr dirty="0" sz="1900" spc="22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represent</a:t>
            </a:r>
            <a:r>
              <a:rPr dirty="0" sz="1900" spc="41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data.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063" y="36525"/>
            <a:ext cx="6984365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187" rIns="0" bIns="0" rtlCol="0" vert="horz">
            <a:spAutoFit/>
          </a:bodyPr>
          <a:lstStyle/>
          <a:p>
            <a:pPr marL="1054735">
              <a:lnSpc>
                <a:spcPct val="100000"/>
              </a:lnSpc>
              <a:spcBef>
                <a:spcPts val="105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Digital</a:t>
            </a:r>
            <a:r>
              <a:rPr dirty="0" sz="40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Computer</a:t>
            </a:r>
            <a:r>
              <a:rPr dirty="0" sz="40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Systems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98120" y="828992"/>
            <a:ext cx="8789035" cy="5969635"/>
            <a:chOff x="198120" y="828992"/>
            <a:chExt cx="8789035" cy="596963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856551"/>
              <a:ext cx="528637" cy="6901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4" y="828992"/>
              <a:ext cx="4426966" cy="7389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4087" y="828992"/>
              <a:ext cx="1802764" cy="7389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6543" y="828992"/>
              <a:ext cx="3079877" cy="7389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1332039"/>
              <a:ext cx="528637" cy="6901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304" y="1304480"/>
              <a:ext cx="1976374" cy="7389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592" y="1779968"/>
              <a:ext cx="4311142" cy="73894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6592" y="2255456"/>
              <a:ext cx="3198622" cy="73894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2758503"/>
              <a:ext cx="528637" cy="6901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304" y="2730944"/>
              <a:ext cx="8459470" cy="73894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6592" y="3206432"/>
              <a:ext cx="3899789" cy="7389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592" y="3681920"/>
              <a:ext cx="8057133" cy="73894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4184967"/>
              <a:ext cx="528637" cy="69018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7304" y="4157408"/>
              <a:ext cx="4055110" cy="73894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2231" y="4157408"/>
              <a:ext cx="1525397" cy="73894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7320" y="4157408"/>
              <a:ext cx="2921254" cy="73894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4660455"/>
              <a:ext cx="528637" cy="6901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7304" y="4632896"/>
              <a:ext cx="7316597" cy="73894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6592" y="5108447"/>
              <a:ext cx="3972941" cy="73894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6592" y="5583936"/>
              <a:ext cx="5908421" cy="73894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592" y="6059418"/>
              <a:ext cx="8054085" cy="738949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379577" y="837423"/>
            <a:ext cx="8392795" cy="573468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30"/>
              </a:spcBef>
              <a:buClr>
                <a:srgbClr val="FF33CC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Digital</a:t>
            </a:r>
            <a:r>
              <a:rPr dirty="0" sz="26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systems</a:t>
            </a:r>
            <a:r>
              <a:rPr dirty="0" sz="26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consider</a:t>
            </a:r>
            <a:r>
              <a:rPr dirty="0" sz="26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FAFFFA"/>
                </a:solidFill>
                <a:latin typeface="Arial"/>
                <a:cs typeface="Arial"/>
              </a:rPr>
              <a:t>discrete</a:t>
            </a:r>
            <a:r>
              <a:rPr dirty="0" sz="2600" spc="-40" b="1" i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amounts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6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data.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25"/>
              </a:spcBef>
              <a:buClr>
                <a:srgbClr val="FF33CC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Examples</a:t>
            </a:r>
            <a:endParaRPr sz="2600">
              <a:latin typeface="Arial"/>
              <a:cs typeface="Arial"/>
            </a:endParaRPr>
          </a:p>
          <a:p>
            <a:pPr marL="756285" marR="3757295">
              <a:lnSpc>
                <a:spcPct val="120000"/>
              </a:lnSpc>
              <a:spcBef>
                <a:spcPts val="5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26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letters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alphabet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6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decimal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digits</a:t>
            </a:r>
            <a:endParaRPr sz="2600">
              <a:latin typeface="Arial"/>
              <a:cs typeface="Arial"/>
            </a:endParaRPr>
          </a:p>
          <a:p>
            <a:pPr marL="356870" marR="5080" indent="-344805">
              <a:lnSpc>
                <a:spcPts val="3750"/>
              </a:lnSpc>
              <a:spcBef>
                <a:spcPts val="225"/>
              </a:spcBef>
              <a:buClr>
                <a:srgbClr val="FF33CC"/>
              </a:buClr>
              <a:buFont typeface="Arial MT"/>
              <a:buChar char="•"/>
              <a:tabLst>
                <a:tab pos="756285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Larger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quantities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can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be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built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from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discrete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values: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Words</a:t>
            </a:r>
            <a:r>
              <a:rPr dirty="0" sz="26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made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6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letters</a:t>
            </a:r>
            <a:endParaRPr sz="2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390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made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6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decimal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digits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(e.g.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239875.32)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25"/>
              </a:spcBef>
              <a:buClr>
                <a:srgbClr val="FF33CC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Computers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operate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on</a:t>
            </a:r>
            <a:r>
              <a:rPr dirty="0" sz="26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600" spc="-40" b="1" i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values</a:t>
            </a:r>
            <a:r>
              <a:rPr dirty="0" sz="26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(0</a:t>
            </a:r>
            <a:r>
              <a:rPr dirty="0" sz="26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6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1)</a:t>
            </a:r>
            <a:endParaRPr sz="2600">
              <a:latin typeface="Arial"/>
              <a:cs typeface="Arial"/>
            </a:endParaRPr>
          </a:p>
          <a:p>
            <a:pPr marL="356870" marR="1242695" indent="-344805">
              <a:lnSpc>
                <a:spcPts val="3750"/>
              </a:lnSpc>
              <a:spcBef>
                <a:spcPts val="225"/>
              </a:spcBef>
              <a:buClr>
                <a:srgbClr val="FF33CC"/>
              </a:buClr>
              <a:buFont typeface="Arial MT"/>
              <a:buChar char="•"/>
              <a:tabLst>
                <a:tab pos="756285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Easy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6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represent</a:t>
            </a:r>
            <a:r>
              <a:rPr dirty="0" sz="26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values</a:t>
            </a:r>
            <a:r>
              <a:rPr dirty="0" sz="260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electrically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Voltages</a:t>
            </a:r>
            <a:r>
              <a:rPr dirty="0" sz="26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6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currents.</a:t>
            </a:r>
            <a:endParaRPr sz="2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390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Can</a:t>
            </a:r>
            <a:r>
              <a:rPr dirty="0" sz="26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be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implemented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using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circuits</a:t>
            </a:r>
            <a:endParaRPr sz="2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630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Create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6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building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blocks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6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modern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computers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7962"/>
            <a:ext cx="4143629" cy="12296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0895" y="208229"/>
            <a:ext cx="344424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solidFill>
                  <a:srgbClr val="FFFF00"/>
                </a:solidFill>
                <a:latin typeface="Arial"/>
                <a:cs typeface="Arial"/>
              </a:rPr>
              <a:t>Parity</a:t>
            </a:r>
            <a:r>
              <a:rPr dirty="0" sz="4400" spc="-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10">
                <a:solidFill>
                  <a:srgbClr val="FFFF00"/>
                </a:solidFill>
                <a:latin typeface="Arial"/>
                <a:cs typeface="Arial"/>
              </a:rPr>
              <a:t>Codes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73736" y="966279"/>
            <a:ext cx="8533130" cy="4225925"/>
            <a:chOff x="173736" y="966279"/>
            <a:chExt cx="8533130" cy="422592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999693"/>
              <a:ext cx="601814" cy="7877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" y="966279"/>
              <a:ext cx="1555877" cy="8425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8591" y="966279"/>
              <a:ext cx="1604645" cy="8425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3031" y="966279"/>
              <a:ext cx="1071181" cy="8425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4071" y="966279"/>
              <a:ext cx="1793621" cy="8425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7488" y="966279"/>
              <a:ext cx="940104" cy="8425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7464" y="966279"/>
              <a:ext cx="3089020" cy="8425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920" y="1423479"/>
              <a:ext cx="714590" cy="8425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9912" y="1423479"/>
              <a:ext cx="1543685" cy="8425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2912" y="1423479"/>
              <a:ext cx="1074216" cy="84258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42615" y="1423479"/>
              <a:ext cx="754202" cy="8425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2280" y="1423479"/>
              <a:ext cx="860869" cy="8425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8624" y="1423479"/>
              <a:ext cx="1372997" cy="84258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43983" y="1423479"/>
              <a:ext cx="1391285" cy="84258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7632" y="1423479"/>
              <a:ext cx="1418589" cy="84258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55664" y="1423479"/>
              <a:ext cx="860869" cy="84258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22007" y="1423479"/>
              <a:ext cx="775525" cy="8425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96328" y="1423479"/>
              <a:ext cx="607860" cy="84258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2005533"/>
              <a:ext cx="601814" cy="78770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2920" y="1972119"/>
              <a:ext cx="839558" cy="84258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8991" y="1972119"/>
              <a:ext cx="946226" cy="84258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61744" y="1972119"/>
              <a:ext cx="1199184" cy="84258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59736" y="1972119"/>
              <a:ext cx="629246" cy="84258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7752" y="1972119"/>
              <a:ext cx="1543685" cy="84258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67912" y="1972119"/>
              <a:ext cx="1391285" cy="84258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57927" y="1972119"/>
              <a:ext cx="607860" cy="84258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02351" y="1972119"/>
              <a:ext cx="1074216" cy="84258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13120" y="1972119"/>
              <a:ext cx="1531366" cy="84258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84136" y="1972119"/>
              <a:ext cx="967549" cy="84258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88224" y="1972119"/>
              <a:ext cx="818172" cy="84258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2920" y="2429319"/>
              <a:ext cx="2153285" cy="84258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79903" y="2429319"/>
              <a:ext cx="946226" cy="84258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52928" y="2429319"/>
              <a:ext cx="1199184" cy="84258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78936" y="2429319"/>
              <a:ext cx="1074216" cy="84258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76927" y="2429319"/>
              <a:ext cx="1305940" cy="84258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09615" y="2429319"/>
              <a:ext cx="1897253" cy="84258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3616" y="2429319"/>
              <a:ext cx="860869" cy="84258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21295" y="2429319"/>
              <a:ext cx="1385188" cy="84258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2920" y="2886519"/>
              <a:ext cx="821258" cy="84258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6591" y="2886519"/>
              <a:ext cx="1196149" cy="84258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1536" y="2886519"/>
              <a:ext cx="607860" cy="84258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" y="3468573"/>
              <a:ext cx="601814" cy="78770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2920" y="3435159"/>
              <a:ext cx="839558" cy="84258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4608" y="3435159"/>
              <a:ext cx="946226" cy="84258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12975" y="3435159"/>
              <a:ext cx="1366774" cy="84258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78608" y="3435159"/>
              <a:ext cx="632282" cy="84258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09671" y="3435159"/>
              <a:ext cx="1540510" cy="842581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2400" y="3435159"/>
              <a:ext cx="1391285" cy="84258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52415" y="3435159"/>
              <a:ext cx="607860" cy="84258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72456" y="3435159"/>
              <a:ext cx="1074216" cy="84258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58839" y="3435159"/>
              <a:ext cx="1531365" cy="84258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05471" y="3435159"/>
              <a:ext cx="967549" cy="84258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85176" y="3435159"/>
              <a:ext cx="821258" cy="84258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2920" y="3892359"/>
              <a:ext cx="2153285" cy="84258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279903" y="3892359"/>
              <a:ext cx="946226" cy="84258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52928" y="3892359"/>
              <a:ext cx="1199184" cy="84258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78936" y="3892359"/>
              <a:ext cx="1074216" cy="842581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76927" y="3892359"/>
              <a:ext cx="1305940" cy="842581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09615" y="3892359"/>
              <a:ext cx="1897253" cy="842581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3616" y="3892359"/>
              <a:ext cx="860869" cy="842581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21295" y="3892359"/>
              <a:ext cx="1385188" cy="84258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2920" y="4349559"/>
              <a:ext cx="821258" cy="84258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6591" y="4349559"/>
              <a:ext cx="1363853" cy="842581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89175" y="4349559"/>
              <a:ext cx="607860" cy="842581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/>
          <p:nvPr/>
        </p:nvSpPr>
        <p:spPr>
          <a:xfrm>
            <a:off x="383540" y="1067257"/>
            <a:ext cx="8077200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6870" marR="6985" indent="-344805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3000" spc="11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codes</a:t>
            </a:r>
            <a:r>
              <a:rPr dirty="0" sz="3000" spc="2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3000" spc="1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formed</a:t>
            </a:r>
            <a:r>
              <a:rPr dirty="0" sz="3000" spc="1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by</a:t>
            </a:r>
            <a:r>
              <a:rPr dirty="0" sz="3000" spc="1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concatenating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3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3000" spc="-30" b="1" i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FAFFFA"/>
                </a:solidFill>
                <a:latin typeface="Arial"/>
                <a:cs typeface="Arial"/>
              </a:rPr>
              <a:t>bit, P</a:t>
            </a:r>
            <a:r>
              <a:rPr dirty="0" sz="3000" spc="-15" b="1" i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30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each</a:t>
            </a:r>
            <a:r>
              <a:rPr dirty="0" sz="30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code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word</a:t>
            </a:r>
            <a:r>
              <a:rPr dirty="0" sz="30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of 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C.</a:t>
            </a:r>
            <a:endParaRPr sz="3000">
              <a:latin typeface="Arial"/>
              <a:cs typeface="Arial"/>
            </a:endParaRPr>
          </a:p>
          <a:p>
            <a:pPr algn="just" marL="356870" marR="5080" indent="-344805">
              <a:lnSpc>
                <a:spcPct val="100000"/>
              </a:lnSpc>
              <a:spcBef>
                <a:spcPts val="725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3000" spc="9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3000" spc="9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spc="-25" b="1" i="1">
                <a:solidFill>
                  <a:srgbClr val="FAFFFA"/>
                </a:solidFill>
                <a:latin typeface="Arial"/>
                <a:cs typeface="Arial"/>
              </a:rPr>
              <a:t>odd-</a:t>
            </a:r>
            <a:r>
              <a:rPr dirty="0" sz="3000" b="1" i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3000" spc="110" b="1" i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 i="1">
                <a:solidFill>
                  <a:srgbClr val="FAFFFA"/>
                </a:solidFill>
                <a:latin typeface="Arial"/>
                <a:cs typeface="Arial"/>
              </a:rPr>
              <a:t>code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,</a:t>
            </a:r>
            <a:r>
              <a:rPr dirty="0" sz="3000" spc="9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3000" spc="10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3000" spc="6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3000" spc="10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is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specified</a:t>
            </a:r>
            <a:r>
              <a:rPr dirty="0" sz="3000" spc="1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so</a:t>
            </a:r>
            <a:r>
              <a:rPr dirty="0" sz="3000" spc="1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that</a:t>
            </a:r>
            <a:r>
              <a:rPr dirty="0" sz="3000" spc="1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3000" spc="1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total</a:t>
            </a:r>
            <a:r>
              <a:rPr dirty="0" sz="3000" spc="1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3000" spc="1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000" spc="1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AFFFA"/>
                </a:solidFill>
                <a:latin typeface="Arial"/>
                <a:cs typeface="Arial"/>
              </a:rPr>
              <a:t>ones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3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AFFFA"/>
                </a:solidFill>
                <a:latin typeface="Arial"/>
                <a:cs typeface="Arial"/>
              </a:rPr>
              <a:t>odd.</a:t>
            </a:r>
            <a:endParaRPr sz="3000">
              <a:latin typeface="Arial"/>
              <a:cs typeface="Arial"/>
            </a:endParaRPr>
          </a:p>
          <a:p>
            <a:pPr algn="just" marL="356870" marR="5715" indent="-344805">
              <a:lnSpc>
                <a:spcPct val="100000"/>
              </a:lnSpc>
              <a:spcBef>
                <a:spcPts val="725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3000" spc="-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even</a:t>
            </a:r>
            <a:r>
              <a:rPr dirty="0" sz="3000" spc="-10" b="1" i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3000" b="1" i="1">
                <a:solidFill>
                  <a:srgbClr val="FAFFFA"/>
                </a:solidFill>
                <a:latin typeface="Arial"/>
                <a:cs typeface="Arial"/>
              </a:rPr>
              <a:t>parity  code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,  the</a:t>
            </a:r>
            <a:r>
              <a:rPr dirty="0" sz="3000" spc="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bit  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is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specified</a:t>
            </a:r>
            <a:r>
              <a:rPr dirty="0" sz="3000" spc="1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so</a:t>
            </a:r>
            <a:r>
              <a:rPr dirty="0" sz="3000" spc="1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that</a:t>
            </a:r>
            <a:r>
              <a:rPr dirty="0" sz="3000" spc="1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3000" spc="1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total</a:t>
            </a:r>
            <a:r>
              <a:rPr dirty="0" sz="3000" spc="1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3000" spc="1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000" spc="1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AFFFA"/>
                </a:solidFill>
                <a:latin typeface="Arial"/>
                <a:cs typeface="Arial"/>
              </a:rPr>
              <a:t>ones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30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even.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4040123" y="4878323"/>
            <a:ext cx="3505200" cy="533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585470">
              <a:lnSpc>
                <a:spcPct val="100000"/>
              </a:lnSpc>
              <a:spcBef>
                <a:spcPts val="595"/>
              </a:spcBef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Information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3506723" y="4878323"/>
            <a:ext cx="533400" cy="53340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164465">
              <a:lnSpc>
                <a:spcPct val="100000"/>
              </a:lnSpc>
              <a:spcBef>
                <a:spcPts val="595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527175" y="5439100"/>
            <a:ext cx="2604135" cy="130556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1 0</a:t>
            </a:r>
            <a:r>
              <a:rPr dirty="0" sz="2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0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0 1</a:t>
            </a:r>
            <a:r>
              <a:rPr dirty="0" sz="2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 spc="-50">
                <a:solidFill>
                  <a:srgbClr val="FAFFFA"/>
                </a:solidFill>
                <a:latin typeface="Symbol"/>
                <a:cs typeface="Symbol"/>
              </a:rPr>
              <a:t>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Added</a:t>
            </a:r>
            <a:r>
              <a:rPr dirty="0" sz="20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even</a:t>
            </a:r>
            <a:r>
              <a:rPr dirty="0" sz="20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20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338317" y="5439100"/>
            <a:ext cx="2490470" cy="130556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1 0</a:t>
            </a:r>
            <a:r>
              <a:rPr dirty="0" sz="2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0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0 1</a:t>
            </a:r>
            <a:r>
              <a:rPr dirty="0" sz="2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 spc="-50">
                <a:solidFill>
                  <a:srgbClr val="FAFFFA"/>
                </a:solidFill>
                <a:latin typeface="Symbol"/>
                <a:cs typeface="Symbol"/>
              </a:rPr>
              <a:t>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Added</a:t>
            </a:r>
            <a:r>
              <a:rPr dirty="0" sz="20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odd</a:t>
            </a:r>
            <a:r>
              <a:rPr dirty="0" sz="20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20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727" y="149390"/>
            <a:ext cx="5143246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672" rIns="0" bIns="0" rtlCol="0" vert="horz">
            <a:spAutoFit/>
          </a:bodyPr>
          <a:lstStyle/>
          <a:p>
            <a:pPr marL="176339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Parity</a:t>
            </a:r>
            <a:r>
              <a:rPr dirty="0" sz="36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Code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Example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8327" y="844334"/>
            <a:ext cx="8505825" cy="1644650"/>
            <a:chOff x="338327" y="844334"/>
            <a:chExt cx="8505825" cy="16446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871689"/>
              <a:ext cx="568248" cy="7419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844334"/>
              <a:ext cx="2607310" cy="7907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3888" y="844334"/>
              <a:ext cx="668858" cy="79079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688" y="844334"/>
              <a:ext cx="1433830" cy="79079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8536" y="844334"/>
              <a:ext cx="906602" cy="79079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1080" y="844334"/>
              <a:ext cx="805992" cy="79079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3039" y="844334"/>
              <a:ext cx="1004125" cy="79079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6168" y="844334"/>
              <a:ext cx="1412620" cy="79079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64680" y="844334"/>
              <a:ext cx="1299845" cy="7907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00416" y="844334"/>
              <a:ext cx="943190" cy="7907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59" y="1271054"/>
              <a:ext cx="1004125" cy="79079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7695" y="1271054"/>
              <a:ext cx="2275078" cy="79079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5848" y="1271054"/>
              <a:ext cx="668858" cy="79079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53967" y="1271054"/>
              <a:ext cx="568248" cy="79079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5239" y="1271054"/>
              <a:ext cx="805992" cy="79079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34256" y="1271054"/>
              <a:ext cx="1101648" cy="79079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8927" y="1271054"/>
              <a:ext cx="678014" cy="79079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9927" y="1271054"/>
              <a:ext cx="805992" cy="79079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28943" y="1271054"/>
              <a:ext cx="1869821" cy="79079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01711" y="1271054"/>
              <a:ext cx="1241869" cy="79079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0559" y="1697774"/>
              <a:ext cx="1119949" cy="79079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9783" y="1697774"/>
              <a:ext cx="589572" cy="79079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8655" y="1697774"/>
              <a:ext cx="1430908" cy="79079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11551" y="1697774"/>
              <a:ext cx="1101648" cy="79079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43072" y="1697774"/>
              <a:ext cx="1278509" cy="79079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50792" y="1697774"/>
              <a:ext cx="589572" cy="79079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9663" y="1697774"/>
              <a:ext cx="1430909" cy="79079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42560" y="1697774"/>
              <a:ext cx="1497964" cy="79079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69736" y="1697774"/>
              <a:ext cx="571271" cy="79079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536244" y="935558"/>
            <a:ext cx="8076565" cy="1307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354965" marR="5080" indent="-342900">
              <a:lnSpc>
                <a:spcPct val="100000"/>
              </a:lnSpc>
              <a:spcBef>
                <a:spcPts val="110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Concatenate</a:t>
            </a:r>
            <a:r>
              <a:rPr dirty="0" sz="28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800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8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800" spc="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ASCII</a:t>
            </a:r>
            <a:r>
              <a:rPr dirty="0" sz="2800" spc="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code</a:t>
            </a:r>
            <a:r>
              <a:rPr dirty="0" sz="2800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for 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800" spc="5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characters</a:t>
            </a:r>
            <a:r>
              <a:rPr dirty="0" sz="2800" spc="5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0,</a:t>
            </a:r>
            <a:r>
              <a:rPr dirty="0" sz="2800" spc="5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X,</a:t>
            </a:r>
            <a:r>
              <a:rPr dirty="0" sz="2800" spc="5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800" spc="5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5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800" spc="5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produce</a:t>
            </a:r>
            <a:r>
              <a:rPr dirty="0" sz="2800" spc="5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both 	odd-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2800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8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even-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parity</a:t>
            </a:r>
            <a:r>
              <a:rPr dirty="0" sz="2800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codes.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07719" y="2685326"/>
            <a:ext cx="1830197" cy="678014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023616" y="2685326"/>
            <a:ext cx="1208328" cy="678014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4556759" y="2685326"/>
            <a:ext cx="4012565" cy="678180"/>
            <a:chOff x="4556759" y="2685326"/>
            <a:chExt cx="4012565" cy="678180"/>
          </a:xfrm>
        </p:grpSpPr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56759" y="2685326"/>
              <a:ext cx="1013269" cy="67801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66359" y="2685326"/>
              <a:ext cx="504215" cy="67801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66943" y="2685326"/>
              <a:ext cx="1336421" cy="67801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03847" y="2685326"/>
              <a:ext cx="1129093" cy="67801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29271" y="2685326"/>
              <a:ext cx="504215" cy="67801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29855" y="2685326"/>
              <a:ext cx="1339342" cy="678014"/>
            </a:xfrm>
            <a:prstGeom prst="rect">
              <a:avLst/>
            </a:prstGeom>
          </p:spPr>
        </p:pic>
      </p:grpSp>
      <p:pic>
        <p:nvPicPr>
          <p:cNvPr id="45" name="object 45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35608" y="3508286"/>
            <a:ext cx="574370" cy="678014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37688" y="3508286"/>
            <a:ext cx="1580134" cy="678014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4657344" y="3051086"/>
            <a:ext cx="1751330" cy="1135380"/>
            <a:chOff x="4657344" y="3051086"/>
            <a:chExt cx="1751330" cy="1135380"/>
          </a:xfrm>
        </p:grpSpPr>
        <p:pic>
          <p:nvPicPr>
            <p:cNvPr id="48" name="object 4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28616" y="3051086"/>
              <a:ext cx="1208328" cy="67801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57344" y="3508286"/>
              <a:ext cx="1750822" cy="678014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6562343" y="3051086"/>
            <a:ext cx="1751330" cy="1135380"/>
            <a:chOff x="6562343" y="3051086"/>
            <a:chExt cx="1751330" cy="1135380"/>
          </a:xfrm>
        </p:grpSpPr>
        <p:pic>
          <p:nvPicPr>
            <p:cNvPr id="51" name="object 5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33615" y="3051086"/>
              <a:ext cx="1208328" cy="67801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62343" y="3508286"/>
              <a:ext cx="1750822" cy="678014"/>
            </a:xfrm>
            <a:prstGeom prst="rect">
              <a:avLst/>
            </a:prstGeom>
          </p:spPr>
        </p:pic>
      </p:grpSp>
      <p:pic>
        <p:nvPicPr>
          <p:cNvPr id="53" name="object 53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20367" y="4303814"/>
            <a:ext cx="607860" cy="678014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837688" y="4303814"/>
            <a:ext cx="1580134" cy="678014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657344" y="4303814"/>
            <a:ext cx="1750822" cy="678014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571488" y="4303814"/>
            <a:ext cx="1732533" cy="678014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32560" y="5096255"/>
            <a:ext cx="580415" cy="678014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855976" y="5096255"/>
            <a:ext cx="1543685" cy="678014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675632" y="5096255"/>
            <a:ext cx="1714245" cy="678014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580631" y="5096255"/>
            <a:ext cx="1714246" cy="678014"/>
          </a:xfrm>
          <a:prstGeom prst="rect">
            <a:avLst/>
          </a:prstGeom>
        </p:spPr>
      </p:pic>
      <p:graphicFrame>
        <p:nvGraphicFramePr>
          <p:cNvPr id="61" name="object 61" descr=""/>
          <p:cNvGraphicFramePr>
            <a:graphicFrameLocks noGrp="1"/>
          </p:cNvGraphicFramePr>
          <p:nvPr/>
        </p:nvGraphicFramePr>
        <p:xfrm>
          <a:off x="747712" y="2728912"/>
          <a:ext cx="7724775" cy="3202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Character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ASCII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0545" marR="157480" indent="-372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Odd-Parity ASCII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180" marR="100330" indent="-4298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2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Even-</a:t>
                      </a: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Parity ASCII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93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0110000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10110000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00110000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9311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1011000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01011000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11011000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9311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0111100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10111100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00111100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118821"/>
            <a:ext cx="2747645" cy="9035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502" y="232105"/>
            <a:ext cx="223583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ASCII</a:t>
            </a:r>
            <a:r>
              <a:rPr dirty="0" spc="-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20">
                <a:solidFill>
                  <a:srgbClr val="FFFF00"/>
                </a:solidFill>
                <a:latin typeface="Arial"/>
                <a:cs typeface="Arial"/>
              </a:rPr>
              <a:t>Code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326136" y="676592"/>
            <a:ext cx="8566785" cy="739140"/>
            <a:chOff x="326136" y="676592"/>
            <a:chExt cx="8566785" cy="7391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6" y="704151"/>
              <a:ext cx="528637" cy="6901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095" y="676592"/>
              <a:ext cx="1946020" cy="7389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8336" y="676592"/>
              <a:ext cx="1872741" cy="7389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5424" y="676592"/>
              <a:ext cx="1266240" cy="7389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5959" y="676592"/>
              <a:ext cx="882192" cy="7389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2447" y="676592"/>
              <a:ext cx="2259965" cy="73894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886582" y="765759"/>
            <a:ext cx="5786755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9914" algn="l"/>
                <a:tab pos="3100705" algn="l"/>
                <a:tab pos="3957320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Standard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Code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Information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8095" y="1072832"/>
            <a:ext cx="2305685" cy="738949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08203" y="765759"/>
            <a:ext cx="2350135" cy="8172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American Interchange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26136" y="1548320"/>
            <a:ext cx="8499475" cy="1135380"/>
            <a:chOff x="326136" y="1548320"/>
            <a:chExt cx="8499475" cy="113538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6" y="1575879"/>
              <a:ext cx="528637" cy="6901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095" y="1548320"/>
              <a:ext cx="1321054" cy="73894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5647" y="1548320"/>
              <a:ext cx="717626" cy="73894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9696" y="1548320"/>
              <a:ext cx="626160" cy="73894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32303" y="1548320"/>
              <a:ext cx="623125" cy="73894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5184" y="1548320"/>
              <a:ext cx="549948" cy="73894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4912" y="1548320"/>
              <a:ext cx="845616" cy="73894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6975" y="1548320"/>
              <a:ext cx="1305940" cy="73894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9288" y="1548320"/>
              <a:ext cx="2037334" cy="73894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16168" y="1548320"/>
              <a:ext cx="1211402" cy="73894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97039" y="1548320"/>
              <a:ext cx="1104684" cy="73894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68183" y="1548320"/>
              <a:ext cx="824293" cy="73894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58912" y="1548320"/>
              <a:ext cx="623125" cy="73894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08847" y="1587982"/>
              <a:ext cx="516470" cy="50421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8095" y="1944560"/>
              <a:ext cx="842581" cy="73894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64919" y="1944560"/>
              <a:ext cx="879170" cy="73894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95272" y="1944560"/>
              <a:ext cx="1208328" cy="73894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57856" y="1944560"/>
              <a:ext cx="1903221" cy="73894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18432" y="1944560"/>
              <a:ext cx="1354709" cy="73894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0368" y="1944560"/>
              <a:ext cx="1336420" cy="73894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20968" y="1944560"/>
              <a:ext cx="1043749" cy="73894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15912" y="1944560"/>
              <a:ext cx="732828" cy="73894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03007" y="1944560"/>
              <a:ext cx="623125" cy="73894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77328" y="1944560"/>
              <a:ext cx="952284" cy="73894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89392" y="1944560"/>
              <a:ext cx="531660" cy="738949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482803" y="1637741"/>
            <a:ext cx="8230234" cy="817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0" marR="43180" indent="-457200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Font typeface="Arial MT"/>
              <a:buChar char="•"/>
              <a:tabLst>
                <a:tab pos="4953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ASCII</a:t>
            </a:r>
            <a:r>
              <a:rPr dirty="0" sz="2600" spc="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600" spc="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600" spc="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7-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600" spc="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code,</a:t>
            </a:r>
            <a:r>
              <a:rPr dirty="0" sz="2600" spc="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frequently</a:t>
            </a:r>
            <a:r>
              <a:rPr dirty="0" sz="2600" spc="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used</a:t>
            </a:r>
            <a:r>
              <a:rPr dirty="0" sz="2600" spc="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with</a:t>
            </a:r>
            <a:r>
              <a:rPr dirty="0" sz="2600" spc="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600" spc="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8</a:t>
            </a:r>
            <a:r>
              <a:rPr dirty="0" baseline="26143" sz="2550" spc="-37" b="1">
                <a:solidFill>
                  <a:srgbClr val="FAFFFA"/>
                </a:solidFill>
                <a:latin typeface="Arial"/>
                <a:cs typeface="Arial"/>
              </a:rPr>
              <a:t>th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error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detection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(more</a:t>
            </a:r>
            <a:r>
              <a:rPr dirty="0" sz="26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about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that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bit).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2069592" y="3112033"/>
            <a:ext cx="1266825" cy="1306195"/>
            <a:chOff x="2069592" y="3112033"/>
            <a:chExt cx="1266825" cy="1306195"/>
          </a:xfrm>
        </p:grpSpPr>
        <p:pic>
          <p:nvPicPr>
            <p:cNvPr id="43" name="object 4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69592" y="3112033"/>
              <a:ext cx="1266240" cy="54391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69592" y="3493033"/>
              <a:ext cx="1266240" cy="54391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69592" y="3874033"/>
              <a:ext cx="1254061" cy="543915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3678935" y="3112033"/>
            <a:ext cx="596265" cy="1306195"/>
            <a:chOff x="3678935" y="3112033"/>
            <a:chExt cx="596265" cy="1306195"/>
          </a:xfrm>
        </p:grpSpPr>
        <p:pic>
          <p:nvPicPr>
            <p:cNvPr id="47" name="object 4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78935" y="3112033"/>
              <a:ext cx="595693" cy="54391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78935" y="3493033"/>
              <a:ext cx="595693" cy="54391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78935" y="3874033"/>
              <a:ext cx="595693" cy="543915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5193791" y="3112033"/>
            <a:ext cx="596265" cy="1306195"/>
            <a:chOff x="5193791" y="3112033"/>
            <a:chExt cx="596265" cy="1306195"/>
          </a:xfrm>
        </p:grpSpPr>
        <p:pic>
          <p:nvPicPr>
            <p:cNvPr id="51" name="object 5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93791" y="3112033"/>
              <a:ext cx="595693" cy="54391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93791" y="3493033"/>
              <a:ext cx="595693" cy="54391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93791" y="3874033"/>
              <a:ext cx="595693" cy="543915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6336791" y="2731033"/>
            <a:ext cx="1525905" cy="1687195"/>
            <a:chOff x="6336791" y="2731033"/>
            <a:chExt cx="1525905" cy="1687195"/>
          </a:xfrm>
        </p:grpSpPr>
        <p:pic>
          <p:nvPicPr>
            <p:cNvPr id="55" name="object 5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34199" y="2731033"/>
              <a:ext cx="927925" cy="54391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36791" y="3112033"/>
              <a:ext cx="729792" cy="54391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36791" y="3493033"/>
              <a:ext cx="729792" cy="543915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36791" y="3874033"/>
              <a:ext cx="729792" cy="543915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697991" y="2731033"/>
            <a:ext cx="5765165" cy="3973195"/>
            <a:chOff x="697991" y="2731033"/>
            <a:chExt cx="5765165" cy="3973195"/>
          </a:xfrm>
        </p:grpSpPr>
        <p:pic>
          <p:nvPicPr>
            <p:cNvPr id="60" name="object 6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8471" y="2731033"/>
              <a:ext cx="1452244" cy="54391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67127" y="2731033"/>
              <a:ext cx="1555877" cy="54391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03319" y="2731033"/>
              <a:ext cx="1610740" cy="543915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12080" y="2731033"/>
              <a:ext cx="1251013" cy="543915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97991" y="3112033"/>
              <a:ext cx="495071" cy="54391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97991" y="3493033"/>
              <a:ext cx="501192" cy="543915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97991" y="3874033"/>
              <a:ext cx="501192" cy="54391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97991" y="4255033"/>
              <a:ext cx="568248" cy="543915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7991" y="4636033"/>
              <a:ext cx="473748" cy="54391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97991" y="5017033"/>
              <a:ext cx="461581" cy="54391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97991" y="5398008"/>
              <a:ext cx="568248" cy="543915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97991" y="5779008"/>
              <a:ext cx="461581" cy="54391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7991" y="6159995"/>
              <a:ext cx="394538" cy="543915"/>
            </a:xfrm>
            <a:prstGeom prst="rect">
              <a:avLst/>
            </a:prstGeom>
          </p:spPr>
        </p:pic>
      </p:grpSp>
      <p:graphicFrame>
        <p:nvGraphicFramePr>
          <p:cNvPr id="73" name="object 73" descr=""/>
          <p:cNvGraphicFramePr>
            <a:graphicFrameLocks noGrp="1"/>
          </p:cNvGraphicFramePr>
          <p:nvPr/>
        </p:nvGraphicFramePr>
        <p:xfrm>
          <a:off x="747712" y="2752788"/>
          <a:ext cx="7724775" cy="3808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608455"/>
                <a:gridCol w="1516380"/>
                <a:gridCol w="1143635"/>
                <a:gridCol w="1981835"/>
              </a:tblGrid>
              <a:tr h="3810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ASCII</a:t>
                      </a:r>
                      <a:r>
                        <a:rPr dirty="0" sz="19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(bin)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ASCII</a:t>
                      </a:r>
                      <a:r>
                        <a:rPr dirty="0" sz="19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(hex)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Decimal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Octal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1000001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1000010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1000011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‘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7031" y="1199388"/>
            <a:ext cx="7912734" cy="0"/>
          </a:xfrm>
          <a:custGeom>
            <a:avLst/>
            <a:gdLst/>
            <a:ahLst/>
            <a:cxnLst/>
            <a:rect l="l" t="t" r="r" b="b"/>
            <a:pathLst>
              <a:path w="7912734" h="0">
                <a:moveTo>
                  <a:pt x="0" y="0"/>
                </a:moveTo>
                <a:lnTo>
                  <a:pt x="7912608" y="0"/>
                </a:lnTo>
              </a:path>
            </a:pathLst>
          </a:custGeom>
          <a:ln w="21336">
            <a:solidFill>
              <a:srgbClr val="2323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046" y="802132"/>
            <a:ext cx="385000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0">
                <a:solidFill>
                  <a:srgbClr val="2323BC"/>
                </a:solidFill>
                <a:latin typeface="Arial MT"/>
                <a:cs typeface="Arial MT"/>
              </a:rPr>
              <a:t>ASCiI</a:t>
            </a:r>
            <a:r>
              <a:rPr dirty="0" sz="2800" spc="305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800" b="0">
                <a:solidFill>
                  <a:srgbClr val="2323BC"/>
                </a:solidFill>
                <a:latin typeface="Arial MT"/>
                <a:cs typeface="Arial MT"/>
              </a:rPr>
              <a:t>Character</a:t>
            </a:r>
            <a:r>
              <a:rPr dirty="0" sz="2800" spc="480" b="0">
                <a:solidFill>
                  <a:srgbClr val="2323BC"/>
                </a:solidFill>
                <a:latin typeface="Arial MT"/>
                <a:cs typeface="Arial MT"/>
              </a:rPr>
              <a:t> </a:t>
            </a:r>
            <a:r>
              <a:rPr dirty="0" sz="2800" spc="-10" b="0">
                <a:solidFill>
                  <a:srgbClr val="2323BC"/>
                </a:solidFill>
                <a:latin typeface="Arial MT"/>
                <a:cs typeface="Arial MT"/>
              </a:rPr>
              <a:t>Codes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3770" y="1299463"/>
            <a:ext cx="7335520" cy="787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16230" indent="-303530">
              <a:lnSpc>
                <a:spcPct val="100000"/>
              </a:lnSpc>
              <a:spcBef>
                <a:spcPts val="580"/>
              </a:spcBef>
              <a:buChar char="•"/>
              <a:tabLst>
                <a:tab pos="316230" algn="l"/>
              </a:tabLst>
            </a:pPr>
            <a:r>
              <a:rPr dirty="0" sz="2100" spc="95">
                <a:latin typeface="Arial MT"/>
                <a:cs typeface="Arial MT"/>
              </a:rPr>
              <a:t>American</a:t>
            </a:r>
            <a:r>
              <a:rPr dirty="0" sz="2100" spc="200">
                <a:latin typeface="Arial MT"/>
                <a:cs typeface="Arial MT"/>
              </a:rPr>
              <a:t> </a:t>
            </a:r>
            <a:r>
              <a:rPr dirty="0" sz="2100" spc="100">
                <a:latin typeface="Arial MT"/>
                <a:cs typeface="Arial MT"/>
              </a:rPr>
              <a:t>Standard</a:t>
            </a:r>
            <a:r>
              <a:rPr dirty="0" sz="2100" spc="150">
                <a:latin typeface="Arial MT"/>
                <a:cs typeface="Arial MT"/>
              </a:rPr>
              <a:t> </a:t>
            </a:r>
            <a:r>
              <a:rPr dirty="0" sz="2100" spc="80">
                <a:latin typeface="Arial MT"/>
                <a:cs typeface="Arial MT"/>
              </a:rPr>
              <a:t>Code</a:t>
            </a:r>
            <a:r>
              <a:rPr dirty="0" sz="2100" spc="150">
                <a:latin typeface="Arial MT"/>
                <a:cs typeface="Arial MT"/>
              </a:rPr>
              <a:t> </a:t>
            </a:r>
            <a:r>
              <a:rPr dirty="0" sz="2100" spc="55">
                <a:latin typeface="Arial MT"/>
                <a:cs typeface="Arial MT"/>
              </a:rPr>
              <a:t>for</a:t>
            </a:r>
            <a:r>
              <a:rPr dirty="0" sz="2100" spc="285">
                <a:latin typeface="Arial MT"/>
                <a:cs typeface="Arial MT"/>
              </a:rPr>
              <a:t> </a:t>
            </a:r>
            <a:r>
              <a:rPr dirty="0" sz="2100" spc="114">
                <a:latin typeface="Arial MT"/>
                <a:cs typeface="Arial MT"/>
              </a:rPr>
              <a:t>Information</a:t>
            </a:r>
            <a:r>
              <a:rPr dirty="0" sz="2100" spc="90">
                <a:latin typeface="Arial MT"/>
                <a:cs typeface="Arial MT"/>
              </a:rPr>
              <a:t> </a:t>
            </a:r>
            <a:r>
              <a:rPr dirty="0" sz="2100" spc="95">
                <a:latin typeface="Arial MT"/>
                <a:cs typeface="Arial MT"/>
              </a:rPr>
              <a:t>Interchange</a:t>
            </a:r>
            <a:endParaRPr sz="2100">
              <a:latin typeface="Arial MT"/>
              <a:cs typeface="Arial MT"/>
            </a:endParaRPr>
          </a:p>
          <a:p>
            <a:pPr marL="309880" indent="-297180">
              <a:lnSpc>
                <a:spcPct val="100000"/>
              </a:lnSpc>
              <a:spcBef>
                <a:spcPts val="480"/>
              </a:spcBef>
              <a:buChar char="•"/>
              <a:tabLst>
                <a:tab pos="309880" algn="l"/>
              </a:tabLst>
            </a:pPr>
            <a:r>
              <a:rPr dirty="0" sz="2100" spc="85">
                <a:latin typeface="Arial MT"/>
                <a:cs typeface="Arial MT"/>
              </a:rPr>
              <a:t>This</a:t>
            </a:r>
            <a:r>
              <a:rPr dirty="0" sz="2100" spc="155">
                <a:latin typeface="Arial MT"/>
                <a:cs typeface="Arial MT"/>
              </a:rPr>
              <a:t> </a:t>
            </a:r>
            <a:r>
              <a:rPr dirty="0" sz="2100" spc="105">
                <a:latin typeface="Arial MT"/>
                <a:cs typeface="Arial MT"/>
              </a:rPr>
              <a:t>code</a:t>
            </a:r>
            <a:r>
              <a:rPr dirty="0" sz="2100" spc="170">
                <a:latin typeface="Arial MT"/>
                <a:cs typeface="Arial MT"/>
              </a:rPr>
              <a:t> </a:t>
            </a:r>
            <a:r>
              <a:rPr dirty="0" sz="2100" spc="75">
                <a:latin typeface="Arial MT"/>
                <a:cs typeface="Arial MT"/>
              </a:rPr>
              <a:t>is</a:t>
            </a:r>
            <a:r>
              <a:rPr dirty="0" sz="2100" spc="145">
                <a:latin typeface="Arial MT"/>
                <a:cs typeface="Arial MT"/>
              </a:rPr>
              <a:t> </a:t>
            </a:r>
            <a:r>
              <a:rPr dirty="0" sz="2100" spc="80">
                <a:latin typeface="Arial MT"/>
                <a:cs typeface="Arial MT"/>
              </a:rPr>
              <a:t>the</a:t>
            </a:r>
            <a:r>
              <a:rPr dirty="0" sz="2100" spc="150">
                <a:latin typeface="Arial MT"/>
                <a:cs typeface="Arial MT"/>
              </a:rPr>
              <a:t> </a:t>
            </a:r>
            <a:r>
              <a:rPr dirty="0" sz="2100" spc="130">
                <a:latin typeface="Arial MT"/>
                <a:cs typeface="Arial MT"/>
              </a:rPr>
              <a:t>most</a:t>
            </a:r>
            <a:r>
              <a:rPr dirty="0" sz="2100" spc="145">
                <a:latin typeface="Arial MT"/>
                <a:cs typeface="Arial MT"/>
              </a:rPr>
              <a:t> </a:t>
            </a:r>
            <a:r>
              <a:rPr dirty="0" sz="2100" spc="105">
                <a:latin typeface="Arial MT"/>
                <a:cs typeface="Arial MT"/>
              </a:rPr>
              <a:t>popular</a:t>
            </a:r>
            <a:r>
              <a:rPr dirty="0" sz="2100" spc="280">
                <a:latin typeface="Arial MT"/>
                <a:cs typeface="Arial MT"/>
              </a:rPr>
              <a:t> </a:t>
            </a:r>
            <a:r>
              <a:rPr dirty="0" sz="2100" spc="105">
                <a:latin typeface="Arial MT"/>
                <a:cs typeface="Arial MT"/>
              </a:rPr>
              <a:t>code</a:t>
            </a:r>
            <a:r>
              <a:rPr dirty="0" sz="2100" spc="80">
                <a:latin typeface="Arial MT"/>
                <a:cs typeface="Arial MT"/>
              </a:rPr>
              <a:t> </a:t>
            </a:r>
            <a:r>
              <a:rPr dirty="0" sz="2100" spc="120">
                <a:latin typeface="Arial MT"/>
                <a:cs typeface="Arial MT"/>
              </a:rPr>
              <a:t>used</a:t>
            </a:r>
            <a:r>
              <a:rPr dirty="0" sz="2100" spc="10">
                <a:latin typeface="Arial MT"/>
                <a:cs typeface="Arial MT"/>
              </a:rPr>
              <a:t> </a:t>
            </a:r>
            <a:r>
              <a:rPr dirty="0" sz="2100" spc="90">
                <a:latin typeface="Arial MT"/>
                <a:cs typeface="Arial MT"/>
              </a:rPr>
              <a:t>to</a:t>
            </a:r>
            <a:r>
              <a:rPr dirty="0" sz="2100" spc="220">
                <a:latin typeface="Arial MT"/>
                <a:cs typeface="Arial MT"/>
              </a:rPr>
              <a:t> </a:t>
            </a:r>
            <a:r>
              <a:rPr dirty="0" sz="2100" spc="70">
                <a:latin typeface="Arial MT"/>
                <a:cs typeface="Arial MT"/>
              </a:rPr>
              <a:t>represent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31441" y="2061209"/>
            <a:ext cx="1231265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latin typeface="Arial MT"/>
                <a:cs typeface="Arial MT"/>
              </a:rPr>
              <a:t>It</a:t>
            </a:r>
            <a:r>
              <a:rPr dirty="0" sz="2150" spc="170">
                <a:latin typeface="Arial MT"/>
                <a:cs typeface="Arial MT"/>
              </a:rPr>
              <a:t> </a:t>
            </a:r>
            <a:r>
              <a:rPr dirty="0" sz="2150" spc="65">
                <a:latin typeface="Arial MT"/>
                <a:cs typeface="Arial MT"/>
              </a:rPr>
              <a:t>uses</a:t>
            </a:r>
            <a:r>
              <a:rPr dirty="0" sz="2150" spc="135">
                <a:latin typeface="Arial MT"/>
                <a:cs typeface="Arial MT"/>
              </a:rPr>
              <a:t> </a:t>
            </a:r>
            <a:r>
              <a:rPr dirty="0" sz="2150" spc="-25">
                <a:latin typeface="Arial MT"/>
                <a:cs typeface="Arial MT"/>
              </a:rPr>
              <a:t>7-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1583" y="2061209"/>
            <a:ext cx="5507990" cy="132080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-635">
              <a:lnSpc>
                <a:spcPts val="2570"/>
              </a:lnSpc>
              <a:spcBef>
                <a:spcPts val="190"/>
              </a:spcBef>
            </a:pPr>
            <a:r>
              <a:rPr dirty="0" sz="2150" spc="90">
                <a:latin typeface="Arial MT"/>
                <a:cs typeface="Arial MT"/>
              </a:rPr>
              <a:t>information</a:t>
            </a:r>
            <a:r>
              <a:rPr dirty="0" sz="2150" spc="229">
                <a:latin typeface="Arial MT"/>
                <a:cs typeface="Arial MT"/>
              </a:rPr>
              <a:t> </a:t>
            </a:r>
            <a:r>
              <a:rPr dirty="0" sz="2150" spc="65">
                <a:latin typeface="Arial MT"/>
                <a:cs typeface="Arial MT"/>
              </a:rPr>
              <a:t>sent</a:t>
            </a:r>
            <a:r>
              <a:rPr dirty="0" sz="2150" spc="14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as</a:t>
            </a:r>
            <a:r>
              <a:rPr dirty="0" sz="2150" spc="100">
                <a:latin typeface="Arial MT"/>
                <a:cs typeface="Arial MT"/>
              </a:rPr>
              <a:t> </a:t>
            </a:r>
            <a:r>
              <a:rPr dirty="0" sz="2150" spc="70">
                <a:latin typeface="Arial MT"/>
                <a:cs typeface="Arial MT"/>
              </a:rPr>
              <a:t>character-</a:t>
            </a:r>
            <a:r>
              <a:rPr dirty="0" sz="2150" spc="90">
                <a:latin typeface="Arial MT"/>
                <a:cs typeface="Arial MT"/>
              </a:rPr>
              <a:t>based</a:t>
            </a:r>
            <a:r>
              <a:rPr dirty="0" sz="2150" spc="40">
                <a:latin typeface="Arial MT"/>
                <a:cs typeface="Arial MT"/>
              </a:rPr>
              <a:t> </a:t>
            </a:r>
            <a:r>
              <a:rPr dirty="0" sz="2150" spc="-10">
                <a:latin typeface="Arial MT"/>
                <a:cs typeface="Arial MT"/>
              </a:rPr>
              <a:t>data. </a:t>
            </a:r>
            <a:r>
              <a:rPr dirty="0" sz="2150" spc="105">
                <a:latin typeface="Arial MT"/>
                <a:cs typeface="Arial MT"/>
              </a:rPr>
              <a:t>bits</a:t>
            </a:r>
            <a:r>
              <a:rPr dirty="0" sz="2150" spc="45">
                <a:latin typeface="Arial MT"/>
                <a:cs typeface="Arial MT"/>
              </a:rPr>
              <a:t> </a:t>
            </a:r>
            <a:r>
              <a:rPr dirty="0" sz="2150" spc="110">
                <a:latin typeface="Arial MT"/>
                <a:cs typeface="Arial MT"/>
              </a:rPr>
              <a:t>to</a:t>
            </a:r>
            <a:r>
              <a:rPr dirty="0" sz="2150" spc="95">
                <a:latin typeface="Arial MT"/>
                <a:cs typeface="Arial MT"/>
              </a:rPr>
              <a:t> </a:t>
            </a:r>
            <a:r>
              <a:rPr dirty="0" sz="2150" spc="50">
                <a:latin typeface="Arial MT"/>
                <a:cs typeface="Arial MT"/>
              </a:rPr>
              <a:t>represent:</a:t>
            </a:r>
            <a:endParaRPr sz="2150">
              <a:latin typeface="Arial MT"/>
              <a:cs typeface="Arial MT"/>
            </a:endParaRPr>
          </a:p>
          <a:p>
            <a:pPr marL="365125" indent="-255270">
              <a:lnSpc>
                <a:spcPct val="100000"/>
              </a:lnSpc>
              <a:spcBef>
                <a:spcPts val="275"/>
              </a:spcBef>
              <a:buChar char="—"/>
              <a:tabLst>
                <a:tab pos="365125" algn="l"/>
              </a:tabLst>
            </a:pPr>
            <a:r>
              <a:rPr dirty="0" sz="1850">
                <a:latin typeface="Arial MT"/>
                <a:cs typeface="Arial MT"/>
              </a:rPr>
              <a:t>94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Graphic</a:t>
            </a:r>
            <a:r>
              <a:rPr dirty="0" sz="1850" spc="240">
                <a:latin typeface="Arial MT"/>
                <a:cs typeface="Arial MT"/>
              </a:rPr>
              <a:t> </a:t>
            </a:r>
            <a:r>
              <a:rPr dirty="0" sz="1850" spc="75">
                <a:latin typeface="Arial MT"/>
                <a:cs typeface="Arial MT"/>
              </a:rPr>
              <a:t>printing</a:t>
            </a:r>
            <a:r>
              <a:rPr dirty="0" sz="1850" spc="3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characters.</a:t>
            </a:r>
            <a:endParaRPr sz="1850">
              <a:latin typeface="Arial MT"/>
              <a:cs typeface="Arial MT"/>
            </a:endParaRPr>
          </a:p>
          <a:p>
            <a:pPr marL="377190" indent="-267335">
              <a:lnSpc>
                <a:spcPct val="100000"/>
              </a:lnSpc>
              <a:spcBef>
                <a:spcPts val="254"/>
              </a:spcBef>
              <a:buChar char="—"/>
              <a:tabLst>
                <a:tab pos="377190" algn="l"/>
              </a:tabLst>
            </a:pPr>
            <a:r>
              <a:rPr dirty="0" sz="1850">
                <a:latin typeface="Arial MT"/>
                <a:cs typeface="Arial MT"/>
              </a:rPr>
              <a:t>34</a:t>
            </a:r>
            <a:r>
              <a:rPr dirty="0" sz="1850" spc="110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Non-</a:t>
            </a:r>
            <a:r>
              <a:rPr dirty="0" sz="1850">
                <a:latin typeface="Arial MT"/>
                <a:cs typeface="Arial MT"/>
              </a:rPr>
              <a:t>printing</a:t>
            </a:r>
            <a:r>
              <a:rPr dirty="0" sz="1850" spc="37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characters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2468" y="3400805"/>
            <a:ext cx="7827009" cy="1764664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67030" marR="407670" indent="-304165">
              <a:lnSpc>
                <a:spcPts val="2110"/>
              </a:lnSpc>
              <a:spcBef>
                <a:spcPts val="260"/>
              </a:spcBef>
              <a:buChar char="•"/>
              <a:tabLst>
                <a:tab pos="372110" algn="l"/>
              </a:tabLst>
            </a:pPr>
            <a:r>
              <a:rPr dirty="0" sz="1850">
                <a:latin typeface="Arial MT"/>
                <a:cs typeface="Arial MT"/>
              </a:rPr>
              <a:t>Some</a:t>
            </a:r>
            <a:r>
              <a:rPr dirty="0" sz="1850" spc="235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non-</a:t>
            </a:r>
            <a:r>
              <a:rPr dirty="0" sz="1850">
                <a:latin typeface="Arial MT"/>
                <a:cs typeface="Arial MT"/>
              </a:rPr>
              <a:t>printing</a:t>
            </a:r>
            <a:r>
              <a:rPr dirty="0" sz="1850" spc="31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characters</a:t>
            </a:r>
            <a:r>
              <a:rPr dirty="0" sz="1850" spc="40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are</a:t>
            </a:r>
            <a:r>
              <a:rPr dirty="0" sz="1850" spc="16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used</a:t>
            </a:r>
            <a:r>
              <a:rPr dirty="0" sz="1850" spc="110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for</a:t>
            </a:r>
            <a:r>
              <a:rPr dirty="0" sz="1850" spc="15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text</a:t>
            </a:r>
            <a:r>
              <a:rPr dirty="0" sz="1850" spc="17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format</a:t>
            </a:r>
            <a:r>
              <a:rPr dirty="0" sz="1850" spc="36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(e.g.</a:t>
            </a:r>
            <a:r>
              <a:rPr dirty="0" sz="1850" spc="19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BS</a:t>
            </a:r>
            <a:r>
              <a:rPr dirty="0" sz="1850" spc="80">
                <a:latin typeface="Arial MT"/>
                <a:cs typeface="Arial MT"/>
              </a:rPr>
              <a:t> </a:t>
            </a:r>
            <a:r>
              <a:rPr dirty="0" sz="1850" spc="-50">
                <a:latin typeface="Arial MT"/>
                <a:cs typeface="Arial MT"/>
              </a:rPr>
              <a:t>= </a:t>
            </a:r>
            <a:r>
              <a:rPr dirty="0" sz="1850" spc="-50">
                <a:latin typeface="Arial MT"/>
                <a:cs typeface="Arial MT"/>
              </a:rPr>
              <a:t>	</a:t>
            </a:r>
            <a:r>
              <a:rPr dirty="0" sz="1850">
                <a:latin typeface="Arial MT"/>
                <a:cs typeface="Arial MT"/>
              </a:rPr>
              <a:t>Backspace,</a:t>
            </a:r>
            <a:r>
              <a:rPr dirty="0" sz="1850" spc="204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CR</a:t>
            </a:r>
            <a:r>
              <a:rPr dirty="0" sz="1850" spc="9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=</a:t>
            </a:r>
            <a:r>
              <a:rPr dirty="0" sz="1850" spc="2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carriage</a:t>
            </a:r>
            <a:r>
              <a:rPr dirty="0" sz="1850" spc="27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return)</a:t>
            </a:r>
            <a:endParaRPr sz="1850">
              <a:latin typeface="Arial MT"/>
              <a:cs typeface="Arial MT"/>
            </a:endParaRPr>
          </a:p>
          <a:p>
            <a:pPr marL="365760" marR="68580" indent="-302895">
              <a:lnSpc>
                <a:spcPts val="2110"/>
              </a:lnSpc>
              <a:spcBef>
                <a:spcPts val="459"/>
              </a:spcBef>
              <a:buChar char="•"/>
              <a:tabLst>
                <a:tab pos="368300" algn="l"/>
              </a:tabLst>
            </a:pPr>
            <a:r>
              <a:rPr dirty="0" sz="1850">
                <a:latin typeface="Arial MT"/>
                <a:cs typeface="Arial MT"/>
              </a:rPr>
              <a:t>Other</a:t>
            </a:r>
            <a:r>
              <a:rPr dirty="0" sz="1850" spc="185">
                <a:latin typeface="Arial MT"/>
                <a:cs typeface="Arial MT"/>
              </a:rPr>
              <a:t> </a:t>
            </a:r>
            <a:r>
              <a:rPr dirty="0" sz="1850" spc="65">
                <a:latin typeface="Arial MT"/>
                <a:cs typeface="Arial MT"/>
              </a:rPr>
              <a:t>non-</a:t>
            </a:r>
            <a:r>
              <a:rPr dirty="0" sz="1850" spc="55">
                <a:latin typeface="Arial MT"/>
                <a:cs typeface="Arial MT"/>
              </a:rPr>
              <a:t>printing</a:t>
            </a:r>
            <a:r>
              <a:rPr dirty="0" sz="1850" spc="28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characters</a:t>
            </a:r>
            <a:r>
              <a:rPr dirty="0" sz="1850" spc="37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are</a:t>
            </a:r>
            <a:r>
              <a:rPr dirty="0" sz="1850" spc="14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used</a:t>
            </a:r>
            <a:r>
              <a:rPr dirty="0" sz="1850" spc="95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for</a:t>
            </a:r>
            <a:r>
              <a:rPr dirty="0" sz="1850" spc="140">
                <a:latin typeface="Arial MT"/>
                <a:cs typeface="Arial MT"/>
              </a:rPr>
              <a:t> </a:t>
            </a:r>
            <a:r>
              <a:rPr dirty="0" sz="1850" spc="65">
                <a:latin typeface="Arial MT"/>
                <a:cs typeface="Arial MT"/>
              </a:rPr>
              <a:t>record</a:t>
            </a:r>
            <a:r>
              <a:rPr dirty="0" sz="1850" spc="10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marhing</a:t>
            </a:r>
            <a:r>
              <a:rPr dirty="0" sz="1850" spc="26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and</a:t>
            </a:r>
            <a:r>
              <a:rPr dirty="0" sz="1850" spc="100">
                <a:latin typeface="Arial MT"/>
                <a:cs typeface="Arial MT"/>
              </a:rPr>
              <a:t> </a:t>
            </a:r>
            <a:r>
              <a:rPr dirty="0" sz="1850" spc="30">
                <a:latin typeface="Arial MT"/>
                <a:cs typeface="Arial MT"/>
              </a:rPr>
              <a:t>flow </a:t>
            </a:r>
            <a:r>
              <a:rPr dirty="0" sz="1850" spc="30">
                <a:latin typeface="Arial MT"/>
                <a:cs typeface="Arial MT"/>
              </a:rPr>
              <a:t>	</a:t>
            </a:r>
            <a:r>
              <a:rPr dirty="0" sz="1850" spc="70">
                <a:latin typeface="Arial MT"/>
                <a:cs typeface="Arial MT"/>
              </a:rPr>
              <a:t>control</a:t>
            </a:r>
            <a:r>
              <a:rPr dirty="0" sz="1850" spc="6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(e.g.</a:t>
            </a:r>
            <a:r>
              <a:rPr dirty="0" sz="1850" spc="4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STX</a:t>
            </a:r>
            <a:r>
              <a:rPr dirty="0" sz="1850" spc="3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and</a:t>
            </a:r>
            <a:r>
              <a:rPr dirty="0" sz="1850" spc="-1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ETX</a:t>
            </a:r>
            <a:r>
              <a:rPr dirty="0" sz="1850" spc="140">
                <a:latin typeface="Arial MT"/>
                <a:cs typeface="Arial MT"/>
              </a:rPr>
              <a:t> </a:t>
            </a:r>
            <a:r>
              <a:rPr dirty="0" sz="1850" spc="50">
                <a:latin typeface="Arial MT"/>
                <a:cs typeface="Arial MT"/>
              </a:rPr>
              <a:t>stai1</a:t>
            </a:r>
            <a:r>
              <a:rPr dirty="0" sz="1850" spc="-23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and</a:t>
            </a:r>
            <a:r>
              <a:rPr dirty="0" sz="1850" spc="6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end</a:t>
            </a:r>
            <a:r>
              <a:rPr dirty="0" sz="1850" spc="3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text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areas).</a:t>
            </a:r>
            <a:endParaRPr sz="1850">
              <a:latin typeface="Arial MT"/>
              <a:cs typeface="Arial MT"/>
            </a:endParaRPr>
          </a:p>
          <a:p>
            <a:pPr marL="368300" marR="104775" indent="-305435">
              <a:lnSpc>
                <a:spcPts val="2140"/>
              </a:lnSpc>
              <a:spcBef>
                <a:spcPts val="414"/>
              </a:spcBef>
              <a:buChar char="•"/>
              <a:tabLst>
                <a:tab pos="368300" algn="l"/>
                <a:tab pos="377825" algn="l"/>
              </a:tabLst>
            </a:pPr>
            <a:r>
              <a:rPr dirty="0" sz="1850">
                <a:latin typeface="Arial MT"/>
                <a:cs typeface="Arial MT"/>
              </a:rPr>
              <a:t>	</a:t>
            </a:r>
            <a:r>
              <a:rPr dirty="0" sz="1850" spc="-20">
                <a:latin typeface="Arial MT"/>
                <a:cs typeface="Arial MT"/>
              </a:rPr>
              <a:t>ASCII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is</a:t>
            </a:r>
            <a:r>
              <a:rPr dirty="0" sz="1850" spc="38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</a:t>
            </a:r>
            <a:r>
              <a:rPr dirty="0" sz="1850" spc="3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7-bit</a:t>
            </a:r>
            <a:r>
              <a:rPr dirty="0" sz="1850" spc="12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code,</a:t>
            </a:r>
            <a:r>
              <a:rPr dirty="0" sz="1850" spc="105">
                <a:latin typeface="Arial MT"/>
                <a:cs typeface="Arial MT"/>
              </a:rPr>
              <a:t> </a:t>
            </a:r>
            <a:r>
              <a:rPr dirty="0" sz="1850" spc="80">
                <a:latin typeface="Arial MT"/>
                <a:cs typeface="Arial MT"/>
              </a:rPr>
              <a:t>but</a:t>
            </a:r>
            <a:r>
              <a:rPr dirty="0" sz="1850" spc="100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most</a:t>
            </a:r>
            <a:r>
              <a:rPr dirty="0" sz="1850" spc="2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computers</a:t>
            </a:r>
            <a:r>
              <a:rPr dirty="0" sz="1850" spc="29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manipulate</a:t>
            </a:r>
            <a:r>
              <a:rPr dirty="0" sz="1850" spc="24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8-bit</a:t>
            </a:r>
            <a:r>
              <a:rPr dirty="0" sz="1850" spc="245">
                <a:latin typeface="Arial MT"/>
                <a:cs typeface="Arial MT"/>
              </a:rPr>
              <a:t> </a:t>
            </a:r>
            <a:r>
              <a:rPr dirty="0" sz="1850" spc="50">
                <a:latin typeface="Arial MT"/>
                <a:cs typeface="Arial MT"/>
              </a:rPr>
              <a:t>quantity </a:t>
            </a:r>
            <a:r>
              <a:rPr dirty="0" sz="1850">
                <a:latin typeface="Arial MT"/>
                <a:cs typeface="Arial MT"/>
              </a:rPr>
              <a:t>called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i="1">
                <a:latin typeface="Arial"/>
                <a:cs typeface="Arial"/>
              </a:rPr>
              <a:t>byfe.</a:t>
            </a:r>
            <a:r>
              <a:rPr dirty="0" sz="1850" spc="60" i="1">
                <a:latin typeface="Arial"/>
                <a:cs typeface="Arial"/>
              </a:rPr>
              <a:t> </a:t>
            </a:r>
            <a:r>
              <a:rPr dirty="0" sz="1850">
                <a:latin typeface="Arial MT"/>
                <a:cs typeface="Arial MT"/>
              </a:rPr>
              <a:t>To</a:t>
            </a:r>
            <a:r>
              <a:rPr dirty="0" sz="1850" spc="10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detect</a:t>
            </a:r>
            <a:r>
              <a:rPr dirty="0" sz="1850" spc="170">
                <a:latin typeface="Arial MT"/>
                <a:cs typeface="Arial MT"/>
              </a:rPr>
              <a:t> </a:t>
            </a:r>
            <a:r>
              <a:rPr dirty="0" sz="1850" spc="55">
                <a:latin typeface="Arial MT"/>
                <a:cs typeface="Arial MT"/>
              </a:rPr>
              <a:t>errors,</a:t>
            </a:r>
            <a:r>
              <a:rPr dirty="0" sz="1850" spc="10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8’</a:t>
            </a:r>
            <a:r>
              <a:rPr dirty="0" baseline="25462" sz="1800">
                <a:latin typeface="Arial MT"/>
                <a:cs typeface="Arial MT"/>
              </a:rPr>
              <a:t>h</a:t>
            </a:r>
            <a:r>
              <a:rPr dirty="0" baseline="25462" sz="1800" spc="24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bit</a:t>
            </a:r>
            <a:r>
              <a:rPr dirty="0" sz="1850" spc="420">
                <a:latin typeface="Arial MT"/>
                <a:cs typeface="Arial MT"/>
              </a:rPr>
              <a:t> </a:t>
            </a:r>
            <a:r>
              <a:rPr dirty="0" sz="1850" spc="50">
                <a:latin typeface="Arial MT"/>
                <a:cs typeface="Arial MT"/>
              </a:rPr>
              <a:t>is</a:t>
            </a:r>
            <a:r>
              <a:rPr dirty="0" sz="1850" spc="11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used</a:t>
            </a:r>
            <a:r>
              <a:rPr dirty="0" sz="1850" spc="5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as</a:t>
            </a:r>
            <a:r>
              <a:rPr dirty="0" sz="1850" spc="12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</a:t>
            </a:r>
            <a:r>
              <a:rPr dirty="0" sz="1850" spc="-5">
                <a:latin typeface="Arial MT"/>
                <a:cs typeface="Arial MT"/>
              </a:rPr>
              <a:t> </a:t>
            </a:r>
            <a:r>
              <a:rPr dirty="0" sz="1850" spc="60">
                <a:latin typeface="Arial MT"/>
                <a:cs typeface="Arial MT"/>
              </a:rPr>
              <a:t>parity</a:t>
            </a:r>
            <a:r>
              <a:rPr dirty="0" sz="1850" spc="160">
                <a:latin typeface="Arial MT"/>
                <a:cs typeface="Arial MT"/>
              </a:rPr>
              <a:t> </a:t>
            </a:r>
            <a:r>
              <a:rPr dirty="0" sz="1850" spc="35">
                <a:latin typeface="Arial MT"/>
                <a:cs typeface="Arial MT"/>
              </a:rPr>
              <a:t>bit.</a:t>
            </a:r>
            <a:endParaRPr sz="1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35279" y="0"/>
            <a:ext cx="8474710" cy="3837940"/>
            <a:chOff x="335279" y="0"/>
            <a:chExt cx="8474710" cy="3837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734568"/>
              <a:ext cx="5029200" cy="31028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" y="0"/>
              <a:ext cx="8474710" cy="10011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396" y="114757"/>
            <a:ext cx="78994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ASCII</a:t>
            </a:r>
            <a:r>
              <a:rPr dirty="0" sz="3600" spc="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Codes</a:t>
            </a:r>
            <a:r>
              <a:rPr dirty="0" sz="3600" spc="-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z="36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Data</a:t>
            </a:r>
            <a:r>
              <a:rPr dirty="0" sz="36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Transmission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7626" y="3797029"/>
            <a:ext cx="6509384" cy="299656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94"/>
              </a:spcBef>
              <a:buClr>
                <a:srgbClr val="FF00FF"/>
              </a:buClr>
              <a:buSzPct val="105000"/>
              <a:buFont typeface="Arial MT"/>
              <a:buChar char="•"/>
              <a:tabLst>
                <a:tab pos="469900" algn="l"/>
              </a:tabLst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ASCII</a:t>
            </a:r>
            <a:r>
              <a:rPr dirty="0" sz="20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Codes</a:t>
            </a:r>
            <a:endParaRPr sz="2000">
              <a:latin typeface="Arial"/>
              <a:cs typeface="Arial"/>
            </a:endParaRPr>
          </a:p>
          <a:p>
            <a:pPr lvl="1" marL="850900" indent="-341630">
              <a:lnSpc>
                <a:spcPct val="100000"/>
              </a:lnSpc>
              <a:spcBef>
                <a:spcPts val="965"/>
              </a:spcBef>
              <a:buClr>
                <a:srgbClr val="FF00FF"/>
              </a:buClr>
              <a:buSzPct val="105000"/>
              <a:buFont typeface="Arial MT"/>
              <a:buChar char="•"/>
              <a:tabLst>
                <a:tab pos="850900" algn="l"/>
              </a:tabLst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000" spc="-9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– Z</a:t>
            </a:r>
            <a:r>
              <a:rPr dirty="0" sz="20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(26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codes),</a:t>
            </a: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0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–</a:t>
            </a:r>
            <a:r>
              <a:rPr dirty="0" sz="2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z</a:t>
            </a:r>
            <a:r>
              <a:rPr dirty="0" sz="20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(26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 codes)</a:t>
            </a:r>
            <a:endParaRPr sz="2000">
              <a:latin typeface="Arial"/>
              <a:cs typeface="Arial"/>
            </a:endParaRPr>
          </a:p>
          <a:p>
            <a:pPr lvl="1" marL="850900" indent="-341630">
              <a:lnSpc>
                <a:spcPct val="100000"/>
              </a:lnSpc>
              <a:spcBef>
                <a:spcPts val="960"/>
              </a:spcBef>
              <a:buClr>
                <a:srgbClr val="FF00FF"/>
              </a:buClr>
              <a:buSzPct val="105000"/>
              <a:buFont typeface="Arial MT"/>
              <a:buChar char="•"/>
              <a:tabLst>
                <a:tab pos="850900" algn="l"/>
              </a:tabLst>
            </a:pP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0-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9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(10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codes),</a:t>
            </a:r>
            <a:r>
              <a:rPr dirty="0" sz="2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others</a:t>
            </a:r>
            <a:r>
              <a:rPr dirty="0" sz="20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(@#$%^&amp;*….)</a:t>
            </a:r>
            <a:endParaRPr sz="2000">
              <a:latin typeface="Arial"/>
              <a:cs typeface="Arial"/>
            </a:endParaRPr>
          </a:p>
          <a:p>
            <a:pPr lvl="1" marL="850900" indent="-341630">
              <a:lnSpc>
                <a:spcPct val="100000"/>
              </a:lnSpc>
              <a:spcBef>
                <a:spcPts val="960"/>
              </a:spcBef>
              <a:buClr>
                <a:srgbClr val="FF00FF"/>
              </a:buClr>
              <a:buSzPct val="105000"/>
              <a:buFont typeface="Arial MT"/>
              <a:buChar char="•"/>
              <a:tabLst>
                <a:tab pos="850900" algn="l"/>
              </a:tabLst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Complete</a:t>
            </a: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listing</a:t>
            </a:r>
            <a:r>
              <a:rPr dirty="0" sz="2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0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Mano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text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965"/>
              </a:spcBef>
              <a:buClr>
                <a:srgbClr val="FF00FF"/>
              </a:buClr>
              <a:buSzPct val="105000"/>
              <a:buFont typeface="Arial MT"/>
              <a:buChar char="•"/>
              <a:tabLst>
                <a:tab pos="469900" algn="l"/>
              </a:tabLst>
            </a:pP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Transmission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susceptible</a:t>
            </a:r>
            <a:r>
              <a:rPr dirty="0" sz="20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0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noise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FF00FF"/>
              </a:buClr>
              <a:buSzPct val="105000"/>
              <a:buFont typeface="Arial MT"/>
              <a:buChar char="•"/>
              <a:tabLst>
                <a:tab pos="469900" algn="l"/>
              </a:tabLst>
            </a:pPr>
            <a:r>
              <a:rPr dirty="0" sz="2000" spc="-20" b="1">
                <a:solidFill>
                  <a:srgbClr val="FAFFFA"/>
                </a:solidFill>
                <a:latin typeface="Arial"/>
                <a:cs typeface="Arial"/>
              </a:rPr>
              <a:t>Typical</a:t>
            </a:r>
            <a:r>
              <a:rPr dirty="0" sz="2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transmission</a:t>
            </a:r>
            <a:r>
              <a:rPr dirty="0" sz="20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rates</a:t>
            </a:r>
            <a:r>
              <a:rPr dirty="0" sz="2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(1500</a:t>
            </a:r>
            <a:r>
              <a:rPr dirty="0" sz="20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Kbps,</a:t>
            </a:r>
            <a:r>
              <a:rPr dirty="0" sz="20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56.6</a:t>
            </a:r>
            <a:r>
              <a:rPr dirty="0" sz="2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Kbps)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FF00FF"/>
              </a:buClr>
              <a:buSzPct val="105000"/>
              <a:buFont typeface="Arial MT"/>
              <a:buChar char="•"/>
              <a:tabLst>
                <a:tab pos="469900" algn="l"/>
              </a:tabLst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How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keep</a:t>
            </a:r>
            <a:r>
              <a:rPr dirty="0" sz="2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data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transmission</a:t>
            </a:r>
            <a:r>
              <a:rPr dirty="0" sz="20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accurate?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6416" y="27381"/>
            <a:ext cx="2933446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1342" y="165557"/>
            <a:ext cx="227965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Overview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8327" y="783399"/>
            <a:ext cx="8213090" cy="6054725"/>
            <a:chOff x="338327" y="783399"/>
            <a:chExt cx="8213090" cy="605472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816813"/>
              <a:ext cx="601814" cy="7877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" y="783399"/>
              <a:ext cx="4542790" cy="8425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1365453"/>
              <a:ext cx="601814" cy="7877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751" y="1332039"/>
              <a:ext cx="7087997" cy="8425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1914093"/>
              <a:ext cx="601814" cy="7877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463" y="1880679"/>
              <a:ext cx="7825485" cy="8425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463" y="2337879"/>
              <a:ext cx="2415286" cy="8425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2919933"/>
              <a:ext cx="601814" cy="7877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463" y="2886519"/>
              <a:ext cx="5033518" cy="8425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3468573"/>
              <a:ext cx="601814" cy="78770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463" y="3435159"/>
              <a:ext cx="7023861" cy="8425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463" y="3892359"/>
              <a:ext cx="2110486" cy="8425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4474413"/>
              <a:ext cx="601814" cy="7877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4463" y="4440999"/>
              <a:ext cx="7359142" cy="84258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5023103"/>
              <a:ext cx="601814" cy="78770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3751" y="4989576"/>
              <a:ext cx="7487284" cy="84258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751" y="5446776"/>
              <a:ext cx="2470277" cy="8425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6028944"/>
              <a:ext cx="601814" cy="78770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463" y="5995417"/>
              <a:ext cx="2775077" cy="842581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546303" y="793369"/>
            <a:ext cx="7647940" cy="578929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19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Hexadecimal</a:t>
            </a:r>
            <a:r>
              <a:rPr dirty="0" sz="3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endParaRPr sz="3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725"/>
              </a:spcBef>
              <a:buClr>
                <a:srgbClr val="FF00FF"/>
              </a:buClr>
              <a:buFont typeface="Arial MT"/>
              <a:buChar char="•"/>
              <a:tabLst>
                <a:tab pos="756285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Related</a:t>
            </a:r>
            <a:r>
              <a:rPr dirty="0" sz="30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3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30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octal</a:t>
            </a:r>
            <a:r>
              <a:rPr dirty="0" sz="30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endParaRPr sz="3000">
              <a:latin typeface="Arial"/>
              <a:cs typeface="Arial"/>
            </a:endParaRPr>
          </a:p>
          <a:p>
            <a:pPr marL="356870" marR="53975" indent="-344805">
              <a:lnSpc>
                <a:spcPct val="100000"/>
              </a:lnSpc>
              <a:spcBef>
                <a:spcPts val="720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Conversion</a:t>
            </a:r>
            <a:r>
              <a:rPr dirty="0" sz="30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between</a:t>
            </a:r>
            <a:r>
              <a:rPr dirty="0" sz="30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hexadecimal,</a:t>
            </a:r>
            <a:r>
              <a:rPr dirty="0" sz="30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octal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3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endParaRPr sz="3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25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Value</a:t>
            </a:r>
            <a:r>
              <a:rPr dirty="0" sz="30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ranges</a:t>
            </a:r>
            <a:r>
              <a:rPr dirty="0" sz="30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0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endParaRPr sz="3000">
              <a:latin typeface="Arial"/>
              <a:cs typeface="Arial"/>
            </a:endParaRPr>
          </a:p>
          <a:p>
            <a:pPr marL="356870" marR="864869" indent="-344805">
              <a:lnSpc>
                <a:spcPct val="100000"/>
              </a:lnSpc>
              <a:spcBef>
                <a:spcPts val="720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Representing</a:t>
            </a:r>
            <a:r>
              <a:rPr dirty="0" sz="3000" spc="-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positive</a:t>
            </a:r>
            <a:r>
              <a:rPr dirty="0" sz="30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30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negative numbers</a:t>
            </a:r>
            <a:endParaRPr sz="3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25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Creating</a:t>
            </a:r>
            <a:r>
              <a:rPr dirty="0" sz="30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30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3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endParaRPr sz="3000">
              <a:latin typeface="Arial"/>
              <a:cs typeface="Arial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720"/>
              </a:spcBef>
              <a:buClr>
                <a:srgbClr val="FF00FF"/>
              </a:buClr>
              <a:buFont typeface="Arial MT"/>
              <a:buChar char="•"/>
              <a:tabLst>
                <a:tab pos="756285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Make</a:t>
            </a:r>
            <a:r>
              <a:rPr dirty="0" sz="3000" spc="-9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30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positive</a:t>
            </a:r>
            <a:r>
              <a:rPr dirty="0" sz="30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30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negative</a:t>
            </a:r>
            <a:r>
              <a:rPr dirty="0" sz="3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AFFFA"/>
                </a:solidFill>
                <a:latin typeface="Arial"/>
                <a:cs typeface="Arial"/>
              </a:rPr>
              <a:t>(and </a:t>
            </a: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vice</a:t>
            </a:r>
            <a:r>
              <a:rPr dirty="0" sz="3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versa)</a:t>
            </a:r>
            <a:endParaRPr sz="3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25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3000" b="1">
                <a:solidFill>
                  <a:srgbClr val="FAFFFA"/>
                </a:solidFill>
                <a:latin typeface="Arial"/>
                <a:cs typeface="Arial"/>
              </a:rPr>
              <a:t>Why</a:t>
            </a:r>
            <a:r>
              <a:rPr dirty="0" sz="30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AFFFA"/>
                </a:solidFill>
                <a:latin typeface="Arial"/>
                <a:cs typeface="Arial"/>
              </a:rPr>
              <a:t>binary?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88341"/>
            <a:ext cx="8316341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3003" y="226009"/>
            <a:ext cx="768032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Understanding</a:t>
            </a:r>
            <a:r>
              <a:rPr dirty="0" sz="40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Binary</a:t>
            </a:r>
            <a:r>
              <a:rPr dirty="0" sz="40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Numbers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49352" y="926630"/>
            <a:ext cx="8072755" cy="5931535"/>
            <a:chOff x="149352" y="926630"/>
            <a:chExt cx="8072755" cy="593153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953985"/>
              <a:ext cx="568248" cy="7419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1" y="926630"/>
              <a:ext cx="5375021" cy="7907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5543" y="926630"/>
              <a:ext cx="687158" cy="79079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8904" y="1414313"/>
              <a:ext cx="260438" cy="806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1952" y="926630"/>
              <a:ext cx="1955165" cy="79079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6328" y="926630"/>
              <a:ext cx="690181" cy="79079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9687" y="1414313"/>
              <a:ext cx="263436" cy="806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5783" y="926630"/>
              <a:ext cx="766381" cy="79079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311" y="1332014"/>
              <a:ext cx="1558798" cy="7907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2312" y="1822742"/>
              <a:ext cx="1699133" cy="7907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2340825"/>
              <a:ext cx="568248" cy="74197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1311" y="2313470"/>
              <a:ext cx="7392797" cy="79079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311" y="2718854"/>
              <a:ext cx="2311654" cy="79079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2312" y="3209581"/>
              <a:ext cx="1482598" cy="79079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4352" y="3441255"/>
              <a:ext cx="461581" cy="54692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15896" y="3209581"/>
              <a:ext cx="1369821" cy="79079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5159" y="3249218"/>
              <a:ext cx="461581" cy="54693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6703" y="3209581"/>
              <a:ext cx="1372997" cy="79079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19016" y="3249218"/>
              <a:ext cx="729792" cy="54693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48199" y="3209581"/>
              <a:ext cx="1065072" cy="79079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12663" y="3249218"/>
              <a:ext cx="732828" cy="54693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4896" y="3209581"/>
              <a:ext cx="1065072" cy="79079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09360" y="3249218"/>
              <a:ext cx="528637" cy="54693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37375" y="3209581"/>
              <a:ext cx="1391284" cy="79079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27975" y="3441255"/>
              <a:ext cx="592670" cy="54692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3727665"/>
              <a:ext cx="568248" cy="74197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1311" y="3700309"/>
              <a:ext cx="4228846" cy="79079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72312" y="4191038"/>
              <a:ext cx="1781429" cy="79079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3056" y="4422711"/>
              <a:ext cx="461581" cy="54692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11552" y="4191038"/>
              <a:ext cx="1372997" cy="79079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83863" y="4230687"/>
              <a:ext cx="729792" cy="54692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13048" y="4191038"/>
              <a:ext cx="1065072" cy="79079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77511" y="4230687"/>
              <a:ext cx="732828" cy="54692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09743" y="4191038"/>
              <a:ext cx="1065072" cy="79079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74207" y="4230687"/>
              <a:ext cx="461581" cy="54692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35752" y="4191038"/>
              <a:ext cx="1369822" cy="79079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05016" y="4230687"/>
              <a:ext cx="409816" cy="54692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84263" y="4230687"/>
              <a:ext cx="732828" cy="54692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16495" y="4191038"/>
              <a:ext cx="1065072" cy="79079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80959" y="4230687"/>
              <a:ext cx="409816" cy="54692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60208" y="4230687"/>
              <a:ext cx="461581" cy="54692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4709122"/>
              <a:ext cx="568248" cy="74197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1311" y="4681765"/>
              <a:ext cx="5987542" cy="79079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08192" y="4681765"/>
              <a:ext cx="1202258" cy="79079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2312" y="5172455"/>
              <a:ext cx="2375789" cy="79079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7416" y="5404104"/>
              <a:ext cx="461581" cy="54692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5690616"/>
              <a:ext cx="568248" cy="74197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1311" y="5663183"/>
              <a:ext cx="5829046" cy="79079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49696" y="5663183"/>
              <a:ext cx="1619884" cy="79079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69848" y="6153913"/>
              <a:ext cx="1583309" cy="70408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52472" y="6385561"/>
              <a:ext cx="461581" cy="472437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333654" y="1018158"/>
            <a:ext cx="7741920" cy="568325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482600" marR="226060" indent="-457200">
              <a:lnSpc>
                <a:spcPts val="3190"/>
              </a:lnSpc>
              <a:spcBef>
                <a:spcPts val="35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made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u="sng" sz="2800" b="1">
                <a:solidFill>
                  <a:srgbClr val="FAFFFA"/>
                </a:solidFill>
                <a:uFill>
                  <a:solidFill>
                    <a:srgbClr val="FAFFFA"/>
                  </a:solidFill>
                </a:uFill>
                <a:latin typeface="Arial"/>
                <a:cs typeface="Arial"/>
              </a:rPr>
              <a:t>b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inary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dig</a:t>
            </a:r>
            <a:r>
              <a:rPr dirty="0" u="sng" sz="2800" spc="-10" b="1">
                <a:solidFill>
                  <a:srgbClr val="FAFFFA"/>
                </a:solidFill>
                <a:uFill>
                  <a:solidFill>
                    <a:srgbClr val="FAFFFA"/>
                  </a:solidFill>
                </a:uFill>
                <a:latin typeface="Arial"/>
                <a:cs typeface="Arial"/>
              </a:rPr>
              <a:t>it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s (bits):</a:t>
            </a:r>
            <a:endParaRPr sz="28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430"/>
              </a:spcBef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8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482600" marR="433705" indent="-457200">
              <a:lnSpc>
                <a:spcPts val="3190"/>
              </a:lnSpc>
              <a:spcBef>
                <a:spcPts val="75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How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many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items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does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8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number represent?</a:t>
            </a:r>
            <a:endParaRPr sz="28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430"/>
              </a:spcBef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(1011)</a:t>
            </a:r>
            <a:r>
              <a:rPr dirty="0" baseline="-19519" sz="27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19519" sz="2775" spc="3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baseline="25525" sz="2775" spc="359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0x2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525" sz="2775" spc="-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525" sz="27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525" sz="27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525" sz="2775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525" sz="27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(11)</a:t>
            </a:r>
            <a:r>
              <a:rPr dirty="0" baseline="-19519" sz="27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19519" sz="2775">
              <a:latin typeface="Arial"/>
              <a:cs typeface="Arial"/>
            </a:endParaRPr>
          </a:p>
          <a:p>
            <a:pPr marL="481965" indent="-456565">
              <a:lnSpc>
                <a:spcPct val="100000"/>
              </a:lnSpc>
              <a:spcBef>
                <a:spcPts val="505"/>
              </a:spcBef>
              <a:buClr>
                <a:srgbClr val="FF00FF"/>
              </a:buClr>
              <a:buFont typeface="Arial MT"/>
              <a:buChar char="•"/>
              <a:tabLst>
                <a:tab pos="481965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What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about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fractions?</a:t>
            </a:r>
            <a:endParaRPr sz="28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509"/>
              </a:spcBef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(110.10)</a:t>
            </a:r>
            <a:r>
              <a:rPr dirty="0" baseline="-19519" sz="27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19519" sz="2775" spc="30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525" sz="2775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525" sz="27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525" sz="27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525" sz="27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0x2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525" sz="2775" spc="3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1x2</a:t>
            </a:r>
            <a:r>
              <a:rPr dirty="0" baseline="25525" sz="2775" spc="-3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525" sz="27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525" sz="27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525" sz="2775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0x2</a:t>
            </a:r>
            <a:r>
              <a:rPr dirty="0" baseline="25525" sz="2775" spc="-3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baseline="25525" sz="27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25525" sz="2775">
              <a:latin typeface="Arial"/>
              <a:cs typeface="Arial"/>
            </a:endParaRPr>
          </a:p>
          <a:p>
            <a:pPr marL="481965" indent="-456565">
              <a:lnSpc>
                <a:spcPct val="100000"/>
              </a:lnSpc>
              <a:spcBef>
                <a:spcPts val="500"/>
              </a:spcBef>
              <a:buClr>
                <a:srgbClr val="FF00FF"/>
              </a:buClr>
              <a:buFont typeface="Arial MT"/>
              <a:buChar char="•"/>
              <a:tabLst>
                <a:tab pos="481965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Groups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8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eight</a:t>
            </a:r>
            <a:r>
              <a:rPr dirty="0" sz="28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called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 </a:t>
            </a:r>
            <a:r>
              <a:rPr dirty="0" sz="2800" spc="-20" b="1" i="1">
                <a:solidFill>
                  <a:srgbClr val="FAFFFA"/>
                </a:solidFill>
                <a:latin typeface="Arial"/>
                <a:cs typeface="Arial"/>
              </a:rPr>
              <a:t>byte</a:t>
            </a:r>
            <a:endParaRPr sz="28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509"/>
              </a:spcBef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(11001001)</a:t>
            </a:r>
            <a:r>
              <a:rPr dirty="0" sz="2800" spc="-1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-19519" sz="27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519" sz="2775">
              <a:latin typeface="Arial"/>
              <a:cs typeface="Arial"/>
            </a:endParaRPr>
          </a:p>
          <a:p>
            <a:pPr marL="481965" indent="-456565">
              <a:lnSpc>
                <a:spcPct val="100000"/>
              </a:lnSpc>
              <a:spcBef>
                <a:spcPts val="505"/>
              </a:spcBef>
              <a:buClr>
                <a:srgbClr val="FF00FF"/>
              </a:buClr>
              <a:buFont typeface="Arial MT"/>
              <a:buChar char="•"/>
              <a:tabLst>
                <a:tab pos="481965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Groups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four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8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called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FAFFFA"/>
                </a:solidFill>
                <a:latin typeface="Arial"/>
                <a:cs typeface="Arial"/>
              </a:rPr>
              <a:t>nibble.</a:t>
            </a:r>
            <a:endParaRPr sz="2800">
              <a:latin typeface="Arial"/>
              <a:cs typeface="Arial"/>
            </a:endParaRPr>
          </a:p>
          <a:p>
            <a:pPr marL="961390">
              <a:lnSpc>
                <a:spcPct val="100000"/>
              </a:lnSpc>
              <a:spcBef>
                <a:spcPts val="505"/>
              </a:spcBef>
            </a:pP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(1101)</a:t>
            </a:r>
            <a:r>
              <a:rPr dirty="0" sz="2800" spc="-1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-19519" sz="27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519" sz="27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106718"/>
            <a:ext cx="8849741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9551" y="229057"/>
            <a:ext cx="82804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Understanding</a:t>
            </a:r>
            <a:r>
              <a:rPr dirty="0" sz="360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Hexadecimal</a:t>
            </a:r>
            <a:r>
              <a:rPr dirty="0" sz="36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Numbers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85928" y="975309"/>
            <a:ext cx="8895715" cy="5798820"/>
            <a:chOff x="185928" y="975309"/>
            <a:chExt cx="8895715" cy="57988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1005776"/>
              <a:ext cx="507326" cy="6627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887" y="975309"/>
              <a:ext cx="5752846" cy="7115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5792" y="975309"/>
              <a:ext cx="778560" cy="7115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7816" y="1414271"/>
              <a:ext cx="397548" cy="777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7751" y="975309"/>
              <a:ext cx="1467484" cy="7115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8888" y="1453845"/>
              <a:ext cx="5499989" cy="7115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1959800"/>
              <a:ext cx="507326" cy="66274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887" y="1929333"/>
              <a:ext cx="7837677" cy="7115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8888" y="2404821"/>
              <a:ext cx="1403477" cy="7115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1304" y="2618257"/>
              <a:ext cx="528637" cy="4860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19528" y="2404821"/>
              <a:ext cx="1406398" cy="71150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4992" y="2447569"/>
              <a:ext cx="412826" cy="48600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199" y="2404821"/>
              <a:ext cx="1583309" cy="7115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7448" y="2447569"/>
              <a:ext cx="653592" cy="48600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0056" y="2404821"/>
              <a:ext cx="1132128" cy="71150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91199" y="2447569"/>
              <a:ext cx="653592" cy="4860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83807" y="2404821"/>
              <a:ext cx="1308989" cy="71150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31735" y="2447569"/>
              <a:ext cx="470738" cy="48600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41463" y="2404821"/>
              <a:ext cx="1583308" cy="71150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63711" y="2618257"/>
              <a:ext cx="528637" cy="48600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2910776"/>
              <a:ext cx="507326" cy="66274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7887" y="2880309"/>
              <a:ext cx="3780790" cy="71150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8888" y="3358845"/>
              <a:ext cx="1485646" cy="71150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33600" y="3572281"/>
              <a:ext cx="528637" cy="4860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92679" y="3358845"/>
              <a:ext cx="1406397" cy="7115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8143" y="3401593"/>
              <a:ext cx="653592" cy="4860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30751" y="3358845"/>
              <a:ext cx="1308989" cy="71150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78680" y="3401593"/>
              <a:ext cx="650570" cy="4860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68239" y="3358845"/>
              <a:ext cx="1132128" cy="71150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39383" y="3401593"/>
              <a:ext cx="412826" cy="48600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79592" y="3358845"/>
              <a:ext cx="1409445" cy="71150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28104" y="3401593"/>
              <a:ext cx="367093" cy="4860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98208" y="3401593"/>
              <a:ext cx="470738" cy="4860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07935" y="3358845"/>
              <a:ext cx="699325" cy="71150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8888" y="3758133"/>
              <a:ext cx="1750822" cy="71150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98776" y="3971569"/>
              <a:ext cx="528637" cy="48600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4264088"/>
              <a:ext cx="507326" cy="66274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7887" y="4233621"/>
              <a:ext cx="1891030" cy="71150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93976" y="4233621"/>
              <a:ext cx="1150416" cy="71150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04744" y="4233621"/>
              <a:ext cx="6176517" cy="71150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7887" y="4632909"/>
              <a:ext cx="2512822" cy="71150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8888" y="5111495"/>
              <a:ext cx="1397253" cy="71150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45207" y="5324856"/>
              <a:ext cx="473748" cy="48600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57983" y="5111495"/>
              <a:ext cx="1122984" cy="71150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19983" y="5324856"/>
              <a:ext cx="528637" cy="48600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8" y="5617463"/>
              <a:ext cx="507326" cy="66274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7887" y="5586983"/>
              <a:ext cx="5210429" cy="71150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13248" y="5586983"/>
              <a:ext cx="1452245" cy="71150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5088" y="6062471"/>
              <a:ext cx="1397253" cy="71150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21407" y="6275837"/>
              <a:ext cx="412826" cy="486003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347675" y="963381"/>
            <a:ext cx="8447405" cy="559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0" marR="1228090" indent="-457834">
              <a:lnSpc>
                <a:spcPct val="125699"/>
              </a:lnSpc>
              <a:spcBef>
                <a:spcPts val="100"/>
              </a:spcBef>
              <a:buClr>
                <a:srgbClr val="FF00FF"/>
              </a:buClr>
              <a:buFont typeface="Arial MT"/>
              <a:buChar char="•"/>
              <a:tabLst>
                <a:tab pos="863600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Hexadecimal</a:t>
            </a:r>
            <a:r>
              <a:rPr dirty="0" sz="25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made</a:t>
            </a:r>
            <a:r>
              <a:rPr dirty="0" sz="25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u="sng" sz="2500" b="1">
                <a:solidFill>
                  <a:srgbClr val="FAFFFA"/>
                </a:solidFill>
                <a:uFill>
                  <a:solidFill>
                    <a:srgbClr val="FAFFFA"/>
                  </a:solidFill>
                </a:uFill>
                <a:latin typeface="Arial"/>
                <a:cs typeface="Arial"/>
              </a:rPr>
              <a:t>16</a:t>
            </a:r>
            <a:r>
              <a:rPr dirty="0" sz="25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digits: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(0,1,2,3,4,5,6,7,8,9,A,</a:t>
            </a:r>
            <a:r>
              <a:rPr dirty="0" sz="25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B,</a:t>
            </a:r>
            <a:r>
              <a:rPr dirty="0" sz="25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C,</a:t>
            </a:r>
            <a:r>
              <a:rPr dirty="0" sz="25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D,</a:t>
            </a:r>
            <a:r>
              <a:rPr dirty="0" sz="25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E,</a:t>
            </a:r>
            <a:r>
              <a:rPr dirty="0" sz="25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F)</a:t>
            </a:r>
            <a:endParaRPr sz="2500">
              <a:latin typeface="Arial"/>
              <a:cs typeface="Arial"/>
            </a:endParaRPr>
          </a:p>
          <a:p>
            <a:pPr marL="482600" marR="49530" indent="-457834">
              <a:lnSpc>
                <a:spcPct val="124900"/>
              </a:lnSpc>
              <a:buClr>
                <a:srgbClr val="FF00FF"/>
              </a:buClr>
              <a:buFont typeface="Arial MT"/>
              <a:buChar char="•"/>
              <a:tabLst>
                <a:tab pos="863600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How</a:t>
            </a:r>
            <a:r>
              <a:rPr dirty="0" sz="25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many</a:t>
            </a:r>
            <a:r>
              <a:rPr dirty="0" sz="25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items</a:t>
            </a:r>
            <a:r>
              <a:rPr dirty="0" sz="25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does</a:t>
            </a:r>
            <a:r>
              <a:rPr dirty="0" sz="25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hex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5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represent?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(3A9F)</a:t>
            </a:r>
            <a:r>
              <a:rPr dirty="0" baseline="-20202" sz="2475" b="1">
                <a:solidFill>
                  <a:srgbClr val="FAFFFA"/>
                </a:solidFill>
                <a:latin typeface="Arial"/>
                <a:cs typeface="Arial"/>
              </a:rPr>
              <a:t>16</a:t>
            </a:r>
            <a:r>
              <a:rPr dirty="0" baseline="-20202" sz="2475" spc="47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5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3x16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baseline="25252" sz="2475" spc="3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5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10x16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252" sz="24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252" sz="2475" spc="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9x16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252" sz="24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252" sz="2475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15x16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252" sz="24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5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14999</a:t>
            </a:r>
            <a:r>
              <a:rPr dirty="0" baseline="-20202" sz="24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202" sz="2475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74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What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about</a:t>
            </a:r>
            <a:r>
              <a:rPr dirty="0" sz="25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fractions?</a:t>
            </a:r>
            <a:endParaRPr sz="2500">
              <a:latin typeface="Arial"/>
              <a:cs typeface="Arial"/>
            </a:endParaRPr>
          </a:p>
          <a:p>
            <a:pPr marL="863600" marR="1288415">
              <a:lnSpc>
                <a:spcPct val="104900"/>
              </a:lnSpc>
              <a:spcBef>
                <a:spcPts val="625"/>
              </a:spcBef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(2D3.5)</a:t>
            </a:r>
            <a:r>
              <a:rPr dirty="0" baseline="-20202" sz="2475" b="1">
                <a:solidFill>
                  <a:srgbClr val="FAFFFA"/>
                </a:solidFill>
                <a:latin typeface="Arial"/>
                <a:cs typeface="Arial"/>
              </a:rPr>
              <a:t>16</a:t>
            </a:r>
            <a:r>
              <a:rPr dirty="0" baseline="-20202" sz="2475" spc="36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= 2x16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252" sz="24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252" sz="2475" spc="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13x16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5252" sz="2475" spc="-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25252" sz="2475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3x16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25252" sz="2475" spc="3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5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5x16</a:t>
            </a:r>
            <a:r>
              <a:rPr dirty="0" baseline="25252" sz="2475" b="1">
                <a:solidFill>
                  <a:srgbClr val="FAFFFA"/>
                </a:solidFill>
                <a:latin typeface="Arial"/>
                <a:cs typeface="Arial"/>
              </a:rPr>
              <a:t>-1</a:t>
            </a:r>
            <a:r>
              <a:rPr dirty="0" baseline="25252" sz="2475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50" b="1">
                <a:solidFill>
                  <a:srgbClr val="FAFFFA"/>
                </a:solidFill>
                <a:latin typeface="Arial"/>
                <a:cs typeface="Arial"/>
              </a:rPr>
              <a:t>=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723.3125</a:t>
            </a:r>
            <a:r>
              <a:rPr dirty="0" baseline="-20202" sz="24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202" sz="2475">
              <a:latin typeface="Arial"/>
              <a:cs typeface="Arial"/>
            </a:endParaRPr>
          </a:p>
          <a:p>
            <a:pPr marL="482600" marR="17780" indent="-457834">
              <a:lnSpc>
                <a:spcPct val="104900"/>
              </a:lnSpc>
              <a:spcBef>
                <a:spcPts val="600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Note</a:t>
            </a:r>
            <a:r>
              <a:rPr dirty="0" sz="25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that</a:t>
            </a:r>
            <a:r>
              <a:rPr dirty="0" sz="25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 i="1">
                <a:solidFill>
                  <a:srgbClr val="FAFFFA"/>
                </a:solidFill>
                <a:latin typeface="Arial"/>
                <a:cs typeface="Arial"/>
              </a:rPr>
              <a:t>each</a:t>
            </a:r>
            <a:r>
              <a:rPr dirty="0" sz="2500" spc="-30" b="1" i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hexadecimal</a:t>
            </a:r>
            <a:r>
              <a:rPr dirty="0" sz="25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digit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can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be</a:t>
            </a:r>
            <a:r>
              <a:rPr dirty="0" sz="25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represented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with</a:t>
            </a:r>
            <a:r>
              <a:rPr dirty="0" sz="25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four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 bits.</a:t>
            </a:r>
            <a:endParaRPr sz="2500">
              <a:latin typeface="Arial"/>
              <a:cs typeface="Arial"/>
            </a:endParaRPr>
          </a:p>
          <a:p>
            <a:pPr marL="863600">
              <a:lnSpc>
                <a:spcPct val="100000"/>
              </a:lnSpc>
              <a:spcBef>
                <a:spcPts val="770"/>
              </a:spcBef>
            </a:pP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(1110)</a:t>
            </a:r>
            <a:r>
              <a:rPr dirty="0" sz="25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-20202" sz="24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202" sz="2475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5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(E)</a:t>
            </a:r>
            <a:r>
              <a:rPr dirty="0" baseline="-20202" sz="2475" spc="-30" b="1">
                <a:solidFill>
                  <a:srgbClr val="FAFFFA"/>
                </a:solidFill>
                <a:latin typeface="Arial"/>
                <a:cs typeface="Arial"/>
              </a:rPr>
              <a:t>16</a:t>
            </a:r>
            <a:endParaRPr baseline="-20202" sz="2475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745"/>
              </a:spcBef>
              <a:buClr>
                <a:srgbClr val="FF00FF"/>
              </a:buClr>
              <a:buFont typeface="Arial MT"/>
              <a:buChar char="•"/>
              <a:tabLst>
                <a:tab pos="482600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Groups</a:t>
            </a:r>
            <a:r>
              <a:rPr dirty="0" sz="25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four</a:t>
            </a:r>
            <a:r>
              <a:rPr dirty="0" sz="25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5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5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called</a:t>
            </a:r>
            <a:r>
              <a:rPr dirty="0" sz="25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50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 i="1">
                <a:solidFill>
                  <a:srgbClr val="FAFFFA"/>
                </a:solidFill>
                <a:latin typeface="Arial"/>
                <a:cs typeface="Arial"/>
              </a:rPr>
              <a:t>nibble.</a:t>
            </a:r>
            <a:endParaRPr sz="25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745"/>
              </a:spcBef>
            </a:pP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(1110)</a:t>
            </a:r>
            <a:r>
              <a:rPr dirty="0" sz="2500" spc="-1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-20202" sz="2475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0202" sz="24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88341"/>
            <a:ext cx="5920486" cy="1122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545" y="226009"/>
            <a:ext cx="527939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Putting</a:t>
            </a:r>
            <a:r>
              <a:rPr dirty="0" sz="400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It</a:t>
            </a:r>
            <a:r>
              <a:rPr dirty="0" sz="4000" spc="-1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All</a:t>
            </a:r>
            <a:r>
              <a:rPr dirty="0" sz="40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Together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4648200" cy="53340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96053" y="1430477"/>
            <a:ext cx="4014470" cy="1869439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algn="just" marL="469900" marR="5080" indent="-457200">
              <a:lnSpc>
                <a:spcPct val="75400"/>
              </a:lnSpc>
              <a:spcBef>
                <a:spcPts val="860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Binary,</a:t>
            </a:r>
            <a:r>
              <a:rPr dirty="0" sz="2600" spc="515" b="1">
                <a:solidFill>
                  <a:srgbClr val="FAFFFA"/>
                </a:solidFill>
                <a:latin typeface="Arial"/>
                <a:cs typeface="Arial"/>
              </a:rPr>
              <a:t>  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octal,</a:t>
            </a:r>
            <a:r>
              <a:rPr dirty="0" sz="2600" spc="525" b="1">
                <a:solidFill>
                  <a:srgbClr val="FAFFFA"/>
                </a:solidFill>
                <a:latin typeface="Arial"/>
                <a:cs typeface="Arial"/>
              </a:rPr>
              <a:t>   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and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hexadecimal</a:t>
            </a:r>
            <a:r>
              <a:rPr dirty="0" sz="26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similar</a:t>
            </a:r>
            <a:endParaRPr sz="2600">
              <a:latin typeface="Arial"/>
              <a:cs typeface="Arial"/>
            </a:endParaRPr>
          </a:p>
          <a:p>
            <a:pPr algn="just" marL="469900" marR="5715" indent="-457200">
              <a:lnSpc>
                <a:spcPct val="75000"/>
              </a:lnSpc>
              <a:spcBef>
                <a:spcPts val="2030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Easy</a:t>
            </a:r>
            <a:r>
              <a:rPr dirty="0" sz="2600" spc="4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600" spc="5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build</a:t>
            </a:r>
            <a:r>
              <a:rPr dirty="0" sz="2600" spc="5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circuits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600" spc="25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operate</a:t>
            </a:r>
            <a:r>
              <a:rPr dirty="0" sz="2600" spc="254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on</a:t>
            </a:r>
            <a:r>
              <a:rPr dirty="0" sz="2600" spc="25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these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representations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42480" y="3434029"/>
            <a:ext cx="1867535" cy="71691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97790" marR="5080" indent="-85725">
              <a:lnSpc>
                <a:spcPct val="74600"/>
              </a:lnSpc>
              <a:spcBef>
                <a:spcPts val="885"/>
              </a:spcBef>
              <a:tabLst>
                <a:tab pos="658495" algn="l"/>
                <a:tab pos="1042669" algn="l"/>
              </a:tabLst>
            </a:pP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convert 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	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three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96053" y="3434029"/>
            <a:ext cx="1840230" cy="101536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algn="just" marL="469900" marR="5080" indent="-457200">
              <a:lnSpc>
                <a:spcPct val="75000"/>
              </a:lnSpc>
              <a:spcBef>
                <a:spcPts val="87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Possible between formats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09778"/>
            <a:ext cx="8973312" cy="982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051" y="229057"/>
            <a:ext cx="8609330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Converting</a:t>
            </a:r>
            <a:r>
              <a:rPr dirty="0" sz="3500" spc="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Between</a:t>
            </a:r>
            <a:r>
              <a:rPr dirty="0" sz="35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Base</a:t>
            </a:r>
            <a:r>
              <a:rPr dirty="0" sz="3500" spc="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16</a:t>
            </a:r>
            <a:r>
              <a:rPr dirty="0" sz="35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z="35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Base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 spc="-5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887979" y="17480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784091" y="17480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677155" y="17480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716523" y="17480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09803" y="1059037"/>
            <a:ext cx="7611745" cy="458533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701040">
              <a:lnSpc>
                <a:spcPct val="100000"/>
              </a:lnSpc>
              <a:spcBef>
                <a:spcPts val="1545"/>
              </a:spcBef>
              <a:tabLst>
                <a:tab pos="2223135" algn="l"/>
                <a:tab pos="3124835" algn="l"/>
                <a:tab pos="4044950" algn="l"/>
                <a:tab pos="49657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3A9F</a:t>
            </a:r>
            <a:r>
              <a:rPr dirty="0" baseline="-21241" sz="2550" b="1">
                <a:solidFill>
                  <a:srgbClr val="FAFFFA"/>
                </a:solidFill>
                <a:latin typeface="Arial"/>
                <a:cs typeface="Arial"/>
              </a:rPr>
              <a:t>16</a:t>
            </a:r>
            <a:r>
              <a:rPr dirty="0" baseline="-21241" sz="2550" spc="3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0011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1010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1001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1111</a:t>
            </a:r>
            <a:r>
              <a:rPr dirty="0" baseline="-21241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1241" sz="2550">
              <a:latin typeface="Arial"/>
              <a:cs typeface="Arial"/>
            </a:endParaRPr>
          </a:p>
          <a:p>
            <a:pPr marL="2378075">
              <a:lnSpc>
                <a:spcPct val="100000"/>
              </a:lnSpc>
              <a:spcBef>
                <a:spcPts val="1445"/>
              </a:spcBef>
              <a:tabLst>
                <a:tab pos="3316604" algn="l"/>
                <a:tab pos="4211955" algn="l"/>
                <a:tab pos="5207635" algn="l"/>
              </a:tabLst>
            </a:pP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9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2600">
              <a:latin typeface="Arial"/>
              <a:cs typeface="Arial"/>
            </a:endParaRPr>
          </a:p>
          <a:p>
            <a:pPr marL="520700" indent="-45720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Arial MT"/>
              <a:buChar char="•"/>
              <a:tabLst>
                <a:tab pos="5207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Conversion</a:t>
            </a:r>
            <a:r>
              <a:rPr dirty="0" sz="26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600" spc="-1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easy!</a:t>
            </a:r>
            <a:endParaRPr sz="2600">
              <a:latin typeface="Arial"/>
              <a:cs typeface="Arial"/>
            </a:endParaRPr>
          </a:p>
          <a:p>
            <a:pPr lvl="1" marL="901700" indent="-341630">
              <a:lnSpc>
                <a:spcPct val="100000"/>
              </a:lnSpc>
              <a:spcBef>
                <a:spcPts val="1250"/>
              </a:spcBef>
              <a:buClr>
                <a:srgbClr val="FF00FF"/>
              </a:buClr>
              <a:buFont typeface="Arial MT"/>
              <a:buChar char="•"/>
              <a:tabLst>
                <a:tab pos="9017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Determine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4-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value</a:t>
            </a:r>
            <a:r>
              <a:rPr dirty="0" sz="26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each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hex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digit</a:t>
            </a:r>
            <a:endParaRPr sz="2600">
              <a:latin typeface="Arial"/>
              <a:cs typeface="Arial"/>
            </a:endParaRPr>
          </a:p>
          <a:p>
            <a:pPr marL="520700" marR="81280" indent="-457834">
              <a:lnSpc>
                <a:spcPct val="75400"/>
              </a:lnSpc>
              <a:spcBef>
                <a:spcPts val="2014"/>
              </a:spcBef>
              <a:buClr>
                <a:srgbClr val="FF00FF"/>
              </a:buClr>
              <a:buFont typeface="Arial MT"/>
              <a:buChar char="•"/>
              <a:tabLst>
                <a:tab pos="5207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Note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that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there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6143" sz="2550" b="1">
                <a:solidFill>
                  <a:srgbClr val="FAFFFA"/>
                </a:solidFill>
                <a:latin typeface="Arial"/>
                <a:cs typeface="Arial"/>
              </a:rPr>
              <a:t>4</a:t>
            </a:r>
            <a:r>
              <a:rPr dirty="0" baseline="26143" sz="2550" spc="3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16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different</a:t>
            </a:r>
            <a:r>
              <a:rPr dirty="0" sz="26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values</a:t>
            </a:r>
            <a:r>
              <a:rPr dirty="0" sz="260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of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four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endParaRPr sz="2600">
              <a:latin typeface="Arial"/>
              <a:cs typeface="Arial"/>
            </a:endParaRPr>
          </a:p>
          <a:p>
            <a:pPr marL="520700" indent="-457200">
              <a:lnSpc>
                <a:spcPct val="100000"/>
              </a:lnSpc>
              <a:spcBef>
                <a:spcPts val="1250"/>
              </a:spcBef>
              <a:buClr>
                <a:srgbClr val="FF00FF"/>
              </a:buClr>
              <a:buFont typeface="Arial MT"/>
              <a:buChar char="•"/>
              <a:tabLst>
                <a:tab pos="5207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Easier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read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write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hexadecimal.</a:t>
            </a:r>
            <a:endParaRPr sz="2600">
              <a:latin typeface="Arial"/>
              <a:cs typeface="Arial"/>
            </a:endParaRPr>
          </a:p>
          <a:p>
            <a:pPr marL="520700" indent="-457200">
              <a:lnSpc>
                <a:spcPct val="100000"/>
              </a:lnSpc>
              <a:spcBef>
                <a:spcPts val="1250"/>
              </a:spcBef>
              <a:buClr>
                <a:srgbClr val="FF00FF"/>
              </a:buClr>
              <a:buFont typeface="Arial MT"/>
              <a:buChar char="•"/>
              <a:tabLst>
                <a:tab pos="5207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Representations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6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equivalent!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026920"/>
            <a:ext cx="8994648" cy="3307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3742" y="413969"/>
            <a:ext cx="7654290" cy="1186180"/>
          </a:xfrm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2668270" marR="5080" indent="-2656205">
              <a:lnSpc>
                <a:spcPts val="4320"/>
              </a:lnSpc>
              <a:spcBef>
                <a:spcPts val="655"/>
              </a:spcBef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4000" spc="-1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basic</a:t>
            </a:r>
            <a:r>
              <a:rPr dirty="0" sz="40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organization</a:t>
            </a:r>
            <a:r>
              <a:rPr dirty="0" sz="40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 digital computer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195021"/>
            <a:ext cx="8361933" cy="9035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105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Converting</a:t>
            </a:r>
            <a:r>
              <a:rPr dirty="0" spc="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Between</a:t>
            </a:r>
            <a:r>
              <a:rPr dirty="0" spc="-1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Base</a:t>
            </a:r>
            <a:r>
              <a:rPr dirty="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16</a:t>
            </a:r>
            <a:r>
              <a:rPr dirty="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pc="-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Base</a:t>
            </a:r>
            <a:r>
              <a:rPr dirty="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50">
                <a:solidFill>
                  <a:srgbClr val="FFFF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60603" y="3634988"/>
            <a:ext cx="7858125" cy="254381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4699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Convert</a:t>
            </a:r>
            <a:r>
              <a:rPr dirty="0" sz="26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from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Base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16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6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Base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  <a:p>
            <a:pPr marL="469900" marR="5080" indent="-457834">
              <a:lnSpc>
                <a:spcPct val="75400"/>
              </a:lnSpc>
              <a:spcBef>
                <a:spcPts val="2014"/>
              </a:spcBef>
              <a:buAutoNum type="arabicPeriod"/>
              <a:tabLst>
                <a:tab pos="4699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Regroup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6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into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groups</a:t>
            </a:r>
            <a:r>
              <a:rPr dirty="0" sz="26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three</a:t>
            </a:r>
            <a:r>
              <a:rPr dirty="0" sz="26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starting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from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right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4699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Ignore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leading</a:t>
            </a:r>
            <a:r>
              <a:rPr dirty="0" sz="26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zeros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46990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Each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group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6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three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forms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octal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digit.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152900" y="22098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279525" y="1285007"/>
          <a:ext cx="4812030" cy="78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3195"/>
                <a:gridCol w="746759"/>
                <a:gridCol w="929639"/>
                <a:gridCol w="763270"/>
                <a:gridCol w="861694"/>
              </a:tblGrid>
              <a:tr h="392430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dirty="0" sz="240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3A9F</a:t>
                      </a:r>
                      <a:r>
                        <a:rPr dirty="0" baseline="-20833" sz="240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baseline="-20833" sz="2400" spc="209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0011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3025">
                        <a:lnSpc>
                          <a:spcPts val="2655"/>
                        </a:lnSpc>
                      </a:pPr>
                      <a:r>
                        <a:rPr dirty="0" sz="24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4295">
                        <a:lnSpc>
                          <a:spcPts val="2655"/>
                        </a:lnSpc>
                      </a:pPr>
                      <a:r>
                        <a:rPr dirty="0" sz="2400" spc="-2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1001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ts val="2655"/>
                        </a:lnSpc>
                      </a:pPr>
                      <a:r>
                        <a:rPr dirty="0" sz="2400" spc="-1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1111</a:t>
                      </a:r>
                      <a:r>
                        <a:rPr dirty="0" baseline="-20833" sz="2400" spc="-15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-20833"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92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2230">
                        <a:lnSpc>
                          <a:spcPts val="2080"/>
                        </a:lnSpc>
                        <a:spcBef>
                          <a:spcPts val="95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1285"/>
                </a:tc>
                <a:tc>
                  <a:txBody>
                    <a:bodyPr/>
                    <a:lstStyle/>
                    <a:p>
                      <a:pPr algn="ctr" marR="23495">
                        <a:lnSpc>
                          <a:spcPts val="2080"/>
                        </a:lnSpc>
                        <a:spcBef>
                          <a:spcPts val="95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1285"/>
                </a:tc>
                <a:tc>
                  <a:txBody>
                    <a:bodyPr/>
                    <a:lstStyle/>
                    <a:p>
                      <a:pPr algn="ctr" marR="78105">
                        <a:lnSpc>
                          <a:spcPts val="2080"/>
                        </a:lnSpc>
                        <a:spcBef>
                          <a:spcPts val="95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1285"/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2080"/>
                        </a:lnSpc>
                        <a:spcBef>
                          <a:spcPts val="955"/>
                        </a:spcBef>
                      </a:pPr>
                      <a:r>
                        <a:rPr dirty="0" sz="18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1285"/>
                </a:tc>
              </a:tr>
            </a:tbl>
          </a:graphicData>
        </a:graphic>
      </p:graphicFrame>
      <p:sp>
        <p:nvSpPr>
          <p:cNvPr id="8" name="object 8" descr=""/>
          <p:cNvSpPr/>
          <p:nvPr/>
        </p:nvSpPr>
        <p:spPr>
          <a:xfrm>
            <a:off x="2717292" y="16718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582923" y="16718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421123" y="16718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286755" y="1671827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273175" y="2539441"/>
            <a:ext cx="13004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35237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8</a:t>
            </a:r>
            <a:r>
              <a:rPr dirty="0" baseline="-20833" sz="2400" spc="18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20289" y="2539441"/>
            <a:ext cx="3372485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711200" algn="l"/>
                <a:tab pos="1390015" algn="l"/>
                <a:tab pos="2065655" algn="l"/>
                <a:tab pos="2726690" algn="l"/>
              </a:tabLst>
            </a:pP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011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101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010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011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111</a:t>
            </a:r>
            <a:r>
              <a:rPr dirty="0" baseline="-20833" sz="2400" spc="-3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0833" sz="24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  <a:spcBef>
                <a:spcPts val="1345"/>
              </a:spcBef>
              <a:tabLst>
                <a:tab pos="929640" algn="l"/>
                <a:tab pos="1615440" algn="l"/>
                <a:tab pos="2301875" algn="l"/>
                <a:tab pos="2987675" algn="l"/>
              </a:tabLst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5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3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640323" y="296722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954523" y="296722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296155" y="298246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631691" y="298246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903220" y="296722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106718"/>
            <a:ext cx="8334629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492" rIns="0" bIns="0" rtlCol="0" vert="horz">
            <a:spAutoFit/>
          </a:bodyPr>
          <a:lstStyle/>
          <a:p>
            <a:pPr marL="15494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How</a:t>
            </a:r>
            <a:r>
              <a:rPr dirty="0" sz="36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dirty="0" sz="3600" spc="-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Represent</a:t>
            </a:r>
            <a:r>
              <a:rPr dirty="0" sz="3600" spc="-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Signed</a:t>
            </a:r>
            <a:r>
              <a:rPr dirty="0" sz="3600" spc="-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Numbers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327" y="2224989"/>
            <a:ext cx="513359" cy="71150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65277" y="1033983"/>
            <a:ext cx="8620760" cy="355028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469900" marR="195580" indent="-457200">
              <a:lnSpc>
                <a:spcPts val="2690"/>
              </a:lnSpc>
              <a:spcBef>
                <a:spcPts val="44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  <a:tab pos="8063865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Plus</a:t>
            </a:r>
            <a:r>
              <a:rPr dirty="0" sz="25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minus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used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decimal</a:t>
            </a:r>
            <a:r>
              <a:rPr dirty="0" sz="25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numbers: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25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(or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+25),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16,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etc.</a:t>
            </a:r>
            <a:endParaRPr sz="2500">
              <a:latin typeface="Arial"/>
              <a:cs typeface="Arial"/>
            </a:endParaRPr>
          </a:p>
          <a:p>
            <a:pPr marL="469265" indent="-456565">
              <a:lnSpc>
                <a:spcPts val="2855"/>
              </a:lnSpc>
              <a:spcBef>
                <a:spcPts val="1620"/>
              </a:spcBef>
              <a:buClr>
                <a:srgbClr val="FF00FF"/>
              </a:buClr>
              <a:buFont typeface="Arial MT"/>
              <a:buChar char="•"/>
              <a:tabLst>
                <a:tab pos="469265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5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computers,</a:t>
            </a:r>
            <a:r>
              <a:rPr dirty="0" sz="25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desirable</a:t>
            </a:r>
            <a:r>
              <a:rPr dirty="0" sz="25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5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represent</a:t>
            </a:r>
            <a:r>
              <a:rPr dirty="0" sz="25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everything</a:t>
            </a:r>
            <a:r>
              <a:rPr dirty="0" sz="2500" spc="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as</a:t>
            </a:r>
            <a:endParaRPr sz="2500">
              <a:latin typeface="Arial"/>
              <a:cs typeface="Arial"/>
            </a:endParaRPr>
          </a:p>
          <a:p>
            <a:pPr marL="469900">
              <a:lnSpc>
                <a:spcPts val="2855"/>
              </a:lnSpc>
            </a:pPr>
            <a:r>
              <a:rPr dirty="0" sz="2500" spc="-10" b="1" i="1">
                <a:solidFill>
                  <a:srgbClr val="FAFFFA"/>
                </a:solidFill>
                <a:latin typeface="Arial"/>
                <a:cs typeface="Arial"/>
              </a:rPr>
              <a:t>bits.</a:t>
            </a:r>
            <a:endParaRPr sz="2500">
              <a:latin typeface="Arial"/>
              <a:cs typeface="Arial"/>
            </a:endParaRPr>
          </a:p>
          <a:p>
            <a:pPr algn="r" marL="456565" marR="91440" indent="-456565">
              <a:lnSpc>
                <a:spcPts val="2855"/>
              </a:lnSpc>
              <a:spcBef>
                <a:spcPts val="1635"/>
              </a:spcBef>
              <a:buClr>
                <a:srgbClr val="FF00FF"/>
              </a:buClr>
              <a:buFont typeface="Arial MT"/>
              <a:buChar char="•"/>
              <a:tabLst>
                <a:tab pos="456565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Three</a:t>
            </a:r>
            <a:r>
              <a:rPr dirty="0" sz="25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types</a:t>
            </a:r>
            <a:r>
              <a:rPr dirty="0" sz="2500" spc="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5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signed</a:t>
            </a:r>
            <a:r>
              <a:rPr dirty="0" sz="25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representations</a:t>
            </a:r>
            <a:endParaRPr sz="2500">
              <a:latin typeface="Arial"/>
              <a:cs typeface="Arial"/>
            </a:endParaRPr>
          </a:p>
          <a:p>
            <a:pPr algn="r" marR="5080">
              <a:lnSpc>
                <a:spcPts val="2855"/>
              </a:lnSpc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:</a:t>
            </a:r>
            <a:r>
              <a:rPr dirty="0" sz="25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signed</a:t>
            </a:r>
            <a:r>
              <a:rPr dirty="0" sz="25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magnitude,</a:t>
            </a:r>
            <a:r>
              <a:rPr dirty="0" sz="25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5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complement,</a:t>
            </a:r>
            <a:r>
              <a:rPr dirty="0" sz="25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5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complement.</a:t>
            </a:r>
            <a:endParaRPr sz="2500">
              <a:latin typeface="Arial"/>
              <a:cs typeface="Arial"/>
            </a:endParaRPr>
          </a:p>
          <a:p>
            <a:pPr marL="469900" marR="158750" indent="-457200">
              <a:lnSpc>
                <a:spcPts val="2690"/>
              </a:lnSpc>
              <a:spcBef>
                <a:spcPts val="2005"/>
              </a:spcBef>
              <a:buClr>
                <a:srgbClr val="FF00FF"/>
              </a:buClr>
              <a:buFont typeface="Arial MT"/>
              <a:buChar char="•"/>
              <a:tabLst>
                <a:tab pos="469900" algn="l"/>
              </a:tabLst>
            </a:pP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each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case: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AFFFA"/>
                </a:solidFill>
                <a:latin typeface="Arial"/>
                <a:cs typeface="Arial"/>
              </a:rPr>
              <a:t>left-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most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indicates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sign: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positive</a:t>
            </a:r>
            <a:r>
              <a:rPr dirty="0" sz="25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spc="-25" b="1">
                <a:solidFill>
                  <a:srgbClr val="FAFFFA"/>
                </a:solidFill>
                <a:latin typeface="Arial"/>
                <a:cs typeface="Arial"/>
              </a:rPr>
              <a:t>(0)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or</a:t>
            </a:r>
            <a:r>
              <a:rPr dirty="0" sz="25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AFFFA"/>
                </a:solidFill>
                <a:latin typeface="Arial"/>
                <a:cs typeface="Arial"/>
              </a:rPr>
              <a:t>negative </a:t>
            </a:r>
            <a:r>
              <a:rPr dirty="0" sz="2500" spc="-20" b="1">
                <a:solidFill>
                  <a:srgbClr val="FAFFFA"/>
                </a:solidFill>
                <a:latin typeface="Arial"/>
                <a:cs typeface="Arial"/>
              </a:rPr>
              <a:t>(1).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49375" y="5058536"/>
            <a:ext cx="1830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u="sng" sz="1800" spc="-10" b="1">
                <a:solidFill>
                  <a:srgbClr val="FAFFFA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0001100</a:t>
            </a:r>
            <a:r>
              <a:rPr dirty="0" baseline="-20833" sz="18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1800" spc="-89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18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12</a:t>
            </a:r>
            <a:r>
              <a:rPr dirty="0" baseline="-20833" sz="180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077544" y="5373623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80" h="309879">
                <a:moveTo>
                  <a:pt x="250939" y="49339"/>
                </a:moveTo>
                <a:lnTo>
                  <a:pt x="0" y="300304"/>
                </a:lnTo>
                <a:lnTo>
                  <a:pt x="8991" y="309295"/>
                </a:lnTo>
                <a:lnTo>
                  <a:pt x="259955" y="58356"/>
                </a:lnTo>
                <a:lnTo>
                  <a:pt x="250939" y="49339"/>
                </a:lnTo>
                <a:close/>
              </a:path>
              <a:path w="309880" h="309879">
                <a:moveTo>
                  <a:pt x="295833" y="40385"/>
                </a:moveTo>
                <a:lnTo>
                  <a:pt x="259892" y="40385"/>
                </a:lnTo>
                <a:lnTo>
                  <a:pt x="268909" y="49403"/>
                </a:lnTo>
                <a:lnTo>
                  <a:pt x="259955" y="58356"/>
                </a:lnTo>
                <a:lnTo>
                  <a:pt x="282371" y="80772"/>
                </a:lnTo>
                <a:lnTo>
                  <a:pt x="295833" y="40385"/>
                </a:lnTo>
                <a:close/>
              </a:path>
              <a:path w="309880" h="309879">
                <a:moveTo>
                  <a:pt x="259892" y="40385"/>
                </a:moveTo>
                <a:lnTo>
                  <a:pt x="250939" y="49339"/>
                </a:lnTo>
                <a:lnTo>
                  <a:pt x="259955" y="58356"/>
                </a:lnTo>
                <a:lnTo>
                  <a:pt x="268909" y="49403"/>
                </a:lnTo>
                <a:lnTo>
                  <a:pt x="259892" y="40385"/>
                </a:lnTo>
                <a:close/>
              </a:path>
              <a:path w="309880" h="309879">
                <a:moveTo>
                  <a:pt x="309295" y="0"/>
                </a:moveTo>
                <a:lnTo>
                  <a:pt x="228523" y="26923"/>
                </a:lnTo>
                <a:lnTo>
                  <a:pt x="250939" y="49339"/>
                </a:lnTo>
                <a:lnTo>
                  <a:pt x="259892" y="40385"/>
                </a:lnTo>
                <a:lnTo>
                  <a:pt x="295833" y="40385"/>
                </a:lnTo>
                <a:lnTo>
                  <a:pt x="309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36244" y="5744667"/>
            <a:ext cx="862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1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996439" y="5449823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4" h="309879">
                <a:moveTo>
                  <a:pt x="58355" y="49340"/>
                </a:moveTo>
                <a:lnTo>
                  <a:pt x="49340" y="58355"/>
                </a:lnTo>
                <a:lnTo>
                  <a:pt x="300355" y="309295"/>
                </a:lnTo>
                <a:lnTo>
                  <a:pt x="309245" y="300304"/>
                </a:lnTo>
                <a:lnTo>
                  <a:pt x="58355" y="49340"/>
                </a:lnTo>
                <a:close/>
              </a:path>
              <a:path w="309244" h="309879">
                <a:moveTo>
                  <a:pt x="0" y="0"/>
                </a:moveTo>
                <a:lnTo>
                  <a:pt x="26924" y="80772"/>
                </a:lnTo>
                <a:lnTo>
                  <a:pt x="49340" y="58355"/>
                </a:lnTo>
                <a:lnTo>
                  <a:pt x="40386" y="49403"/>
                </a:lnTo>
                <a:lnTo>
                  <a:pt x="49403" y="40385"/>
                </a:lnTo>
                <a:lnTo>
                  <a:pt x="67310" y="40385"/>
                </a:lnTo>
                <a:lnTo>
                  <a:pt x="80772" y="26923"/>
                </a:lnTo>
                <a:lnTo>
                  <a:pt x="0" y="0"/>
                </a:lnTo>
                <a:close/>
              </a:path>
              <a:path w="309244" h="309879">
                <a:moveTo>
                  <a:pt x="49403" y="40385"/>
                </a:moveTo>
                <a:lnTo>
                  <a:pt x="40386" y="49403"/>
                </a:lnTo>
                <a:lnTo>
                  <a:pt x="49340" y="58355"/>
                </a:lnTo>
                <a:lnTo>
                  <a:pt x="58355" y="49340"/>
                </a:lnTo>
                <a:lnTo>
                  <a:pt x="49403" y="40385"/>
                </a:lnTo>
                <a:close/>
              </a:path>
              <a:path w="309244" h="309879">
                <a:moveTo>
                  <a:pt x="67310" y="40385"/>
                </a:moveTo>
                <a:lnTo>
                  <a:pt x="49403" y="40385"/>
                </a:lnTo>
                <a:lnTo>
                  <a:pt x="58355" y="49340"/>
                </a:lnTo>
                <a:lnTo>
                  <a:pt x="67310" y="40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060575" y="5744667"/>
            <a:ext cx="1174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Magnitude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12917" y="4982336"/>
            <a:ext cx="1969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u="sng" sz="1800" spc="-10" b="1">
                <a:solidFill>
                  <a:srgbClr val="FAFFFA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0001100</a:t>
            </a:r>
            <a:r>
              <a:rPr dirty="0" baseline="-20833" sz="18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1800" spc="-8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1800" spc="1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12</a:t>
            </a:r>
            <a:r>
              <a:rPr dirty="0" baseline="-20833" sz="180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039995" y="5297423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5" h="309879">
                <a:moveTo>
                  <a:pt x="250889" y="49340"/>
                </a:moveTo>
                <a:lnTo>
                  <a:pt x="0" y="300304"/>
                </a:lnTo>
                <a:lnTo>
                  <a:pt x="8889" y="309295"/>
                </a:lnTo>
                <a:lnTo>
                  <a:pt x="259904" y="58355"/>
                </a:lnTo>
                <a:lnTo>
                  <a:pt x="250889" y="49340"/>
                </a:lnTo>
                <a:close/>
              </a:path>
              <a:path w="309245" h="309879">
                <a:moveTo>
                  <a:pt x="295782" y="40385"/>
                </a:moveTo>
                <a:lnTo>
                  <a:pt x="259841" y="40385"/>
                </a:lnTo>
                <a:lnTo>
                  <a:pt x="268858" y="49403"/>
                </a:lnTo>
                <a:lnTo>
                  <a:pt x="259904" y="58355"/>
                </a:lnTo>
                <a:lnTo>
                  <a:pt x="282320" y="80772"/>
                </a:lnTo>
                <a:lnTo>
                  <a:pt x="295782" y="40385"/>
                </a:lnTo>
                <a:close/>
              </a:path>
              <a:path w="309245" h="309879">
                <a:moveTo>
                  <a:pt x="259841" y="40385"/>
                </a:moveTo>
                <a:lnTo>
                  <a:pt x="250889" y="49340"/>
                </a:lnTo>
                <a:lnTo>
                  <a:pt x="259904" y="58355"/>
                </a:lnTo>
                <a:lnTo>
                  <a:pt x="268858" y="49403"/>
                </a:lnTo>
                <a:lnTo>
                  <a:pt x="259841" y="40385"/>
                </a:lnTo>
                <a:close/>
              </a:path>
              <a:path w="309245" h="309879">
                <a:moveTo>
                  <a:pt x="309244" y="0"/>
                </a:moveTo>
                <a:lnTo>
                  <a:pt x="228472" y="26923"/>
                </a:lnTo>
                <a:lnTo>
                  <a:pt x="250889" y="49340"/>
                </a:lnTo>
                <a:lnTo>
                  <a:pt x="259841" y="40385"/>
                </a:lnTo>
                <a:lnTo>
                  <a:pt x="295782" y="40385"/>
                </a:lnTo>
                <a:lnTo>
                  <a:pt x="309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499864" y="5668467"/>
            <a:ext cx="862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1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958840" y="5373623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5" h="309879">
                <a:moveTo>
                  <a:pt x="58355" y="49340"/>
                </a:moveTo>
                <a:lnTo>
                  <a:pt x="49341" y="58354"/>
                </a:lnTo>
                <a:lnTo>
                  <a:pt x="300355" y="309283"/>
                </a:lnTo>
                <a:lnTo>
                  <a:pt x="309245" y="300304"/>
                </a:lnTo>
                <a:lnTo>
                  <a:pt x="58355" y="49340"/>
                </a:lnTo>
                <a:close/>
              </a:path>
              <a:path w="309245" h="309879">
                <a:moveTo>
                  <a:pt x="0" y="0"/>
                </a:moveTo>
                <a:lnTo>
                  <a:pt x="26924" y="80772"/>
                </a:lnTo>
                <a:lnTo>
                  <a:pt x="49341" y="58354"/>
                </a:lnTo>
                <a:lnTo>
                  <a:pt x="40386" y="49403"/>
                </a:lnTo>
                <a:lnTo>
                  <a:pt x="49402" y="40385"/>
                </a:lnTo>
                <a:lnTo>
                  <a:pt x="67310" y="40385"/>
                </a:lnTo>
                <a:lnTo>
                  <a:pt x="80772" y="26923"/>
                </a:lnTo>
                <a:lnTo>
                  <a:pt x="0" y="0"/>
                </a:lnTo>
                <a:close/>
              </a:path>
              <a:path w="309245" h="309879">
                <a:moveTo>
                  <a:pt x="49402" y="40385"/>
                </a:moveTo>
                <a:lnTo>
                  <a:pt x="40386" y="49403"/>
                </a:lnTo>
                <a:lnTo>
                  <a:pt x="49341" y="58354"/>
                </a:lnTo>
                <a:lnTo>
                  <a:pt x="58355" y="49340"/>
                </a:lnTo>
                <a:lnTo>
                  <a:pt x="49402" y="40385"/>
                </a:lnTo>
                <a:close/>
              </a:path>
              <a:path w="309245" h="309879">
                <a:moveTo>
                  <a:pt x="67310" y="40385"/>
                </a:moveTo>
                <a:lnTo>
                  <a:pt x="49402" y="40385"/>
                </a:lnTo>
                <a:lnTo>
                  <a:pt x="58355" y="49340"/>
                </a:lnTo>
                <a:lnTo>
                  <a:pt x="67310" y="40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024498" y="5668467"/>
            <a:ext cx="1172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Magnitude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48806"/>
            <a:ext cx="8200390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469" rIns="0" bIns="0" rtlCol="0" vert="horz">
            <a:spAutoFit/>
          </a:bodyPr>
          <a:lstStyle/>
          <a:p>
            <a:pPr marL="37465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One’s</a:t>
            </a:r>
            <a:r>
              <a:rPr dirty="0" sz="36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6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Representation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5003" y="859028"/>
            <a:ext cx="8586470" cy="4069079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520700" marR="648970" indent="-457200">
              <a:lnSpc>
                <a:spcPts val="2450"/>
              </a:lnSpc>
              <a:spcBef>
                <a:spcPts val="540"/>
              </a:spcBef>
              <a:buClr>
                <a:srgbClr val="FF00FF"/>
              </a:buClr>
              <a:buFont typeface="Arial MT"/>
              <a:buChar char="•"/>
              <a:tabLst>
                <a:tab pos="52070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one’s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involves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inverting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all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bits.</a:t>
            </a:r>
            <a:endParaRPr sz="2400">
              <a:latin typeface="Arial"/>
              <a:cs typeface="Arial"/>
            </a:endParaRPr>
          </a:p>
          <a:p>
            <a:pPr lvl="1" marL="1017269" indent="-457200">
              <a:lnSpc>
                <a:spcPct val="100000"/>
              </a:lnSpc>
              <a:spcBef>
                <a:spcPts val="1430"/>
              </a:spcBef>
              <a:buClr>
                <a:srgbClr val="FF00FF"/>
              </a:buClr>
              <a:buFont typeface="Arial MT"/>
              <a:buChar char="•"/>
              <a:tabLst>
                <a:tab pos="1017269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00110011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11001100</a:t>
            </a:r>
            <a:endParaRPr sz="2400">
              <a:latin typeface="Arial"/>
              <a:cs typeface="Arial"/>
            </a:endParaRPr>
          </a:p>
          <a:p>
            <a:pPr lvl="1" marL="1017269" indent="-457200">
              <a:lnSpc>
                <a:spcPct val="100000"/>
              </a:lnSpc>
              <a:spcBef>
                <a:spcPts val="1440"/>
              </a:spcBef>
              <a:buClr>
                <a:srgbClr val="FF00FF"/>
              </a:buClr>
              <a:buFont typeface="Arial MT"/>
              <a:buChar char="•"/>
              <a:tabLst>
                <a:tab pos="1017269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10101010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01010101</a:t>
            </a:r>
            <a:endParaRPr sz="2400">
              <a:latin typeface="Arial"/>
              <a:cs typeface="Arial"/>
            </a:endParaRPr>
          </a:p>
          <a:p>
            <a:pPr marL="520065" indent="-456565">
              <a:lnSpc>
                <a:spcPct val="100000"/>
              </a:lnSpc>
              <a:spcBef>
                <a:spcPts val="1440"/>
              </a:spcBef>
              <a:buClr>
                <a:srgbClr val="FF00FF"/>
              </a:buClr>
              <a:buFont typeface="Arial MT"/>
              <a:buChar char="•"/>
              <a:tabLst>
                <a:tab pos="520065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(2</a:t>
            </a:r>
            <a:r>
              <a:rPr dirty="0" baseline="24305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-1)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–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 marL="520065" indent="-456565">
              <a:lnSpc>
                <a:spcPts val="2665"/>
              </a:lnSpc>
              <a:spcBef>
                <a:spcPts val="1445"/>
              </a:spcBef>
              <a:buClr>
                <a:srgbClr val="FF00FF"/>
              </a:buClr>
              <a:buFont typeface="Arial MT"/>
              <a:buChar char="•"/>
              <a:tabLst>
                <a:tab pos="520065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Called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diminished</a:t>
            </a:r>
            <a:r>
              <a:rPr dirty="0" sz="24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radix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by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Mano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since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endParaRPr sz="2400">
              <a:latin typeface="Arial"/>
              <a:cs typeface="Arial"/>
            </a:endParaRPr>
          </a:p>
          <a:p>
            <a:pPr marL="520700">
              <a:lnSpc>
                <a:spcPts val="2665"/>
              </a:lnSpc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4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base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(radix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2).</a:t>
            </a:r>
            <a:endParaRPr sz="2400">
              <a:latin typeface="Arial"/>
              <a:cs typeface="Arial"/>
            </a:endParaRPr>
          </a:p>
          <a:p>
            <a:pPr marL="520700" marR="68580" indent="-457200">
              <a:lnSpc>
                <a:spcPts val="2450"/>
              </a:lnSpc>
              <a:spcBef>
                <a:spcPts val="1880"/>
              </a:spcBef>
              <a:buClr>
                <a:srgbClr val="FF00FF"/>
              </a:buClr>
              <a:buFont typeface="Arial MT"/>
              <a:buChar char="•"/>
              <a:tabLst>
                <a:tab pos="520700" algn="l"/>
              </a:tabLst>
            </a:pP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find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negative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take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1’s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complement.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09700" y="5323408"/>
            <a:ext cx="1830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u="sng" sz="1800" spc="-10" b="1">
                <a:solidFill>
                  <a:srgbClr val="FAFFFA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0001100</a:t>
            </a:r>
            <a:r>
              <a:rPr dirty="0" baseline="-20833" sz="18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1800" spc="-10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AFFFA"/>
                </a:solidFill>
                <a:latin typeface="Arial MT"/>
                <a:cs typeface="Arial MT"/>
              </a:rPr>
              <a:t>=</a:t>
            </a:r>
            <a:r>
              <a:rPr dirty="0" sz="1800" spc="-10">
                <a:solidFill>
                  <a:srgbClr val="FAFFFA"/>
                </a:solidFill>
                <a:latin typeface="Arial MT"/>
                <a:cs typeface="Arial MT"/>
              </a:rPr>
              <a:t> 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12</a:t>
            </a:r>
            <a:r>
              <a:rPr dirty="0" baseline="-20833" sz="180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138504" y="5638800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80" h="309879">
                <a:moveTo>
                  <a:pt x="250937" y="49366"/>
                </a:moveTo>
                <a:lnTo>
                  <a:pt x="0" y="300316"/>
                </a:lnTo>
                <a:lnTo>
                  <a:pt x="8991" y="309295"/>
                </a:lnTo>
                <a:lnTo>
                  <a:pt x="259932" y="58367"/>
                </a:lnTo>
                <a:lnTo>
                  <a:pt x="250937" y="49366"/>
                </a:lnTo>
                <a:close/>
              </a:path>
              <a:path w="309880" h="309879">
                <a:moveTo>
                  <a:pt x="295833" y="40411"/>
                </a:moveTo>
                <a:lnTo>
                  <a:pt x="259892" y="40411"/>
                </a:lnTo>
                <a:lnTo>
                  <a:pt x="268909" y="49390"/>
                </a:lnTo>
                <a:lnTo>
                  <a:pt x="259932" y="58367"/>
                </a:lnTo>
                <a:lnTo>
                  <a:pt x="282371" y="80822"/>
                </a:lnTo>
                <a:lnTo>
                  <a:pt x="295833" y="40411"/>
                </a:lnTo>
                <a:close/>
              </a:path>
              <a:path w="309880" h="309879">
                <a:moveTo>
                  <a:pt x="259892" y="40411"/>
                </a:moveTo>
                <a:lnTo>
                  <a:pt x="250937" y="49366"/>
                </a:lnTo>
                <a:lnTo>
                  <a:pt x="259932" y="58367"/>
                </a:lnTo>
                <a:lnTo>
                  <a:pt x="268909" y="49390"/>
                </a:lnTo>
                <a:lnTo>
                  <a:pt x="259892" y="40411"/>
                </a:lnTo>
                <a:close/>
              </a:path>
              <a:path w="309880" h="309879">
                <a:moveTo>
                  <a:pt x="309295" y="0"/>
                </a:moveTo>
                <a:lnTo>
                  <a:pt x="228523" y="26936"/>
                </a:lnTo>
                <a:lnTo>
                  <a:pt x="250937" y="49366"/>
                </a:lnTo>
                <a:lnTo>
                  <a:pt x="259892" y="40411"/>
                </a:lnTo>
                <a:lnTo>
                  <a:pt x="295833" y="40411"/>
                </a:lnTo>
                <a:lnTo>
                  <a:pt x="309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96595" y="6009538"/>
            <a:ext cx="8629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057400" y="5715000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4" h="309879">
                <a:moveTo>
                  <a:pt x="58357" y="49367"/>
                </a:moveTo>
                <a:lnTo>
                  <a:pt x="49364" y="58366"/>
                </a:lnTo>
                <a:lnTo>
                  <a:pt x="300355" y="309283"/>
                </a:lnTo>
                <a:lnTo>
                  <a:pt x="309244" y="300304"/>
                </a:lnTo>
                <a:lnTo>
                  <a:pt x="58357" y="49367"/>
                </a:lnTo>
                <a:close/>
              </a:path>
              <a:path w="309244" h="309879">
                <a:moveTo>
                  <a:pt x="0" y="0"/>
                </a:moveTo>
                <a:lnTo>
                  <a:pt x="26924" y="80822"/>
                </a:lnTo>
                <a:lnTo>
                  <a:pt x="49364" y="58366"/>
                </a:lnTo>
                <a:lnTo>
                  <a:pt x="40386" y="49390"/>
                </a:lnTo>
                <a:lnTo>
                  <a:pt x="49402" y="40411"/>
                </a:lnTo>
                <a:lnTo>
                  <a:pt x="67306" y="40411"/>
                </a:lnTo>
                <a:lnTo>
                  <a:pt x="80772" y="26936"/>
                </a:lnTo>
                <a:lnTo>
                  <a:pt x="0" y="0"/>
                </a:lnTo>
                <a:close/>
              </a:path>
              <a:path w="309244" h="309879">
                <a:moveTo>
                  <a:pt x="49402" y="40411"/>
                </a:moveTo>
                <a:lnTo>
                  <a:pt x="40386" y="49390"/>
                </a:lnTo>
                <a:lnTo>
                  <a:pt x="49364" y="58366"/>
                </a:lnTo>
                <a:lnTo>
                  <a:pt x="58357" y="49367"/>
                </a:lnTo>
                <a:lnTo>
                  <a:pt x="49402" y="40411"/>
                </a:lnTo>
                <a:close/>
              </a:path>
              <a:path w="309244" h="309879">
                <a:moveTo>
                  <a:pt x="67306" y="40411"/>
                </a:moveTo>
                <a:lnTo>
                  <a:pt x="49402" y="40411"/>
                </a:lnTo>
                <a:lnTo>
                  <a:pt x="58357" y="49367"/>
                </a:lnTo>
                <a:lnTo>
                  <a:pt x="67306" y="40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120900" y="6009538"/>
            <a:ext cx="11734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Magnitude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12917" y="5363057"/>
            <a:ext cx="19335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11110011</a:t>
            </a:r>
            <a:r>
              <a:rPr dirty="0" baseline="-20833" sz="1800" spc="-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1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AFFFA"/>
                </a:solidFill>
                <a:latin typeface="Arial MT"/>
                <a:cs typeface="Arial MT"/>
              </a:rPr>
              <a:t>=</a:t>
            </a:r>
            <a:r>
              <a:rPr dirty="0" sz="1800">
                <a:solidFill>
                  <a:srgbClr val="FAFFFA"/>
                </a:solidFill>
                <a:latin typeface="Arial MT"/>
                <a:cs typeface="Arial MT"/>
              </a:rPr>
              <a:t>	</a:t>
            </a: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12</a:t>
            </a:r>
            <a:r>
              <a:rPr dirty="0" baseline="-20833" sz="180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039995" y="5678423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5" h="309879">
                <a:moveTo>
                  <a:pt x="250887" y="49367"/>
                </a:moveTo>
                <a:lnTo>
                  <a:pt x="0" y="300304"/>
                </a:lnTo>
                <a:lnTo>
                  <a:pt x="8889" y="309295"/>
                </a:lnTo>
                <a:lnTo>
                  <a:pt x="259880" y="58366"/>
                </a:lnTo>
                <a:lnTo>
                  <a:pt x="250887" y="49367"/>
                </a:lnTo>
                <a:close/>
              </a:path>
              <a:path w="309245" h="309879">
                <a:moveTo>
                  <a:pt x="295782" y="40411"/>
                </a:moveTo>
                <a:lnTo>
                  <a:pt x="259841" y="40411"/>
                </a:lnTo>
                <a:lnTo>
                  <a:pt x="268858" y="49390"/>
                </a:lnTo>
                <a:lnTo>
                  <a:pt x="259880" y="58366"/>
                </a:lnTo>
                <a:lnTo>
                  <a:pt x="282320" y="80822"/>
                </a:lnTo>
                <a:lnTo>
                  <a:pt x="295782" y="40411"/>
                </a:lnTo>
                <a:close/>
              </a:path>
              <a:path w="309245" h="309879">
                <a:moveTo>
                  <a:pt x="259841" y="40411"/>
                </a:moveTo>
                <a:lnTo>
                  <a:pt x="250887" y="49367"/>
                </a:lnTo>
                <a:lnTo>
                  <a:pt x="259880" y="58366"/>
                </a:lnTo>
                <a:lnTo>
                  <a:pt x="268858" y="49390"/>
                </a:lnTo>
                <a:lnTo>
                  <a:pt x="259841" y="40411"/>
                </a:lnTo>
                <a:close/>
              </a:path>
              <a:path w="309245" h="309879">
                <a:moveTo>
                  <a:pt x="309244" y="0"/>
                </a:moveTo>
                <a:lnTo>
                  <a:pt x="228472" y="26936"/>
                </a:lnTo>
                <a:lnTo>
                  <a:pt x="250887" y="49367"/>
                </a:lnTo>
                <a:lnTo>
                  <a:pt x="259841" y="40411"/>
                </a:lnTo>
                <a:lnTo>
                  <a:pt x="295782" y="40411"/>
                </a:lnTo>
                <a:lnTo>
                  <a:pt x="309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499864" y="6049771"/>
            <a:ext cx="862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1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501640" y="56784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58840" y="5754623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5" h="309879">
                <a:moveTo>
                  <a:pt x="58357" y="49367"/>
                </a:moveTo>
                <a:lnTo>
                  <a:pt x="49364" y="58366"/>
                </a:lnTo>
                <a:lnTo>
                  <a:pt x="300355" y="309283"/>
                </a:lnTo>
                <a:lnTo>
                  <a:pt x="309245" y="300304"/>
                </a:lnTo>
                <a:lnTo>
                  <a:pt x="58357" y="49367"/>
                </a:lnTo>
                <a:close/>
              </a:path>
              <a:path w="309245" h="309879">
                <a:moveTo>
                  <a:pt x="0" y="0"/>
                </a:moveTo>
                <a:lnTo>
                  <a:pt x="26924" y="80822"/>
                </a:lnTo>
                <a:lnTo>
                  <a:pt x="49364" y="58366"/>
                </a:lnTo>
                <a:lnTo>
                  <a:pt x="40386" y="49390"/>
                </a:lnTo>
                <a:lnTo>
                  <a:pt x="49402" y="40411"/>
                </a:lnTo>
                <a:lnTo>
                  <a:pt x="67306" y="40411"/>
                </a:lnTo>
                <a:lnTo>
                  <a:pt x="80772" y="26936"/>
                </a:lnTo>
                <a:lnTo>
                  <a:pt x="0" y="0"/>
                </a:lnTo>
                <a:close/>
              </a:path>
              <a:path w="309245" h="309879">
                <a:moveTo>
                  <a:pt x="49402" y="40411"/>
                </a:moveTo>
                <a:lnTo>
                  <a:pt x="40386" y="49390"/>
                </a:lnTo>
                <a:lnTo>
                  <a:pt x="49364" y="58366"/>
                </a:lnTo>
                <a:lnTo>
                  <a:pt x="58357" y="49367"/>
                </a:lnTo>
                <a:lnTo>
                  <a:pt x="49402" y="40411"/>
                </a:lnTo>
                <a:close/>
              </a:path>
              <a:path w="309245" h="309879">
                <a:moveTo>
                  <a:pt x="67306" y="40411"/>
                </a:moveTo>
                <a:lnTo>
                  <a:pt x="49402" y="40411"/>
                </a:lnTo>
                <a:lnTo>
                  <a:pt x="58357" y="49367"/>
                </a:lnTo>
                <a:lnTo>
                  <a:pt x="67306" y="40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024498" y="6049771"/>
            <a:ext cx="1172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Magnitude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106718"/>
            <a:ext cx="8191246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492" rIns="0" bIns="0" rtlCol="0" vert="horz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dirty="0" sz="3600" spc="-40">
                <a:solidFill>
                  <a:srgbClr val="FFFF00"/>
                </a:solidFill>
                <a:latin typeface="Arial"/>
                <a:cs typeface="Arial"/>
              </a:rPr>
              <a:t>Two’s</a:t>
            </a:r>
            <a:r>
              <a:rPr dirty="0" sz="3600" spc="-1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Representation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0903" y="896873"/>
            <a:ext cx="7948295" cy="405066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533400" marR="17780" indent="-457834">
              <a:lnSpc>
                <a:spcPct val="75000"/>
              </a:lnSpc>
              <a:spcBef>
                <a:spcPts val="820"/>
              </a:spcBef>
              <a:buClr>
                <a:srgbClr val="FF00FF"/>
              </a:buClr>
              <a:buFont typeface="Arial MT"/>
              <a:buChar char="•"/>
              <a:tabLst>
                <a:tab pos="53340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two’s</a:t>
            </a:r>
            <a:r>
              <a:rPr dirty="0" sz="24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involves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inverting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all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adding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  <a:p>
            <a:pPr lvl="1" marL="1029969" indent="-457200">
              <a:lnSpc>
                <a:spcPct val="100000"/>
              </a:lnSpc>
              <a:spcBef>
                <a:spcPts val="1150"/>
              </a:spcBef>
              <a:buClr>
                <a:srgbClr val="FF00FF"/>
              </a:buClr>
              <a:buFont typeface="Arial MT"/>
              <a:buChar char="•"/>
              <a:tabLst>
                <a:tab pos="1029969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00110011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11001101</a:t>
            </a:r>
            <a:endParaRPr sz="2400">
              <a:latin typeface="Arial"/>
              <a:cs typeface="Arial"/>
            </a:endParaRPr>
          </a:p>
          <a:p>
            <a:pPr lvl="1" marL="1029969" indent="-457200">
              <a:lnSpc>
                <a:spcPct val="100000"/>
              </a:lnSpc>
              <a:spcBef>
                <a:spcPts val="1155"/>
              </a:spcBef>
              <a:buClr>
                <a:srgbClr val="FF00FF"/>
              </a:buClr>
              <a:buFont typeface="Arial MT"/>
              <a:buChar char="•"/>
              <a:tabLst>
                <a:tab pos="1029969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10101010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01010110</a:t>
            </a:r>
            <a:endParaRPr sz="2400">
              <a:latin typeface="Arial"/>
              <a:cs typeface="Arial"/>
            </a:endParaRPr>
          </a:p>
          <a:p>
            <a:pPr marL="533400" marR="133985" indent="-457834">
              <a:lnSpc>
                <a:spcPct val="75000"/>
              </a:lnSpc>
              <a:spcBef>
                <a:spcPts val="1875"/>
              </a:spcBef>
              <a:buClr>
                <a:srgbClr val="FF00FF"/>
              </a:buClr>
              <a:buFont typeface="Arial MT"/>
              <a:buChar char="•"/>
              <a:tabLst>
                <a:tab pos="53340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(2</a:t>
            </a:r>
            <a:r>
              <a:rPr dirty="0" baseline="24305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1)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–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1.</a:t>
            </a:r>
            <a:endParaRPr sz="2400">
              <a:latin typeface="Arial"/>
              <a:cs typeface="Arial"/>
            </a:endParaRPr>
          </a:p>
          <a:p>
            <a:pPr marL="533400" marR="1124585" indent="-457834">
              <a:lnSpc>
                <a:spcPct val="75000"/>
              </a:lnSpc>
              <a:spcBef>
                <a:spcPts val="1875"/>
              </a:spcBef>
              <a:buClr>
                <a:srgbClr val="FF00FF"/>
              </a:buClr>
              <a:buFont typeface="Arial MT"/>
              <a:buChar char="•"/>
              <a:tabLst>
                <a:tab pos="53340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Called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radix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by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Mano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since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2’s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base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(radix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2).</a:t>
            </a:r>
            <a:endParaRPr sz="2400">
              <a:latin typeface="Arial"/>
              <a:cs typeface="Arial"/>
            </a:endParaRPr>
          </a:p>
          <a:p>
            <a:pPr marL="533400" marR="453390" indent="-457834">
              <a:lnSpc>
                <a:spcPct val="75000"/>
              </a:lnSpc>
              <a:spcBef>
                <a:spcPts val="1875"/>
              </a:spcBef>
              <a:buClr>
                <a:srgbClr val="FF00FF"/>
              </a:buClr>
              <a:buFont typeface="Arial MT"/>
              <a:buChar char="•"/>
              <a:tabLst>
                <a:tab pos="533400" algn="l"/>
              </a:tabLst>
            </a:pP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find</a:t>
            </a:r>
            <a:r>
              <a:rPr dirty="0" sz="24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negative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take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complement.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09700" y="5323408"/>
            <a:ext cx="1830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u="sng" sz="1800" spc="-10" b="1">
                <a:solidFill>
                  <a:srgbClr val="FAFFFA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0001100</a:t>
            </a:r>
            <a:r>
              <a:rPr dirty="0" baseline="-20833" sz="18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1800" spc="-10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AFFFA"/>
                </a:solidFill>
                <a:latin typeface="Arial MT"/>
                <a:cs typeface="Arial MT"/>
              </a:rPr>
              <a:t>=</a:t>
            </a:r>
            <a:r>
              <a:rPr dirty="0" sz="1800" spc="-10">
                <a:solidFill>
                  <a:srgbClr val="FAFFFA"/>
                </a:solidFill>
                <a:latin typeface="Arial MT"/>
                <a:cs typeface="Arial MT"/>
              </a:rPr>
              <a:t> 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12</a:t>
            </a:r>
            <a:r>
              <a:rPr dirty="0" baseline="-20833" sz="180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138504" y="5638800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80" h="309879">
                <a:moveTo>
                  <a:pt x="250937" y="49366"/>
                </a:moveTo>
                <a:lnTo>
                  <a:pt x="0" y="300316"/>
                </a:lnTo>
                <a:lnTo>
                  <a:pt x="8991" y="309295"/>
                </a:lnTo>
                <a:lnTo>
                  <a:pt x="259932" y="58367"/>
                </a:lnTo>
                <a:lnTo>
                  <a:pt x="250937" y="49366"/>
                </a:lnTo>
                <a:close/>
              </a:path>
              <a:path w="309880" h="309879">
                <a:moveTo>
                  <a:pt x="295833" y="40411"/>
                </a:moveTo>
                <a:lnTo>
                  <a:pt x="259892" y="40411"/>
                </a:lnTo>
                <a:lnTo>
                  <a:pt x="268909" y="49390"/>
                </a:lnTo>
                <a:lnTo>
                  <a:pt x="259932" y="58367"/>
                </a:lnTo>
                <a:lnTo>
                  <a:pt x="282371" y="80822"/>
                </a:lnTo>
                <a:lnTo>
                  <a:pt x="295833" y="40411"/>
                </a:lnTo>
                <a:close/>
              </a:path>
              <a:path w="309880" h="309879">
                <a:moveTo>
                  <a:pt x="259892" y="40411"/>
                </a:moveTo>
                <a:lnTo>
                  <a:pt x="250937" y="49366"/>
                </a:lnTo>
                <a:lnTo>
                  <a:pt x="259932" y="58367"/>
                </a:lnTo>
                <a:lnTo>
                  <a:pt x="268909" y="49390"/>
                </a:lnTo>
                <a:lnTo>
                  <a:pt x="259892" y="40411"/>
                </a:lnTo>
                <a:close/>
              </a:path>
              <a:path w="309880" h="309879">
                <a:moveTo>
                  <a:pt x="309295" y="0"/>
                </a:moveTo>
                <a:lnTo>
                  <a:pt x="228523" y="26936"/>
                </a:lnTo>
                <a:lnTo>
                  <a:pt x="250937" y="49366"/>
                </a:lnTo>
                <a:lnTo>
                  <a:pt x="259892" y="40411"/>
                </a:lnTo>
                <a:lnTo>
                  <a:pt x="295833" y="40411"/>
                </a:lnTo>
                <a:lnTo>
                  <a:pt x="309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96595" y="6009538"/>
            <a:ext cx="8629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057400" y="5715000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4" h="309879">
                <a:moveTo>
                  <a:pt x="58357" y="49367"/>
                </a:moveTo>
                <a:lnTo>
                  <a:pt x="49364" y="58366"/>
                </a:lnTo>
                <a:lnTo>
                  <a:pt x="300355" y="309283"/>
                </a:lnTo>
                <a:lnTo>
                  <a:pt x="309244" y="300304"/>
                </a:lnTo>
                <a:lnTo>
                  <a:pt x="58357" y="49367"/>
                </a:lnTo>
                <a:close/>
              </a:path>
              <a:path w="309244" h="309879">
                <a:moveTo>
                  <a:pt x="0" y="0"/>
                </a:moveTo>
                <a:lnTo>
                  <a:pt x="26924" y="80822"/>
                </a:lnTo>
                <a:lnTo>
                  <a:pt x="49364" y="58366"/>
                </a:lnTo>
                <a:lnTo>
                  <a:pt x="40386" y="49390"/>
                </a:lnTo>
                <a:lnTo>
                  <a:pt x="49402" y="40411"/>
                </a:lnTo>
                <a:lnTo>
                  <a:pt x="67306" y="40411"/>
                </a:lnTo>
                <a:lnTo>
                  <a:pt x="80772" y="26936"/>
                </a:lnTo>
                <a:lnTo>
                  <a:pt x="0" y="0"/>
                </a:lnTo>
                <a:close/>
              </a:path>
              <a:path w="309244" h="309879">
                <a:moveTo>
                  <a:pt x="49402" y="40411"/>
                </a:moveTo>
                <a:lnTo>
                  <a:pt x="40386" y="49390"/>
                </a:lnTo>
                <a:lnTo>
                  <a:pt x="49364" y="58366"/>
                </a:lnTo>
                <a:lnTo>
                  <a:pt x="58357" y="49367"/>
                </a:lnTo>
                <a:lnTo>
                  <a:pt x="49402" y="40411"/>
                </a:lnTo>
                <a:close/>
              </a:path>
              <a:path w="309244" h="309879">
                <a:moveTo>
                  <a:pt x="67306" y="40411"/>
                </a:moveTo>
                <a:lnTo>
                  <a:pt x="49402" y="40411"/>
                </a:lnTo>
                <a:lnTo>
                  <a:pt x="58357" y="49367"/>
                </a:lnTo>
                <a:lnTo>
                  <a:pt x="67306" y="40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120900" y="6009538"/>
            <a:ext cx="11734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Magnitude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12917" y="5363057"/>
            <a:ext cx="194563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FAFFFA"/>
                </a:solidFill>
                <a:latin typeface="Arial"/>
                <a:cs typeface="Arial"/>
              </a:rPr>
              <a:t>11110100</a:t>
            </a:r>
            <a:r>
              <a:rPr dirty="0" baseline="-20833" sz="1800" spc="-52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1800" spc="-8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1800" spc="1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12</a:t>
            </a:r>
            <a:r>
              <a:rPr dirty="0" baseline="-20833" sz="180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039995" y="5678423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5" h="309879">
                <a:moveTo>
                  <a:pt x="250887" y="49367"/>
                </a:moveTo>
                <a:lnTo>
                  <a:pt x="0" y="300304"/>
                </a:lnTo>
                <a:lnTo>
                  <a:pt x="8889" y="309295"/>
                </a:lnTo>
                <a:lnTo>
                  <a:pt x="259880" y="58366"/>
                </a:lnTo>
                <a:lnTo>
                  <a:pt x="250887" y="49367"/>
                </a:lnTo>
                <a:close/>
              </a:path>
              <a:path w="309245" h="309879">
                <a:moveTo>
                  <a:pt x="295782" y="40411"/>
                </a:moveTo>
                <a:lnTo>
                  <a:pt x="259841" y="40411"/>
                </a:lnTo>
                <a:lnTo>
                  <a:pt x="268858" y="49390"/>
                </a:lnTo>
                <a:lnTo>
                  <a:pt x="259880" y="58366"/>
                </a:lnTo>
                <a:lnTo>
                  <a:pt x="282320" y="80822"/>
                </a:lnTo>
                <a:lnTo>
                  <a:pt x="295782" y="40411"/>
                </a:lnTo>
                <a:close/>
              </a:path>
              <a:path w="309245" h="309879">
                <a:moveTo>
                  <a:pt x="259841" y="40411"/>
                </a:moveTo>
                <a:lnTo>
                  <a:pt x="250887" y="49367"/>
                </a:lnTo>
                <a:lnTo>
                  <a:pt x="259880" y="58366"/>
                </a:lnTo>
                <a:lnTo>
                  <a:pt x="268858" y="49390"/>
                </a:lnTo>
                <a:lnTo>
                  <a:pt x="259841" y="40411"/>
                </a:lnTo>
                <a:close/>
              </a:path>
              <a:path w="309245" h="309879">
                <a:moveTo>
                  <a:pt x="309244" y="0"/>
                </a:moveTo>
                <a:lnTo>
                  <a:pt x="228472" y="26936"/>
                </a:lnTo>
                <a:lnTo>
                  <a:pt x="250887" y="49367"/>
                </a:lnTo>
                <a:lnTo>
                  <a:pt x="259841" y="40411"/>
                </a:lnTo>
                <a:lnTo>
                  <a:pt x="295782" y="40411"/>
                </a:lnTo>
                <a:lnTo>
                  <a:pt x="309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499864" y="6049771"/>
            <a:ext cx="862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1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501640" y="56784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58840" y="5754623"/>
            <a:ext cx="309245" cy="309880"/>
          </a:xfrm>
          <a:custGeom>
            <a:avLst/>
            <a:gdLst/>
            <a:ahLst/>
            <a:cxnLst/>
            <a:rect l="l" t="t" r="r" b="b"/>
            <a:pathLst>
              <a:path w="309245" h="309879">
                <a:moveTo>
                  <a:pt x="58357" y="49367"/>
                </a:moveTo>
                <a:lnTo>
                  <a:pt x="49364" y="58366"/>
                </a:lnTo>
                <a:lnTo>
                  <a:pt x="300355" y="309283"/>
                </a:lnTo>
                <a:lnTo>
                  <a:pt x="309245" y="300304"/>
                </a:lnTo>
                <a:lnTo>
                  <a:pt x="58357" y="49367"/>
                </a:lnTo>
                <a:close/>
              </a:path>
              <a:path w="309245" h="309879">
                <a:moveTo>
                  <a:pt x="0" y="0"/>
                </a:moveTo>
                <a:lnTo>
                  <a:pt x="26924" y="80822"/>
                </a:lnTo>
                <a:lnTo>
                  <a:pt x="49364" y="58366"/>
                </a:lnTo>
                <a:lnTo>
                  <a:pt x="40386" y="49390"/>
                </a:lnTo>
                <a:lnTo>
                  <a:pt x="49402" y="40411"/>
                </a:lnTo>
                <a:lnTo>
                  <a:pt x="67306" y="40411"/>
                </a:lnTo>
                <a:lnTo>
                  <a:pt x="80772" y="26936"/>
                </a:lnTo>
                <a:lnTo>
                  <a:pt x="0" y="0"/>
                </a:lnTo>
                <a:close/>
              </a:path>
              <a:path w="309245" h="309879">
                <a:moveTo>
                  <a:pt x="49402" y="40411"/>
                </a:moveTo>
                <a:lnTo>
                  <a:pt x="40386" y="49390"/>
                </a:lnTo>
                <a:lnTo>
                  <a:pt x="49364" y="58366"/>
                </a:lnTo>
                <a:lnTo>
                  <a:pt x="58357" y="49367"/>
                </a:lnTo>
                <a:lnTo>
                  <a:pt x="49402" y="40411"/>
                </a:lnTo>
                <a:close/>
              </a:path>
              <a:path w="309245" h="309879">
                <a:moveTo>
                  <a:pt x="67306" y="40411"/>
                </a:moveTo>
                <a:lnTo>
                  <a:pt x="49402" y="40411"/>
                </a:lnTo>
                <a:lnTo>
                  <a:pt x="58357" y="49367"/>
                </a:lnTo>
                <a:lnTo>
                  <a:pt x="67306" y="40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024498" y="6049771"/>
            <a:ext cx="1172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Magnitude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7094"/>
            <a:ext cx="6999478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122" rIns="0" bIns="0" rtlCol="0" vert="horz">
            <a:spAutoFit/>
          </a:bodyPr>
          <a:lstStyle/>
          <a:p>
            <a:pPr marL="1119505">
              <a:lnSpc>
                <a:spcPct val="100000"/>
              </a:lnSpc>
              <a:spcBef>
                <a:spcPts val="100"/>
              </a:spcBef>
            </a:pPr>
            <a:r>
              <a:rPr dirty="0" sz="3600" spc="-50">
                <a:solidFill>
                  <a:srgbClr val="FFFF00"/>
                </a:solidFill>
                <a:latin typeface="Arial"/>
                <a:cs typeface="Arial"/>
              </a:rPr>
              <a:t>Two’s</a:t>
            </a:r>
            <a:r>
              <a:rPr dirty="0" sz="3600" spc="-1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6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Shortcuts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92608" y="780326"/>
            <a:ext cx="8499475" cy="1848485"/>
            <a:chOff x="292608" y="780326"/>
            <a:chExt cx="8499475" cy="184848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807669"/>
              <a:ext cx="486003" cy="6353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" y="780326"/>
              <a:ext cx="2262886" cy="6780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119" y="780326"/>
              <a:ext cx="574370" cy="67801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0152" y="780326"/>
              <a:ext cx="5954140" cy="67801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" y="1146086"/>
              <a:ext cx="3113278" cy="67801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616" y="1584998"/>
              <a:ext cx="6423406" cy="67801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8376" y="1789137"/>
              <a:ext cx="394538" cy="4646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49439" y="1584998"/>
              <a:ext cx="1842388" cy="67801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4127" y="1950758"/>
              <a:ext cx="3003677" cy="67801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7344" y="862710"/>
            <a:ext cx="8074659" cy="156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9570" marR="112395" indent="-344805">
              <a:lnSpc>
                <a:spcPct val="100000"/>
              </a:lnSpc>
              <a:spcBef>
                <a:spcPts val="100"/>
              </a:spcBef>
              <a:buClr>
                <a:srgbClr val="FF33CC"/>
              </a:buClr>
              <a:buFont typeface="Arial MT"/>
              <a:buChar char="•"/>
              <a:tabLst>
                <a:tab pos="369570" algn="l"/>
                <a:tab pos="2229485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Algorithm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–</a:t>
            </a:r>
            <a:r>
              <a:rPr dirty="0" sz="24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Simply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each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then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result.</a:t>
            </a:r>
            <a:endParaRPr sz="2400">
              <a:latin typeface="Arial"/>
              <a:cs typeface="Arial"/>
            </a:endParaRPr>
          </a:p>
          <a:p>
            <a:pPr marL="768985" marR="17780" indent="-287020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Finding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(01100101)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18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its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1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complement…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22960" y="2389670"/>
            <a:ext cx="4847590" cy="1116965"/>
            <a:chOff x="822960" y="2389670"/>
            <a:chExt cx="4847590" cy="1116965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960" y="2389670"/>
              <a:ext cx="2485390" cy="67801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23616" y="2389670"/>
              <a:ext cx="1174813" cy="67801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8016" y="2389670"/>
              <a:ext cx="1732534" cy="67801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6400" y="2828582"/>
              <a:ext cx="2924429" cy="678014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002588" y="2398967"/>
            <a:ext cx="2914650" cy="9042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48450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=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01100101</a:t>
            </a:r>
            <a:r>
              <a:rPr dirty="0" sz="2400" spc="1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[N]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  <a:p>
            <a:pPr marL="866140">
              <a:lnSpc>
                <a:spcPct val="100000"/>
              </a:lnSpc>
              <a:spcBef>
                <a:spcPts val="575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10011010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52415" y="2828582"/>
            <a:ext cx="1750822" cy="678014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4118864" y="2398967"/>
            <a:ext cx="2284730" cy="9042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10011011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01100100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423416" y="3267493"/>
            <a:ext cx="3601085" cy="678180"/>
            <a:chOff x="1423416" y="3267493"/>
            <a:chExt cx="3601085" cy="678180"/>
          </a:xfrm>
        </p:grpSpPr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3416" y="3267493"/>
              <a:ext cx="2013077" cy="67801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43983" y="3267493"/>
              <a:ext cx="580415" cy="678014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4624832" y="3351021"/>
            <a:ext cx="203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447800" y="3267493"/>
            <a:ext cx="5158740" cy="1556385"/>
            <a:chOff x="1447800" y="3267493"/>
            <a:chExt cx="5158740" cy="1556385"/>
          </a:xfrm>
        </p:grpSpPr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28944" y="3267493"/>
              <a:ext cx="574370" cy="67801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08760" y="3706405"/>
              <a:ext cx="1912365" cy="67801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93920" y="3706405"/>
              <a:ext cx="1912366" cy="67801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47800" y="4145318"/>
              <a:ext cx="2150110" cy="678014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1603375" y="3278247"/>
            <a:ext cx="1633220" cy="13423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450340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  <a:spcBef>
                <a:spcPts val="580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--------------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75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10011011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52415" y="4145318"/>
            <a:ext cx="1750822" cy="678014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4875021" y="3278247"/>
            <a:ext cx="1534795" cy="13423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67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0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--------------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575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01100101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92608" y="4584230"/>
            <a:ext cx="8667115" cy="2273935"/>
            <a:chOff x="292608" y="4584230"/>
            <a:chExt cx="8667115" cy="2273935"/>
          </a:xfrm>
        </p:grpSpPr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4611573"/>
              <a:ext cx="486003" cy="63530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4840" y="4584230"/>
              <a:ext cx="1839341" cy="67801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18943" y="4584230"/>
              <a:ext cx="574370" cy="67801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8128" y="4584230"/>
              <a:ext cx="574370" cy="67801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77312" y="4584230"/>
              <a:ext cx="1555877" cy="67801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84904" y="4584230"/>
              <a:ext cx="1016304" cy="67801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56048" y="4584230"/>
              <a:ext cx="860869" cy="67801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68696" y="4584230"/>
              <a:ext cx="1101648" cy="67801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2136" y="4584230"/>
              <a:ext cx="1927733" cy="67801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04631" y="4584230"/>
              <a:ext cx="854760" cy="67801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4840" y="4949952"/>
              <a:ext cx="1110805" cy="67801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56944" y="4949952"/>
              <a:ext cx="745058" cy="67801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23287" y="4949952"/>
              <a:ext cx="687158" cy="67801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31719" y="4949952"/>
              <a:ext cx="857846" cy="67801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10840" y="4949952"/>
              <a:ext cx="943190" cy="67801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72255" y="4949952"/>
              <a:ext cx="775525" cy="67801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69079" y="4949952"/>
              <a:ext cx="690181" cy="67801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77511" y="4949952"/>
              <a:ext cx="943190" cy="67801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41975" y="4949952"/>
              <a:ext cx="1753997" cy="67801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14160" y="4949952"/>
              <a:ext cx="860869" cy="67801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96327" y="4949952"/>
              <a:ext cx="976693" cy="67801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894319" y="4949952"/>
              <a:ext cx="571271" cy="67801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86927" y="4949952"/>
              <a:ext cx="772502" cy="678014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4840" y="5315712"/>
              <a:ext cx="946226" cy="67801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49680" y="5315712"/>
              <a:ext cx="1046784" cy="67801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152" y="5315712"/>
              <a:ext cx="2659253" cy="67801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312919" y="5315712"/>
              <a:ext cx="860869" cy="678014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55463" y="5315712"/>
              <a:ext cx="1863597" cy="67801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94704" y="5315712"/>
              <a:ext cx="946226" cy="678014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37248" y="5315712"/>
              <a:ext cx="489026" cy="678014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24127" y="5754624"/>
              <a:ext cx="708482" cy="678014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109215" y="5754624"/>
              <a:ext cx="2613533" cy="67801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24840" y="6193531"/>
              <a:ext cx="912672" cy="664467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94816" y="6193531"/>
              <a:ext cx="2613533" cy="664467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/>
          <p:nvPr/>
        </p:nvSpPr>
        <p:spPr>
          <a:xfrm>
            <a:off x="460044" y="4668392"/>
            <a:ext cx="8307705" cy="200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330" marR="5080" indent="-342265">
              <a:lnSpc>
                <a:spcPct val="100000"/>
              </a:lnSpc>
              <a:spcBef>
                <a:spcPts val="100"/>
              </a:spcBef>
              <a:buClr>
                <a:srgbClr val="FF33CC"/>
              </a:buClr>
              <a:buFont typeface="Arial MT"/>
              <a:buChar char="•"/>
              <a:tabLst>
                <a:tab pos="3568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Algorithm</a:t>
            </a:r>
            <a:r>
              <a:rPr dirty="0" sz="2400" spc="5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sz="2400" spc="5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–</a:t>
            </a:r>
            <a:r>
              <a:rPr dirty="0" sz="2400" spc="5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Starting</a:t>
            </a:r>
            <a:r>
              <a:rPr dirty="0" sz="2400" spc="5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with</a:t>
            </a:r>
            <a:r>
              <a:rPr dirty="0" sz="2400" spc="5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5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least</a:t>
            </a:r>
            <a:r>
              <a:rPr dirty="0" sz="2400" spc="5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significant</a:t>
            </a:r>
            <a:r>
              <a:rPr dirty="0" sz="2400" spc="5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bit,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copy</a:t>
            </a:r>
            <a:r>
              <a:rPr dirty="0" sz="2400" spc="2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all</a:t>
            </a:r>
            <a:r>
              <a:rPr dirty="0" sz="2400" spc="3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400" spc="2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2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400" spc="2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up</a:t>
            </a:r>
            <a:r>
              <a:rPr dirty="0" sz="2400" spc="3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400" spc="2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400" spc="2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including</a:t>
            </a:r>
            <a:r>
              <a:rPr dirty="0" sz="2400" spc="2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3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first</a:t>
            </a:r>
            <a:r>
              <a:rPr dirty="0" sz="2400" spc="2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2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bit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then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complementing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remaining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bits.</a:t>
            </a:r>
            <a:endParaRPr sz="2400">
              <a:latin typeface="Arial"/>
              <a:cs typeface="Arial"/>
            </a:endParaRPr>
          </a:p>
          <a:p>
            <a:pPr algn="just" marL="756285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400" spc="455" b="1">
                <a:solidFill>
                  <a:srgbClr val="FAFFFA"/>
                </a:solidFill>
                <a:latin typeface="Arial"/>
                <a:cs typeface="Arial"/>
              </a:rPr>
              <a:t>     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1 1</a:t>
            </a:r>
            <a:r>
              <a:rPr dirty="0" sz="24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0 1</a:t>
            </a:r>
            <a:r>
              <a:rPr dirty="0" sz="24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algn="just" marL="356870">
              <a:lnSpc>
                <a:spcPct val="100000"/>
              </a:lnSpc>
              <a:spcBef>
                <a:spcPts val="580"/>
              </a:spcBef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[N]</a:t>
            </a:r>
            <a:r>
              <a:rPr dirty="0" sz="2400" spc="4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149390"/>
            <a:ext cx="7124446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672" rIns="0" bIns="0" rtlCol="0" vert="horz">
            <a:spAutoFit/>
          </a:bodyPr>
          <a:lstStyle/>
          <a:p>
            <a:pPr marL="77216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Finite</a:t>
            </a:r>
            <a:r>
              <a:rPr dirty="0" sz="36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Number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 Representation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92023" y="902157"/>
            <a:ext cx="8719185" cy="5884545"/>
            <a:chOff x="192023" y="902157"/>
            <a:chExt cx="8719185" cy="588454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3" y="935774"/>
              <a:ext cx="549948" cy="7145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7" y="902157"/>
              <a:ext cx="2025142" cy="7694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2096" y="902157"/>
              <a:ext cx="1086434" cy="7694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902157"/>
              <a:ext cx="1049858" cy="7694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9727" y="902157"/>
              <a:ext cx="650570" cy="76941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1752" y="902157"/>
              <a:ext cx="732828" cy="76941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0288" y="902157"/>
              <a:ext cx="2476245" cy="76941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2280" y="902157"/>
              <a:ext cx="2098421" cy="76941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207" y="1231341"/>
              <a:ext cx="1052893" cy="76941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7007" y="1231341"/>
              <a:ext cx="2031364" cy="76941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5119" y="1231341"/>
              <a:ext cx="1799589" cy="76941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94632" y="1231341"/>
              <a:ext cx="763358" cy="76941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93920" y="1231341"/>
              <a:ext cx="976693" cy="76941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3520" y="1231341"/>
              <a:ext cx="1397253" cy="76941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1184" y="1642821"/>
              <a:ext cx="574370" cy="76941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007" y="1642821"/>
              <a:ext cx="650570" cy="76941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9135" y="1688553"/>
              <a:ext cx="458571" cy="52251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9343" y="1688553"/>
              <a:ext cx="394538" cy="52251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85543" y="1688553"/>
              <a:ext cx="446303" cy="52251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34896" y="1642821"/>
              <a:ext cx="860869" cy="76941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28672" y="1642821"/>
              <a:ext cx="708482" cy="76941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73096" y="1642821"/>
              <a:ext cx="860869" cy="76941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6872" y="1642821"/>
              <a:ext cx="650570" cy="76941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29000" y="1688553"/>
              <a:ext cx="458571" cy="52251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9208" y="1688553"/>
              <a:ext cx="394538" cy="52251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45408" y="1688553"/>
              <a:ext cx="446303" cy="52251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03320" y="1642821"/>
              <a:ext cx="574370" cy="76941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19144" y="1642821"/>
              <a:ext cx="650570" cy="76941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1184" y="2054301"/>
              <a:ext cx="1452244" cy="76941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43328" y="2054301"/>
              <a:ext cx="665772" cy="76941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09088" y="2054301"/>
              <a:ext cx="745058" cy="76941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51047" y="2054301"/>
              <a:ext cx="976693" cy="76941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24656" y="2054301"/>
              <a:ext cx="1717421" cy="76941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41976" y="2054301"/>
              <a:ext cx="781646" cy="76941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23559" y="2054301"/>
              <a:ext cx="1068146" cy="769416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88608" y="2054301"/>
              <a:ext cx="1909444" cy="76941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94904" y="2054301"/>
              <a:ext cx="915746" cy="769416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1207" y="2383485"/>
              <a:ext cx="2537333" cy="76941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31591" y="2383485"/>
              <a:ext cx="708482" cy="76941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81528" y="2383485"/>
              <a:ext cx="553059" cy="76941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36264" y="2383485"/>
              <a:ext cx="1223581" cy="76941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2959" y="2383485"/>
              <a:ext cx="1086434" cy="76941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2495" y="2383485"/>
              <a:ext cx="650570" cy="76941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54623" y="2429217"/>
              <a:ext cx="458571" cy="52251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94832" y="2429217"/>
              <a:ext cx="391528" cy="52251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7983" y="2429217"/>
              <a:ext cx="446303" cy="52251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25895" y="2383485"/>
              <a:ext cx="571271" cy="769416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8671" y="2383485"/>
              <a:ext cx="650570" cy="76941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59295" y="2383485"/>
              <a:ext cx="659714" cy="76941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92112" y="2383485"/>
              <a:ext cx="574370" cy="76941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107935" y="2383485"/>
              <a:ext cx="1010246" cy="76941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659623" y="2383485"/>
              <a:ext cx="647471" cy="76941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48600" y="2383485"/>
              <a:ext cx="821258" cy="76941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211312" y="2383485"/>
              <a:ext cx="574370" cy="769416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97240" y="2615145"/>
              <a:ext cx="443293" cy="52251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1207" y="2712669"/>
              <a:ext cx="1071181" cy="76941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25296" y="2712669"/>
              <a:ext cx="650570" cy="769416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7320" y="2712669"/>
              <a:ext cx="650570" cy="76941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79448" y="2758401"/>
              <a:ext cx="458571" cy="522516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19656" y="2758401"/>
              <a:ext cx="394538" cy="522516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95856" y="2758401"/>
              <a:ext cx="446303" cy="522516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45207" y="2712669"/>
              <a:ext cx="659714" cy="76941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40863" y="2712669"/>
              <a:ext cx="574370" cy="76941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56688" y="2712669"/>
              <a:ext cx="1034605" cy="76941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32759" y="2712669"/>
              <a:ext cx="647471" cy="769416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221735" y="2712669"/>
              <a:ext cx="842581" cy="769416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605783" y="2712669"/>
              <a:ext cx="574370" cy="769416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91712" y="2944329"/>
              <a:ext cx="446303" cy="52251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3" y="3432086"/>
              <a:ext cx="549948" cy="71459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1207" y="3398469"/>
              <a:ext cx="1013269" cy="76941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9784" y="3398469"/>
              <a:ext cx="650570" cy="769416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11807" y="3398469"/>
              <a:ext cx="729792" cy="769416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26919" y="3398469"/>
              <a:ext cx="2479421" cy="769416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291583" y="3398469"/>
              <a:ext cx="1296797" cy="769416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373623" y="3398469"/>
              <a:ext cx="1848485" cy="769416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007352" y="3398469"/>
              <a:ext cx="1903222" cy="769416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21207" y="3727653"/>
              <a:ext cx="1187005" cy="769416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41120" y="3727653"/>
              <a:ext cx="1757045" cy="769416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39568" y="3727653"/>
              <a:ext cx="553059" cy="769416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3" y="4370870"/>
              <a:ext cx="549948" cy="714590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1207" y="4337253"/>
              <a:ext cx="1013269" cy="769416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31976" y="4337253"/>
              <a:ext cx="650570" cy="769416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23999" y="4337253"/>
              <a:ext cx="729792" cy="769416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048256" y="4337253"/>
              <a:ext cx="2482342" cy="769416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325112" y="4337253"/>
              <a:ext cx="1049858" cy="769416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172456" y="4337253"/>
              <a:ext cx="3031108" cy="769416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97952" y="4337253"/>
              <a:ext cx="912672" cy="769416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21207" y="4666437"/>
              <a:ext cx="1168704" cy="769416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31391" y="4666437"/>
              <a:ext cx="553059" cy="769416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3" y="5309616"/>
              <a:ext cx="549948" cy="714590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1207" y="5276087"/>
              <a:ext cx="1013269" cy="769416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76527" y="5276087"/>
              <a:ext cx="860869" cy="769416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679448" y="5276087"/>
              <a:ext cx="668858" cy="76941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990344" y="5276087"/>
              <a:ext cx="879170" cy="769416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11551" y="5276087"/>
              <a:ext cx="1717421" cy="769416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70959" y="5276087"/>
              <a:ext cx="763358" cy="769416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76344" y="5276087"/>
              <a:ext cx="1244904" cy="769416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63312" y="5276087"/>
              <a:ext cx="1507109" cy="769416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312408" y="5276087"/>
              <a:ext cx="632282" cy="769416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586727" y="5276087"/>
              <a:ext cx="1299845" cy="769416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528559" y="5276087"/>
              <a:ext cx="973658" cy="769416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144255" y="5276087"/>
              <a:ext cx="629246" cy="769416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385047" y="5321808"/>
              <a:ext cx="455447" cy="522516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21207" y="5605272"/>
              <a:ext cx="1839341" cy="769416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87296" y="5605272"/>
              <a:ext cx="1988566" cy="769416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608832" y="5605272"/>
              <a:ext cx="1528444" cy="769416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78679" y="5605272"/>
              <a:ext cx="553059" cy="769416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1207" y="6016748"/>
              <a:ext cx="574370" cy="769416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37032" y="6016748"/>
              <a:ext cx="650570" cy="769416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29055" y="6016748"/>
              <a:ext cx="553059" cy="769416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8032" y="6016748"/>
              <a:ext cx="650570" cy="769416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210056" y="6016748"/>
              <a:ext cx="553059" cy="769416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99032" y="6016748"/>
              <a:ext cx="802970" cy="769416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743456" y="6016748"/>
              <a:ext cx="632282" cy="769416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87296" y="6062472"/>
              <a:ext cx="458571" cy="522516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27503" y="6062472"/>
              <a:ext cx="394538" cy="522516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03703" y="6062472"/>
              <a:ext cx="446303" cy="522516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61616" y="6016748"/>
              <a:ext cx="574370" cy="769416"/>
            </a:xfrm>
            <a:prstGeom prst="rect">
              <a:avLst/>
            </a:prstGeom>
          </p:spPr>
        </p:pic>
      </p:grpSp>
      <p:sp>
        <p:nvSpPr>
          <p:cNvPr id="124" name="object 124" descr=""/>
          <p:cNvSpPr txBox="1"/>
          <p:nvPr/>
        </p:nvSpPr>
        <p:spPr>
          <a:xfrm>
            <a:off x="307340" y="996441"/>
            <a:ext cx="8484235" cy="555625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algn="just" marL="431800" marR="107314" indent="-343535">
              <a:lnSpc>
                <a:spcPts val="2590"/>
              </a:lnSpc>
              <a:spcBef>
                <a:spcPts val="740"/>
              </a:spcBef>
              <a:buClr>
                <a:srgbClr val="FF00FF"/>
              </a:buClr>
              <a:buFont typeface="Arial MT"/>
              <a:buChar char="•"/>
              <a:tabLst>
                <a:tab pos="433070" algn="l"/>
              </a:tabLst>
            </a:pP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Machines</a:t>
            </a:r>
            <a:r>
              <a:rPr dirty="0" sz="2700" spc="2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that</a:t>
            </a:r>
            <a:r>
              <a:rPr dirty="0" sz="2700" spc="3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use</a:t>
            </a:r>
            <a:r>
              <a:rPr dirty="0" sz="2700" spc="2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700" spc="3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700" spc="1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arithmetic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can</a:t>
            </a:r>
            <a:r>
              <a:rPr dirty="0" sz="27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represent</a:t>
            </a:r>
            <a:r>
              <a:rPr dirty="0" sz="27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integers</a:t>
            </a:r>
            <a:r>
              <a:rPr dirty="0" sz="27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7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range</a:t>
            </a:r>
            <a:endParaRPr sz="2700">
              <a:latin typeface="Arial"/>
              <a:cs typeface="Arial"/>
            </a:endParaRPr>
          </a:p>
          <a:p>
            <a:pPr algn="just" marL="1003935">
              <a:lnSpc>
                <a:spcPct val="100000"/>
              </a:lnSpc>
              <a:spcBef>
                <a:spcPts val="25"/>
              </a:spcBef>
            </a:pP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4691" sz="2700" spc="-15" b="1">
                <a:solidFill>
                  <a:srgbClr val="FAFFFA"/>
                </a:solidFill>
                <a:latin typeface="Arial"/>
                <a:cs typeface="Arial"/>
              </a:rPr>
              <a:t>n-</a:t>
            </a:r>
            <a:r>
              <a:rPr dirty="0" baseline="24691" sz="27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4691" sz="2700" spc="3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&lt;=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7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&lt;=</a:t>
            </a:r>
            <a:r>
              <a:rPr dirty="0" sz="27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4691" sz="2700" spc="-15" b="1">
                <a:solidFill>
                  <a:srgbClr val="FAFFFA"/>
                </a:solidFill>
                <a:latin typeface="Arial"/>
                <a:cs typeface="Arial"/>
              </a:rPr>
              <a:t>n-</a:t>
            </a:r>
            <a:r>
              <a:rPr dirty="0" baseline="24691" sz="27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7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  <a:p>
            <a:pPr algn="just" marL="433070" marR="106045" indent="570230">
              <a:lnSpc>
                <a:spcPct val="80000"/>
              </a:lnSpc>
              <a:spcBef>
                <a:spcPts val="650"/>
              </a:spcBef>
            </a:pP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where</a:t>
            </a:r>
            <a:r>
              <a:rPr dirty="0" sz="2700" spc="4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700" spc="4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700" spc="459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700" spc="459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700" spc="4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2700" spc="4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bits</a:t>
            </a:r>
            <a:r>
              <a:rPr dirty="0" sz="2700" spc="459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available</a:t>
            </a:r>
            <a:r>
              <a:rPr dirty="0" sz="2700" spc="4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for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representing</a:t>
            </a:r>
            <a:r>
              <a:rPr dirty="0" sz="2700" spc="15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N.</a:t>
            </a:r>
            <a:r>
              <a:rPr dirty="0" sz="2700" spc="440" b="1">
                <a:solidFill>
                  <a:srgbClr val="FAFFFA"/>
                </a:solidFill>
                <a:latin typeface="Arial"/>
                <a:cs typeface="Arial"/>
              </a:rPr>
              <a:t> 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Note</a:t>
            </a:r>
            <a:r>
              <a:rPr dirty="0" sz="2700" spc="16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that</a:t>
            </a:r>
            <a:r>
              <a:rPr dirty="0" sz="2700" spc="16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spc="-2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4691" sz="2700" spc="-30" b="1">
                <a:solidFill>
                  <a:srgbClr val="FAFFFA"/>
                </a:solidFill>
                <a:latin typeface="Arial"/>
                <a:cs typeface="Arial"/>
              </a:rPr>
              <a:t>n-</a:t>
            </a:r>
            <a:r>
              <a:rPr dirty="0" baseline="24691" sz="2700" spc="-1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700" spc="14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700" spc="15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(011..11)</a:t>
            </a:r>
            <a:r>
              <a:rPr dirty="0" baseline="-20061" sz="2700" spc="-15" b="1">
                <a:solidFill>
                  <a:srgbClr val="FAFFFA"/>
                </a:solidFill>
                <a:latin typeface="Arial"/>
                <a:cs typeface="Arial"/>
              </a:rPr>
              <a:t>2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7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–2</a:t>
            </a:r>
            <a:r>
              <a:rPr dirty="0" baseline="24691" sz="2700" spc="-15" b="1">
                <a:solidFill>
                  <a:srgbClr val="FAFFFA"/>
                </a:solidFill>
                <a:latin typeface="Arial"/>
                <a:cs typeface="Arial"/>
              </a:rPr>
              <a:t>n-</a:t>
            </a:r>
            <a:r>
              <a:rPr dirty="0" baseline="24691" sz="27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24691" sz="2700" spc="35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7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(100..00)</a:t>
            </a:r>
            <a:r>
              <a:rPr dirty="0" baseline="-20061" sz="27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0061" sz="2700">
              <a:latin typeface="Arial"/>
              <a:cs typeface="Arial"/>
            </a:endParaRPr>
          </a:p>
          <a:p>
            <a:pPr algn="just" marL="431800" marR="106680" indent="-343535">
              <a:lnSpc>
                <a:spcPct val="80000"/>
              </a:lnSpc>
              <a:spcBef>
                <a:spcPts val="2810"/>
              </a:spcBef>
              <a:buClr>
                <a:srgbClr val="FF00FF"/>
              </a:buClr>
              <a:buFont typeface="Arial MT"/>
              <a:buChar char="•"/>
              <a:tabLst>
                <a:tab pos="433070" algn="l"/>
              </a:tabLst>
            </a:pP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700" spc="17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700" spc="18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700" spc="18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more</a:t>
            </a:r>
            <a:r>
              <a:rPr dirty="0" sz="2700" spc="17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negative</a:t>
            </a:r>
            <a:r>
              <a:rPr dirty="0" sz="2700" spc="17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numbers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than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positive.</a:t>
            </a:r>
            <a:endParaRPr sz="2700">
              <a:latin typeface="Arial"/>
              <a:cs typeface="Arial"/>
            </a:endParaRPr>
          </a:p>
          <a:p>
            <a:pPr algn="just" marL="431800" marR="106045" indent="-343535">
              <a:lnSpc>
                <a:spcPts val="2590"/>
              </a:lnSpc>
              <a:spcBef>
                <a:spcPts val="2190"/>
              </a:spcBef>
              <a:buClr>
                <a:srgbClr val="FF00FF"/>
              </a:buClr>
              <a:buFont typeface="Arial MT"/>
              <a:buChar char="•"/>
              <a:tabLst>
                <a:tab pos="433070" algn="l"/>
              </a:tabLst>
            </a:pP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700" spc="22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700" spc="21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700" spc="220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two</a:t>
            </a:r>
            <a:r>
              <a:rPr dirty="0" sz="2700" spc="21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representations</a:t>
            </a:r>
            <a:r>
              <a:rPr dirty="0" sz="2700" spc="225" b="1">
                <a:solidFill>
                  <a:srgbClr val="FAFFFA"/>
                </a:solidFill>
                <a:latin typeface="Arial"/>
                <a:cs typeface="Arial"/>
              </a:rPr>
              <a:t>  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for 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zero.</a:t>
            </a:r>
            <a:endParaRPr sz="2700">
              <a:latin typeface="Arial"/>
              <a:cs typeface="Arial"/>
            </a:endParaRPr>
          </a:p>
          <a:p>
            <a:pPr algn="just" marL="433070" marR="106045" indent="-344805">
              <a:lnSpc>
                <a:spcPts val="2590"/>
              </a:lnSpc>
              <a:spcBef>
                <a:spcPts val="2215"/>
              </a:spcBef>
              <a:buClr>
                <a:srgbClr val="FF00FF"/>
              </a:buClr>
              <a:buFont typeface="Arial MT"/>
              <a:buChar char="•"/>
              <a:tabLst>
                <a:tab pos="433070" algn="l"/>
              </a:tabLst>
            </a:pP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700" spc="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an</a:t>
            </a:r>
            <a:r>
              <a:rPr dirty="0" sz="27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</a:t>
            </a:r>
            <a:r>
              <a:rPr dirty="0" sz="27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700" spc="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number</a:t>
            </a:r>
            <a:r>
              <a:rPr dirty="0" sz="2700" spc="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700" spc="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base</a:t>
            </a:r>
            <a:r>
              <a:rPr dirty="0" sz="2700" spc="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(radix)</a:t>
            </a:r>
            <a:r>
              <a:rPr dirty="0" sz="2700" spc="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z</a:t>
            </a:r>
            <a:r>
              <a:rPr dirty="0" sz="270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there</a:t>
            </a:r>
            <a:r>
              <a:rPr dirty="0" sz="270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are</a:t>
            </a:r>
            <a:r>
              <a:rPr dirty="0" sz="270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z</a:t>
            </a:r>
            <a:r>
              <a:rPr dirty="0" baseline="24691" sz="2700" spc="-37" b="1">
                <a:solidFill>
                  <a:srgbClr val="FAFFFA"/>
                </a:solidFill>
                <a:latin typeface="Arial"/>
                <a:cs typeface="Arial"/>
              </a:rPr>
              <a:t>n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different</a:t>
            </a:r>
            <a:r>
              <a:rPr dirty="0" sz="27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unsigned</a:t>
            </a:r>
            <a:r>
              <a:rPr dirty="0" sz="27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values.</a:t>
            </a:r>
            <a:endParaRPr sz="27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30"/>
              </a:spcBef>
            </a:pP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(0,</a:t>
            </a:r>
            <a:r>
              <a:rPr dirty="0" sz="27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1,</a:t>
            </a:r>
            <a:r>
              <a:rPr dirty="0" sz="27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AFFFA"/>
                </a:solidFill>
                <a:latin typeface="Arial"/>
                <a:cs typeface="Arial"/>
              </a:rPr>
              <a:t>…z</a:t>
            </a:r>
            <a:r>
              <a:rPr dirty="0" baseline="24691" sz="2700" b="1">
                <a:solidFill>
                  <a:srgbClr val="FAFFFA"/>
                </a:solidFill>
                <a:latin typeface="Arial"/>
                <a:cs typeface="Arial"/>
              </a:rPr>
              <a:t>n-</a:t>
            </a:r>
            <a:r>
              <a:rPr dirty="0" baseline="24691" sz="2700" spc="-37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700" spc="-25" b="1">
                <a:solidFill>
                  <a:srgbClr val="FAFFFA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0"/>
            <a:ext cx="6069837" cy="9248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0753" y="37287"/>
            <a:ext cx="54940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1’s</a:t>
            </a:r>
            <a:r>
              <a:rPr dirty="0" sz="3600" spc="-1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20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Addition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77368" y="694880"/>
            <a:ext cx="6591300" cy="739140"/>
            <a:chOff x="277368" y="694880"/>
            <a:chExt cx="6591300" cy="7391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8" y="725462"/>
              <a:ext cx="528637" cy="68715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2" y="694880"/>
              <a:ext cx="1354709" cy="7389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2328" y="694880"/>
              <a:ext cx="623125" cy="7389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5207" y="694880"/>
              <a:ext cx="705446" cy="7389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60" y="694880"/>
              <a:ext cx="2384933" cy="7389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7759" y="694880"/>
              <a:ext cx="1930654" cy="73894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60044" y="784987"/>
            <a:ext cx="6189980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lr>
                <a:srgbClr val="FF00FF"/>
              </a:buClr>
              <a:buFont typeface="Arial MT"/>
              <a:buChar char="•"/>
              <a:tabLst>
                <a:tab pos="356870" algn="l"/>
                <a:tab pos="1612900" algn="l"/>
                <a:tab pos="2402840" algn="l"/>
                <a:tab pos="4689475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Using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numbers,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06551" y="694880"/>
            <a:ext cx="7685405" cy="1096010"/>
            <a:chOff x="606551" y="694880"/>
            <a:chExt cx="7685405" cy="1096010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69607" y="694880"/>
              <a:ext cx="1522222" cy="73894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551" y="1051496"/>
              <a:ext cx="1830197" cy="73894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3976" y="1051496"/>
              <a:ext cx="714590" cy="7389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2784" y="1051496"/>
              <a:ext cx="1138237" cy="73894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0775" y="1051496"/>
              <a:ext cx="531660" cy="738949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04468" y="1141298"/>
            <a:ext cx="2672715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6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40" b="1">
                <a:solidFill>
                  <a:srgbClr val="FAFFFA"/>
                </a:solidFill>
                <a:latin typeface="Arial"/>
                <a:cs typeface="Arial"/>
              </a:rPr>
              <a:t>easy.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77368" y="1487360"/>
            <a:ext cx="8014970" cy="739140"/>
            <a:chOff x="277368" y="1487360"/>
            <a:chExt cx="8014970" cy="739140"/>
          </a:xfrm>
        </p:grpSpPr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8" y="1517942"/>
              <a:ext cx="528637" cy="68715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552" y="1487360"/>
              <a:ext cx="970584" cy="73894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47800" y="1487360"/>
              <a:ext cx="1854453" cy="73894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72968" y="1487360"/>
              <a:ext cx="1796542" cy="73894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40223" y="1487360"/>
              <a:ext cx="885228" cy="73894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93079" y="1487360"/>
              <a:ext cx="1177861" cy="73894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41591" y="1487360"/>
              <a:ext cx="751116" cy="73894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63384" y="1487360"/>
              <a:ext cx="1028484" cy="738949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6841617" y="784987"/>
            <a:ext cx="1232535" cy="12134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0335">
              <a:lnSpc>
                <a:spcPct val="100000"/>
              </a:lnSpc>
              <a:spcBef>
                <a:spcPts val="90"/>
              </a:spcBef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adding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34365" algn="l"/>
              </a:tabLst>
            </a:pP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06551" y="1843976"/>
            <a:ext cx="3820795" cy="739140"/>
            <a:chOff x="606551" y="1843976"/>
            <a:chExt cx="3820795" cy="739140"/>
          </a:xfrm>
        </p:grpSpPr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6551" y="1843976"/>
              <a:ext cx="741972" cy="73894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8303" y="1843976"/>
              <a:ext cx="1153490" cy="73894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21535" y="1843976"/>
              <a:ext cx="549948" cy="73894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98319" y="2063470"/>
              <a:ext cx="428002" cy="50421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50719" y="1843976"/>
              <a:ext cx="1025448" cy="73894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30423" y="1843976"/>
              <a:ext cx="741972" cy="73894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32175" y="1843976"/>
              <a:ext cx="1171778" cy="73894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63695" y="1843976"/>
              <a:ext cx="549948" cy="73894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40479" y="2063470"/>
              <a:ext cx="428002" cy="50421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95343" y="1843976"/>
              <a:ext cx="531660" cy="738949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434644" y="1577720"/>
            <a:ext cx="6159500" cy="7772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2270" indent="-344170">
              <a:lnSpc>
                <a:spcPts val="2965"/>
              </a:lnSpc>
              <a:spcBef>
                <a:spcPts val="90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  <a:tab pos="1223645" algn="l"/>
                <a:tab pos="2949575" algn="l"/>
                <a:tab pos="4617085" algn="l"/>
                <a:tab pos="5370830" algn="l"/>
              </a:tabLst>
            </a:pP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example,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suppose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we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wish</a:t>
            </a:r>
            <a:endParaRPr sz="2600">
              <a:latin typeface="Arial"/>
              <a:cs typeface="Arial"/>
            </a:endParaRPr>
          </a:p>
          <a:p>
            <a:pPr marL="382270">
              <a:lnSpc>
                <a:spcPts val="2965"/>
              </a:lnSpc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+(1100)</a:t>
            </a:r>
            <a:r>
              <a:rPr dirty="0" baseline="-21241" sz="255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1241" sz="2550" spc="2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600" spc="-1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+(0001)</a:t>
            </a:r>
            <a:r>
              <a:rPr dirty="0" baseline="-21241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277368" y="2279840"/>
            <a:ext cx="5033645" cy="739140"/>
            <a:chOff x="277368" y="2279840"/>
            <a:chExt cx="5033645" cy="739140"/>
          </a:xfrm>
        </p:grpSpPr>
        <p:pic>
          <p:nvPicPr>
            <p:cNvPr id="43" name="object 4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8" y="2310422"/>
              <a:ext cx="528637" cy="68715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6552" y="2279840"/>
              <a:ext cx="1196149" cy="73894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56943" y="2279840"/>
              <a:ext cx="1811908" cy="73894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26079" y="2279840"/>
              <a:ext cx="549948" cy="73894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35807" y="2279840"/>
              <a:ext cx="805992" cy="73894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01568" y="2279840"/>
              <a:ext cx="549948" cy="73894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78352" y="2499334"/>
              <a:ext cx="549948" cy="50421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49623" y="2279840"/>
              <a:ext cx="632282" cy="73894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33088" y="2279840"/>
              <a:ext cx="549948" cy="73894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2815" y="2279840"/>
              <a:ext cx="623125" cy="73894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25696" y="2279840"/>
              <a:ext cx="549948" cy="73894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02479" y="2499334"/>
              <a:ext cx="549948" cy="50421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9264" y="2279840"/>
              <a:ext cx="531660" cy="738949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434644" y="2370277"/>
            <a:ext cx="4699635" cy="421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2270" indent="-344170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Let’s</a:t>
            </a:r>
            <a:r>
              <a:rPr dirty="0" sz="26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compute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19607" sz="255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19607" sz="2550" spc="29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6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(1)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719327" y="2715704"/>
            <a:ext cx="6567170" cy="1175385"/>
            <a:chOff x="719327" y="2715704"/>
            <a:chExt cx="6567170" cy="1175385"/>
          </a:xfrm>
        </p:grpSpPr>
        <p:pic>
          <p:nvPicPr>
            <p:cNvPr id="58" name="object 5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9327" y="2715704"/>
              <a:ext cx="549948" cy="73894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29055" y="2715704"/>
              <a:ext cx="805992" cy="73894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4815" y="2715704"/>
              <a:ext cx="549948" cy="73894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71600" y="2935198"/>
              <a:ext cx="549948" cy="50421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34311" y="2715704"/>
              <a:ext cx="632282" cy="73894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0824" y="2715704"/>
              <a:ext cx="741972" cy="73894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22575" y="2715704"/>
              <a:ext cx="1153490" cy="73894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5807" y="2715704"/>
              <a:ext cx="549948" cy="73894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12592" y="2935198"/>
              <a:ext cx="428002" cy="50421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81400" y="2715704"/>
              <a:ext cx="632282" cy="73894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64863" y="2715704"/>
              <a:ext cx="1336421" cy="73894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28031" y="2935198"/>
              <a:ext cx="428002" cy="50421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52999" y="2715704"/>
              <a:ext cx="732828" cy="73894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7048" y="2715704"/>
              <a:ext cx="623125" cy="738949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19927" y="2715704"/>
              <a:ext cx="702360" cy="738949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76543" y="2715704"/>
              <a:ext cx="1318132" cy="73894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54368" y="2715704"/>
              <a:ext cx="531660" cy="738949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9327" y="3151568"/>
              <a:ext cx="549948" cy="73894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055" y="3151568"/>
              <a:ext cx="623125" cy="73894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1936" y="3151568"/>
              <a:ext cx="549948" cy="73894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88719" y="3371062"/>
              <a:ext cx="549948" cy="50421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51431" y="3151568"/>
              <a:ext cx="632282" cy="738949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0824" y="3151568"/>
              <a:ext cx="741972" cy="73894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22575" y="3151568"/>
              <a:ext cx="1171778" cy="73894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54095" y="3151568"/>
              <a:ext cx="549948" cy="73894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30879" y="3371062"/>
              <a:ext cx="428002" cy="504215"/>
            </a:xfrm>
            <a:prstGeom prst="rect">
              <a:avLst/>
            </a:prstGeom>
          </p:spPr>
        </p:pic>
      </p:grpSp>
      <p:sp>
        <p:nvSpPr>
          <p:cNvPr id="84" name="object 84" descr=""/>
          <p:cNvSpPr txBox="1"/>
          <p:nvPr/>
        </p:nvSpPr>
        <p:spPr>
          <a:xfrm>
            <a:off x="853744" y="2766199"/>
            <a:ext cx="2701925" cy="89725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409"/>
              </a:spcBef>
              <a:tabLst>
                <a:tab pos="1090930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19607" sz="25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+(1100)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607" sz="25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310"/>
              </a:spcBef>
              <a:tabLst>
                <a:tab pos="908050" algn="l"/>
                <a:tab pos="1377950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(1)</a:t>
            </a:r>
            <a:r>
              <a:rPr dirty="0" baseline="-21241" sz="25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1241" sz="25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5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+(0001)</a:t>
            </a:r>
            <a:r>
              <a:rPr dirty="0" baseline="-21241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1241" sz="2550">
              <a:latin typeface="Arial"/>
              <a:cs typeface="Arial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3919728" y="3151568"/>
            <a:ext cx="3726179" cy="739140"/>
            <a:chOff x="3919728" y="3151568"/>
            <a:chExt cx="3726179" cy="739140"/>
          </a:xfrm>
        </p:grpSpPr>
        <p:pic>
          <p:nvPicPr>
            <p:cNvPr id="86" name="object 8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19728" y="3151568"/>
              <a:ext cx="632282" cy="738949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03192" y="3151568"/>
              <a:ext cx="1354709" cy="738949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84648" y="3371062"/>
              <a:ext cx="428002" cy="504215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09616" y="3151568"/>
              <a:ext cx="732828" cy="738949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3664" y="3151568"/>
              <a:ext cx="623125" cy="738949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76544" y="3151568"/>
              <a:ext cx="702360" cy="738949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36208" y="3151568"/>
              <a:ext cx="1318133" cy="738949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14032" y="3151568"/>
              <a:ext cx="531660" cy="738949"/>
            </a:xfrm>
            <a:prstGeom prst="rect">
              <a:avLst/>
            </a:prstGeom>
          </p:spPr>
        </p:pic>
      </p:grpSp>
      <p:sp>
        <p:nvSpPr>
          <p:cNvPr id="94" name="object 94" descr=""/>
          <p:cNvSpPr txBox="1"/>
          <p:nvPr/>
        </p:nvSpPr>
        <p:spPr>
          <a:xfrm>
            <a:off x="3742182" y="2766199"/>
            <a:ext cx="4629785" cy="183451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09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01100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19607" sz="2550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6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60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310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00001</a:t>
            </a:r>
            <a:r>
              <a:rPr dirty="0" baseline="-21241" sz="255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1241" sz="2550" spc="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6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  <a:spcBef>
                <a:spcPts val="1614"/>
              </a:spcBef>
              <a:tabLst>
                <a:tab pos="337185" algn="l"/>
                <a:tab pos="675005" algn="l"/>
                <a:tab pos="1013460" algn="l"/>
                <a:tab pos="1351280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algn="r" marR="42545">
              <a:lnSpc>
                <a:spcPct val="100000"/>
              </a:lnSpc>
              <a:spcBef>
                <a:spcPts val="5"/>
              </a:spcBef>
              <a:tabLst>
                <a:tab pos="914400" algn="l"/>
                <a:tab pos="1337310" algn="l"/>
                <a:tab pos="1675130" algn="l"/>
                <a:tab pos="2012950" algn="l"/>
              </a:tabLst>
            </a:pPr>
            <a:r>
              <a:rPr dirty="0" sz="2400" spc="-50" b="1">
                <a:solidFill>
                  <a:srgbClr val="FAFFFA"/>
                </a:solidFill>
                <a:latin typeface="Courier New"/>
                <a:cs typeface="Courier New"/>
              </a:rPr>
              <a:t>+</a:t>
            </a:r>
            <a:r>
              <a:rPr dirty="0" sz="2400" b="1">
                <a:solidFill>
                  <a:srgbClr val="FAFFFA"/>
                </a:solidFill>
                <a:latin typeface="Courier New"/>
                <a:cs typeface="Courier New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 descr=""/>
          <p:cNvSpPr/>
          <p:nvPr/>
        </p:nvSpPr>
        <p:spPr>
          <a:xfrm>
            <a:off x="5884798" y="4799700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 h="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27764">
            <a:solidFill>
              <a:srgbClr val="F9FEF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 txBox="1"/>
          <p:nvPr/>
        </p:nvSpPr>
        <p:spPr>
          <a:xfrm>
            <a:off x="6237859" y="4940934"/>
            <a:ext cx="22199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419734" algn="l"/>
                <a:tab pos="842644" algn="l"/>
                <a:tab pos="1263650" algn="l"/>
                <a:tab pos="1686560" algn="l"/>
                <a:tab pos="2024380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algn="r" marR="20320">
              <a:lnSpc>
                <a:spcPct val="100000"/>
              </a:lnSpc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7" name="object 97" descr=""/>
          <p:cNvSpPr/>
          <p:nvPr/>
        </p:nvSpPr>
        <p:spPr>
          <a:xfrm>
            <a:off x="5884798" y="5897727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 h="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27736">
            <a:solidFill>
              <a:srgbClr val="F9FEF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 txBox="1"/>
          <p:nvPr/>
        </p:nvSpPr>
        <p:spPr>
          <a:xfrm>
            <a:off x="6783705" y="6038189"/>
            <a:ext cx="15468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885" algn="l"/>
                <a:tab pos="687705" algn="l"/>
                <a:tab pos="1025525" algn="l"/>
                <a:tab pos="136334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6318503" y="5367528"/>
            <a:ext cx="1835150" cy="190500"/>
            <a:chOff x="6318503" y="5367528"/>
            <a:chExt cx="1835150" cy="190500"/>
          </a:xfrm>
        </p:grpSpPr>
        <p:sp>
          <p:nvSpPr>
            <p:cNvPr id="100" name="object 100" descr=""/>
            <p:cNvSpPr/>
            <p:nvPr/>
          </p:nvSpPr>
          <p:spPr>
            <a:xfrm>
              <a:off x="6324599" y="5367528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324599" y="5481828"/>
              <a:ext cx="1828800" cy="76200"/>
            </a:xfrm>
            <a:custGeom>
              <a:avLst/>
              <a:gdLst/>
              <a:ahLst/>
              <a:cxnLst/>
              <a:rect l="l" t="t" r="r" b="b"/>
              <a:pathLst>
                <a:path w="1828800" h="76200">
                  <a:moveTo>
                    <a:pt x="1752600" y="0"/>
                  </a:moveTo>
                  <a:lnTo>
                    <a:pt x="1752600" y="76200"/>
                  </a:lnTo>
                  <a:lnTo>
                    <a:pt x="1816100" y="44450"/>
                  </a:lnTo>
                  <a:lnTo>
                    <a:pt x="1765300" y="44450"/>
                  </a:lnTo>
                  <a:lnTo>
                    <a:pt x="1765300" y="31750"/>
                  </a:lnTo>
                  <a:lnTo>
                    <a:pt x="1816100" y="31750"/>
                  </a:lnTo>
                  <a:lnTo>
                    <a:pt x="1752600" y="0"/>
                  </a:lnTo>
                  <a:close/>
                </a:path>
                <a:path w="1828800" h="76200">
                  <a:moveTo>
                    <a:pt x="1752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752600" y="44450"/>
                  </a:lnTo>
                  <a:lnTo>
                    <a:pt x="1752600" y="31750"/>
                  </a:lnTo>
                  <a:close/>
                </a:path>
                <a:path w="1828800" h="76200">
                  <a:moveTo>
                    <a:pt x="1816100" y="31750"/>
                  </a:moveTo>
                  <a:lnTo>
                    <a:pt x="1765300" y="31750"/>
                  </a:lnTo>
                  <a:lnTo>
                    <a:pt x="1765300" y="44450"/>
                  </a:lnTo>
                  <a:lnTo>
                    <a:pt x="1816100" y="44450"/>
                  </a:lnTo>
                  <a:lnTo>
                    <a:pt x="1828800" y="38100"/>
                  </a:lnTo>
                  <a:lnTo>
                    <a:pt x="1816100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5033517" y="5322189"/>
            <a:ext cx="1094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1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5033517" y="6008319"/>
            <a:ext cx="7264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Result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460044" y="4829936"/>
            <a:ext cx="36379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1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1:</a:t>
            </a:r>
            <a:r>
              <a:rPr dirty="0" sz="1800" spc="4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1800" spc="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18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 Step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2:</a:t>
            </a:r>
            <a:r>
              <a:rPr dirty="0" sz="18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1800" spc="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to low-order</a:t>
            </a:r>
            <a:r>
              <a:rPr dirty="0" sz="18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727" y="0"/>
            <a:ext cx="6780022" cy="9248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6286" y="37287"/>
            <a:ext cx="62039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1’s</a:t>
            </a:r>
            <a:r>
              <a:rPr dirty="0" sz="3600" spc="-1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Subtraction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609638"/>
            <a:ext cx="8950325" cy="3055620"/>
            <a:chOff x="0" y="609638"/>
            <a:chExt cx="8950325" cy="30556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6981"/>
              <a:ext cx="470763" cy="6353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992" y="609638"/>
              <a:ext cx="8617966" cy="6780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992" y="957110"/>
              <a:ext cx="1921510" cy="67801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05077"/>
              <a:ext cx="470763" cy="6353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992" y="1377734"/>
              <a:ext cx="7676133" cy="67801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0480" y="1581873"/>
              <a:ext cx="394538" cy="4646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4592" y="1377734"/>
              <a:ext cx="1165669" cy="67801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992" y="1725206"/>
              <a:ext cx="1446021" cy="67801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0367" y="1929345"/>
              <a:ext cx="394538" cy="4646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2183" y="1725206"/>
              <a:ext cx="656628" cy="67801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73173"/>
              <a:ext cx="470763" cy="63530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992" y="2145830"/>
              <a:ext cx="3085846" cy="67801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0192" y="2349969"/>
              <a:ext cx="507326" cy="4646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07079" y="2145830"/>
              <a:ext cx="504215" cy="67801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93008" y="2145830"/>
              <a:ext cx="775525" cy="67801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823" y="2349969"/>
              <a:ext cx="507326" cy="46460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90415" y="2145830"/>
              <a:ext cx="489026" cy="67801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9768" y="2566454"/>
              <a:ext cx="946226" cy="67801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3272" y="2770593"/>
              <a:ext cx="507326" cy="46460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65503" y="2566454"/>
              <a:ext cx="1708277" cy="67801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1007" y="2770593"/>
              <a:ext cx="681037" cy="46460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9335" y="2566454"/>
              <a:ext cx="1500886" cy="67801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27576" y="2770593"/>
              <a:ext cx="449414" cy="46460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34255" y="2566454"/>
              <a:ext cx="2235454" cy="67801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9768" y="2987078"/>
              <a:ext cx="504215" cy="67801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0351" y="2987078"/>
              <a:ext cx="504215" cy="67801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0936" y="2987078"/>
              <a:ext cx="674916" cy="67801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167" y="3191217"/>
              <a:ext cx="507326" cy="46460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98447" y="2987078"/>
              <a:ext cx="833437" cy="67801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8216" y="2987078"/>
              <a:ext cx="504215" cy="67801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28799" y="2987078"/>
              <a:ext cx="1287652" cy="67801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3679" y="3191217"/>
              <a:ext cx="394538" cy="46460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30167" y="2987078"/>
              <a:ext cx="1464310" cy="67801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51832" y="3191217"/>
              <a:ext cx="452437" cy="46460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61559" y="2987078"/>
              <a:ext cx="2235454" cy="678014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53339" y="4588509"/>
            <a:ext cx="4128770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70915" marR="30480" indent="-933450">
              <a:lnSpc>
                <a:spcPct val="100000"/>
              </a:lnSpc>
              <a:spcBef>
                <a:spcPts val="95"/>
              </a:spcBef>
              <a:tabLst>
                <a:tab pos="975994" algn="l"/>
              </a:tabLst>
            </a:pP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19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FAFFFA"/>
                </a:solidFill>
                <a:latin typeface="Arial"/>
                <a:cs typeface="Arial"/>
              </a:rPr>
              <a:t>1: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		</a:t>
            </a:r>
            <a:r>
              <a:rPr dirty="0" sz="1900" spc="-10" b="1">
                <a:solidFill>
                  <a:srgbClr val="FAFFFA"/>
                </a:solidFill>
                <a:latin typeface="Arial"/>
                <a:cs typeface="Arial"/>
              </a:rPr>
              <a:t>Take</a:t>
            </a:r>
            <a:r>
              <a:rPr dirty="0" sz="19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1900" spc="-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19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1900" spc="-9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6666" sz="1875" spc="-37" b="1">
                <a:solidFill>
                  <a:srgbClr val="FAFFFA"/>
                </a:solidFill>
                <a:latin typeface="Arial"/>
                <a:cs typeface="Arial"/>
              </a:rPr>
              <a:t>nd </a:t>
            </a:r>
            <a:r>
              <a:rPr dirty="0" sz="1900" spc="-10" b="1">
                <a:solidFill>
                  <a:srgbClr val="FAFFFA"/>
                </a:solidFill>
                <a:latin typeface="Arial"/>
                <a:cs typeface="Arial"/>
              </a:rPr>
              <a:t>operand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19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2:</a:t>
            </a:r>
            <a:r>
              <a:rPr dirty="0" sz="1900" spc="3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1900" spc="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19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endParaRPr sz="1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19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3:</a:t>
            </a:r>
            <a:r>
              <a:rPr dirty="0" sz="1900" spc="3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19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r>
              <a:rPr dirty="0" sz="19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19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low</a:t>
            </a:r>
            <a:r>
              <a:rPr dirty="0" sz="19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FAFFFA"/>
                </a:solidFill>
                <a:latin typeface="Arial"/>
                <a:cs typeface="Arial"/>
              </a:rPr>
              <a:t>order</a:t>
            </a:r>
            <a:r>
              <a:rPr dirty="0" sz="19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6166103" y="5715000"/>
            <a:ext cx="1911350" cy="266700"/>
            <a:chOff x="6166103" y="5715000"/>
            <a:chExt cx="1911350" cy="266700"/>
          </a:xfrm>
        </p:grpSpPr>
        <p:sp>
          <p:nvSpPr>
            <p:cNvPr id="43" name="object 43" descr=""/>
            <p:cNvSpPr/>
            <p:nvPr/>
          </p:nvSpPr>
          <p:spPr>
            <a:xfrm>
              <a:off x="6172199" y="57150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172199" y="5905500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1828800" y="0"/>
                  </a:moveTo>
                  <a:lnTo>
                    <a:pt x="1828800" y="76200"/>
                  </a:lnTo>
                  <a:lnTo>
                    <a:pt x="1892300" y="44450"/>
                  </a:lnTo>
                  <a:lnTo>
                    <a:pt x="1841500" y="44450"/>
                  </a:lnTo>
                  <a:lnTo>
                    <a:pt x="1841500" y="31750"/>
                  </a:lnTo>
                  <a:lnTo>
                    <a:pt x="1892300" y="31750"/>
                  </a:lnTo>
                  <a:lnTo>
                    <a:pt x="1828800" y="0"/>
                  </a:lnTo>
                  <a:close/>
                </a:path>
                <a:path w="1905000" h="76200">
                  <a:moveTo>
                    <a:pt x="1828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28800" y="44450"/>
                  </a:lnTo>
                  <a:lnTo>
                    <a:pt x="1828800" y="31750"/>
                  </a:lnTo>
                  <a:close/>
                </a:path>
                <a:path w="1905000" h="76200">
                  <a:moveTo>
                    <a:pt x="1892300" y="31750"/>
                  </a:moveTo>
                  <a:lnTo>
                    <a:pt x="1841500" y="31750"/>
                  </a:lnTo>
                  <a:lnTo>
                    <a:pt x="1841500" y="44450"/>
                  </a:lnTo>
                  <a:lnTo>
                    <a:pt x="1892300" y="44450"/>
                  </a:lnTo>
                  <a:lnTo>
                    <a:pt x="1905000" y="38100"/>
                  </a:lnTo>
                  <a:lnTo>
                    <a:pt x="1892300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4804664" y="5439867"/>
            <a:ext cx="1096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1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185917" y="6246672"/>
            <a:ext cx="7264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Final Result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6242050" y="3879850"/>
            <a:ext cx="469900" cy="1454150"/>
            <a:chOff x="6242050" y="3879850"/>
            <a:chExt cx="469900" cy="1454150"/>
          </a:xfrm>
        </p:grpSpPr>
        <p:sp>
          <p:nvSpPr>
            <p:cNvPr id="48" name="object 48" descr=""/>
            <p:cNvSpPr/>
            <p:nvPr/>
          </p:nvSpPr>
          <p:spPr>
            <a:xfrm>
              <a:off x="6248400" y="3886200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9144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243573" y="4796408"/>
              <a:ext cx="462280" cy="537845"/>
            </a:xfrm>
            <a:custGeom>
              <a:avLst/>
              <a:gdLst/>
              <a:ahLst/>
              <a:cxnLst/>
              <a:rect l="l" t="t" r="r" b="b"/>
              <a:pathLst>
                <a:path w="462279" h="537845">
                  <a:moveTo>
                    <a:pt x="407641" y="483859"/>
                  </a:moveTo>
                  <a:lnTo>
                    <a:pt x="383540" y="504571"/>
                  </a:lnTo>
                  <a:lnTo>
                    <a:pt x="462025" y="537591"/>
                  </a:lnTo>
                  <a:lnTo>
                    <a:pt x="450991" y="493522"/>
                  </a:lnTo>
                  <a:lnTo>
                    <a:pt x="415925" y="493522"/>
                  </a:lnTo>
                  <a:lnTo>
                    <a:pt x="407641" y="483859"/>
                  </a:lnTo>
                  <a:close/>
                </a:path>
                <a:path w="462279" h="537845">
                  <a:moveTo>
                    <a:pt x="417275" y="475581"/>
                  </a:moveTo>
                  <a:lnTo>
                    <a:pt x="407641" y="483859"/>
                  </a:lnTo>
                  <a:lnTo>
                    <a:pt x="415925" y="493522"/>
                  </a:lnTo>
                  <a:lnTo>
                    <a:pt x="425576" y="485267"/>
                  </a:lnTo>
                  <a:lnTo>
                    <a:pt x="417275" y="475581"/>
                  </a:lnTo>
                  <a:close/>
                </a:path>
                <a:path w="462279" h="537845">
                  <a:moveTo>
                    <a:pt x="441325" y="454914"/>
                  </a:moveTo>
                  <a:lnTo>
                    <a:pt x="417275" y="475581"/>
                  </a:lnTo>
                  <a:lnTo>
                    <a:pt x="425576" y="485267"/>
                  </a:lnTo>
                  <a:lnTo>
                    <a:pt x="415925" y="493522"/>
                  </a:lnTo>
                  <a:lnTo>
                    <a:pt x="450991" y="493522"/>
                  </a:lnTo>
                  <a:lnTo>
                    <a:pt x="441325" y="454914"/>
                  </a:lnTo>
                  <a:close/>
                </a:path>
                <a:path w="462279" h="537845">
                  <a:moveTo>
                    <a:pt x="9651" y="0"/>
                  </a:moveTo>
                  <a:lnTo>
                    <a:pt x="0" y="8382"/>
                  </a:lnTo>
                  <a:lnTo>
                    <a:pt x="407641" y="483859"/>
                  </a:lnTo>
                  <a:lnTo>
                    <a:pt x="417275" y="475581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4804664" y="4472127"/>
            <a:ext cx="905510" cy="5054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760"/>
              </a:lnSpc>
              <a:spcBef>
                <a:spcPts val="110"/>
              </a:spcBef>
            </a:pPr>
            <a:r>
              <a:rPr dirty="0" sz="16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16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AFFFA"/>
                </a:solidFill>
                <a:latin typeface="Arial"/>
                <a:cs typeface="Arial"/>
              </a:rPr>
              <a:t>comp</a:t>
            </a:r>
            <a:endParaRPr sz="1600">
              <a:latin typeface="Arial"/>
              <a:cs typeface="Arial"/>
            </a:endParaRPr>
          </a:p>
          <a:p>
            <a:pPr marL="393700">
              <a:lnSpc>
                <a:spcPts val="2000"/>
              </a:lnSpc>
            </a:pP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12268" y="692022"/>
            <a:ext cx="8593455" cy="308673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394970" marR="64135" indent="-344805">
              <a:lnSpc>
                <a:spcPts val="2740"/>
              </a:lnSpc>
              <a:spcBef>
                <a:spcPts val="305"/>
              </a:spcBef>
              <a:buClr>
                <a:srgbClr val="FF00FF"/>
              </a:buClr>
              <a:buFont typeface="Arial MT"/>
              <a:buChar char="•"/>
              <a:tabLst>
                <a:tab pos="3949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Using</a:t>
            </a:r>
            <a:r>
              <a:rPr dirty="0" sz="2400" spc="-11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4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11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numbers,</a:t>
            </a:r>
            <a:r>
              <a:rPr dirty="0" sz="2400" spc="-1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subtracting</a:t>
            </a:r>
            <a:r>
              <a:rPr dirty="0" sz="2400" spc="-11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24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is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also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easy.</a:t>
            </a:r>
            <a:endParaRPr sz="2400">
              <a:latin typeface="Arial"/>
              <a:cs typeface="Arial"/>
            </a:endParaRPr>
          </a:p>
          <a:p>
            <a:pPr marL="394970" indent="-344170">
              <a:lnSpc>
                <a:spcPts val="2810"/>
              </a:lnSpc>
              <a:spcBef>
                <a:spcPts val="365"/>
              </a:spcBef>
              <a:buClr>
                <a:srgbClr val="FF00FF"/>
              </a:buClr>
              <a:buFont typeface="Arial MT"/>
              <a:buChar char="•"/>
              <a:tabLst>
                <a:tab pos="3949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4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example,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suppose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we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wish</a:t>
            </a:r>
            <a:r>
              <a:rPr dirty="0" sz="2400" spc="-9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4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subtract</a:t>
            </a:r>
            <a:r>
              <a:rPr dirty="0" sz="24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+(0001)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28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394970">
              <a:lnSpc>
                <a:spcPts val="2810"/>
              </a:lnSpc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+(1100)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94970" indent="-344170">
              <a:lnSpc>
                <a:spcPct val="100000"/>
              </a:lnSpc>
              <a:spcBef>
                <a:spcPts val="434"/>
              </a:spcBef>
              <a:buClr>
                <a:srgbClr val="FF00FF"/>
              </a:buClr>
              <a:buFont typeface="Arial MT"/>
              <a:buChar char="•"/>
              <a:tabLst>
                <a:tab pos="3949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Let’s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compute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833" sz="2400" spc="21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(1)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430"/>
              </a:spcBef>
              <a:tabLst>
                <a:tab pos="1443355" algn="l"/>
                <a:tab pos="3148330" algn="l"/>
              </a:tabLst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+(1100)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01100</a:t>
            </a:r>
            <a:r>
              <a:rPr dirty="0" baseline="-20833" sz="2400" spc="-3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4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434"/>
              </a:spcBef>
              <a:tabLst>
                <a:tab pos="1376680" algn="l"/>
                <a:tab pos="1806575" algn="l"/>
                <a:tab pos="3709035" algn="l"/>
              </a:tabLst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(-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1)</a:t>
            </a:r>
            <a:r>
              <a:rPr dirty="0" baseline="-20833" sz="240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-(0001)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11110</a:t>
            </a:r>
            <a:r>
              <a:rPr dirty="0" baseline="-20833" sz="2400" spc="-112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1’s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400">
              <a:latin typeface="Arial"/>
              <a:cs typeface="Arial"/>
            </a:endParaRPr>
          </a:p>
          <a:p>
            <a:pPr algn="r" marR="339725">
              <a:lnSpc>
                <a:spcPct val="100000"/>
              </a:lnSpc>
              <a:spcBef>
                <a:spcPts val="335"/>
              </a:spcBef>
              <a:tabLst>
                <a:tab pos="316230" algn="l"/>
                <a:tab pos="633095" algn="l"/>
                <a:tab pos="951865" algn="l"/>
                <a:tab pos="1268730" algn="l"/>
              </a:tabLst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6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161913" y="3753357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781800" y="3733800"/>
            <a:ext cx="1676400" cy="304800"/>
          </a:xfrm>
          <a:prstGeom prst="rect">
            <a:avLst/>
          </a:prstGeom>
          <a:ln w="12192">
            <a:solidFill>
              <a:srgbClr val="FFFFF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79070">
              <a:lnSpc>
                <a:spcPts val="2145"/>
              </a:lnSpc>
              <a:spcBef>
                <a:spcPts val="250"/>
              </a:spcBef>
              <a:tabLst>
                <a:tab pos="495934" algn="l"/>
                <a:tab pos="812800" algn="l"/>
                <a:tab pos="1131570" algn="l"/>
                <a:tab pos="1449070" algn="l"/>
              </a:tabLst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6458458" y="4197987"/>
            <a:ext cx="1911350" cy="0"/>
          </a:xfrm>
          <a:custGeom>
            <a:avLst/>
            <a:gdLst/>
            <a:ahLst/>
            <a:cxnLst/>
            <a:rect l="l" t="t" r="r" b="b"/>
            <a:pathLst>
              <a:path w="1911350" h="0">
                <a:moveTo>
                  <a:pt x="0" y="0"/>
                </a:moveTo>
                <a:lnTo>
                  <a:pt x="1911148" y="0"/>
                </a:lnTo>
              </a:path>
            </a:pathLst>
          </a:custGeom>
          <a:ln w="20830">
            <a:solidFill>
              <a:srgbClr val="F9FEF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6033896" y="5125592"/>
            <a:ext cx="163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AFFFA"/>
                </a:solidFill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717030" y="4850714"/>
            <a:ext cx="14617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  <a:tab pos="1089660" algn="l"/>
              </a:tabLst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spc="4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1</a:t>
            </a:r>
            <a:r>
              <a:rPr dirty="0" sz="1800" spc="4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  <a:spcBef>
                <a:spcPts val="5"/>
              </a:spcBef>
              <a:tabLst>
                <a:tab pos="752475" algn="l"/>
                <a:tab pos="1069340" algn="l"/>
              </a:tabLst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spc="48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1</a:t>
            </a:r>
            <a:r>
              <a:rPr dirty="0" sz="1800" spc="4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308216" y="5393537"/>
            <a:ext cx="1943735" cy="8553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Courier New"/>
                <a:cs typeface="Courier New"/>
              </a:rPr>
              <a:t>----</a:t>
            </a:r>
            <a:r>
              <a:rPr dirty="0" sz="1800" spc="-20" b="1">
                <a:solidFill>
                  <a:srgbClr val="FAFFFA"/>
                </a:solidFill>
                <a:latin typeface="Courier New"/>
                <a:cs typeface="Courier New"/>
              </a:rPr>
              <a:t>-</a:t>
            </a:r>
            <a:r>
              <a:rPr dirty="0" sz="1800" spc="-10" b="1">
                <a:solidFill>
                  <a:srgbClr val="FAFFFA"/>
                </a:solidFill>
                <a:latin typeface="Courier New"/>
                <a:cs typeface="Courier New"/>
              </a:rPr>
              <a:t>----</a:t>
            </a:r>
            <a:r>
              <a:rPr dirty="0" sz="1800" spc="-20" b="1">
                <a:solidFill>
                  <a:srgbClr val="FAFFFA"/>
                </a:solidFill>
                <a:latin typeface="Courier New"/>
                <a:cs typeface="Courier New"/>
              </a:rPr>
              <a:t>-</a:t>
            </a:r>
            <a:r>
              <a:rPr dirty="0" sz="1800" spc="-10" b="1">
                <a:solidFill>
                  <a:srgbClr val="FAFFFA"/>
                </a:solidFill>
                <a:latin typeface="Courier New"/>
                <a:cs typeface="Courier New"/>
              </a:rPr>
              <a:t>---</a:t>
            </a:r>
            <a:r>
              <a:rPr dirty="0" sz="1800" spc="-50" b="1">
                <a:solidFill>
                  <a:srgbClr val="FAFFFA"/>
                </a:solidFill>
                <a:latin typeface="Courier New"/>
                <a:cs typeface="Courier New"/>
              </a:rPr>
              <a:t>-</a:t>
            </a:r>
            <a:endParaRPr sz="1800">
              <a:latin typeface="Courier New"/>
              <a:cs typeface="Courier New"/>
            </a:endParaRPr>
          </a:p>
          <a:p>
            <a:pPr algn="r" marR="263525">
              <a:lnSpc>
                <a:spcPct val="100000"/>
              </a:lnSpc>
              <a:spcBef>
                <a:spcPts val="50"/>
              </a:spcBef>
              <a:tabLst>
                <a:tab pos="318770" algn="l"/>
                <a:tab pos="635635" algn="l"/>
                <a:tab pos="1397000" algn="l"/>
              </a:tabLst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1</a:t>
            </a:r>
            <a:r>
              <a:rPr dirty="0" sz="1800" spc="48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spc="4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algn="r" marR="295275">
              <a:lnSpc>
                <a:spcPct val="100000"/>
              </a:lnSpc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6320916" y="6393903"/>
            <a:ext cx="1917700" cy="0"/>
          </a:xfrm>
          <a:custGeom>
            <a:avLst/>
            <a:gdLst/>
            <a:ahLst/>
            <a:cxnLst/>
            <a:rect l="l" t="t" r="r" b="b"/>
            <a:pathLst>
              <a:path w="1917700" h="0">
                <a:moveTo>
                  <a:pt x="0" y="0"/>
                </a:moveTo>
                <a:lnTo>
                  <a:pt x="1917290" y="0"/>
                </a:lnTo>
              </a:path>
            </a:pathLst>
          </a:custGeom>
          <a:ln w="20802">
            <a:solidFill>
              <a:srgbClr val="F9FEF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6717030" y="6497828"/>
            <a:ext cx="1294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930" algn="l"/>
                <a:tab pos="645160" algn="l"/>
                <a:tab pos="901700" algn="l"/>
              </a:tabLst>
            </a:pP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1</a:t>
            </a:r>
            <a:r>
              <a:rPr dirty="0" sz="1800" spc="4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9" y="0"/>
            <a:ext cx="6069837" cy="9827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4142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2’s</a:t>
            </a:r>
            <a:r>
              <a:rPr dirty="0" sz="36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1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Addition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92608" y="819950"/>
            <a:ext cx="8289290" cy="2945765"/>
            <a:chOff x="292608" y="819950"/>
            <a:chExt cx="8289290" cy="29457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847293"/>
              <a:ext cx="486003" cy="6353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" y="819950"/>
              <a:ext cx="7956550" cy="6780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840" y="1149134"/>
              <a:ext cx="1229690" cy="67801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1578813"/>
              <a:ext cx="486003" cy="6353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40" y="1551470"/>
              <a:ext cx="6993382" cy="67801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5576" y="1755609"/>
              <a:ext cx="394538" cy="4646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2736" y="1551470"/>
              <a:ext cx="1031570" cy="67801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840" y="1880654"/>
              <a:ext cx="1464310" cy="67801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504" y="2084793"/>
              <a:ext cx="394538" cy="4646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8319" y="1880654"/>
              <a:ext cx="656628" cy="67801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2310333"/>
              <a:ext cx="486003" cy="63530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840" y="2282990"/>
              <a:ext cx="3085846" cy="67801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8040" y="2487129"/>
              <a:ext cx="507326" cy="4646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14928" y="2282990"/>
              <a:ext cx="1037628" cy="67801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09872" y="2487129"/>
              <a:ext cx="507326" cy="46460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74463" y="2282990"/>
              <a:ext cx="489026" cy="67801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7616" y="2685326"/>
              <a:ext cx="946226" cy="67801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1119" y="2889465"/>
              <a:ext cx="507326" cy="46460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3352" y="2685326"/>
              <a:ext cx="1708277" cy="67801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38856" y="2889465"/>
              <a:ext cx="681037" cy="46460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7184" y="2685326"/>
              <a:ext cx="1500886" cy="67801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5423" y="2889465"/>
              <a:ext cx="449414" cy="46460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42104" y="2685326"/>
              <a:ext cx="2235454" cy="67801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616" y="3087662"/>
              <a:ext cx="775525" cy="67801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0432" y="3291801"/>
              <a:ext cx="507326" cy="4646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5711" y="3087662"/>
              <a:ext cx="1894077" cy="67801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7143" y="3291801"/>
              <a:ext cx="394538" cy="46460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38016" y="3087662"/>
              <a:ext cx="1519174" cy="67801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14543" y="3291801"/>
              <a:ext cx="446303" cy="46460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18175" y="3087662"/>
              <a:ext cx="2235454" cy="678014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434644" y="902334"/>
            <a:ext cx="7886065" cy="266001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82270" marR="30480" indent="-344805">
              <a:lnSpc>
                <a:spcPts val="2590"/>
              </a:lnSpc>
              <a:spcBef>
                <a:spcPts val="425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Using</a:t>
            </a:r>
            <a:r>
              <a:rPr dirty="0" sz="2400" spc="-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9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400" spc="-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numbers,</a:t>
            </a:r>
            <a:r>
              <a:rPr dirty="0" sz="2400" spc="-1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adding</a:t>
            </a:r>
            <a:r>
              <a:rPr dirty="0" sz="24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r>
              <a:rPr dirty="0" sz="24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is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easy.</a:t>
            </a:r>
            <a:endParaRPr sz="2400">
              <a:latin typeface="Arial"/>
              <a:cs typeface="Arial"/>
            </a:endParaRPr>
          </a:p>
          <a:p>
            <a:pPr marL="382270" indent="-344170">
              <a:lnSpc>
                <a:spcPts val="2735"/>
              </a:lnSpc>
              <a:spcBef>
                <a:spcPts val="254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example,</a:t>
            </a:r>
            <a:r>
              <a:rPr dirty="0" sz="24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suppose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we</a:t>
            </a:r>
            <a:r>
              <a:rPr dirty="0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wish</a:t>
            </a:r>
            <a:r>
              <a:rPr dirty="0" sz="2400" spc="-1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+(1100)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30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82270">
              <a:lnSpc>
                <a:spcPts val="2735"/>
              </a:lnSpc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+(0001)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82270" indent="-344170">
              <a:lnSpc>
                <a:spcPct val="100000"/>
              </a:lnSpc>
              <a:spcBef>
                <a:spcPts val="290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Let’s</a:t>
            </a:r>
            <a:r>
              <a:rPr dirty="0" sz="24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compute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833" sz="2400" spc="21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(1)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290"/>
              </a:spcBef>
              <a:tabLst>
                <a:tab pos="1431290" algn="l"/>
                <a:tab pos="3135630" algn="l"/>
              </a:tabLst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+(1100)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01100</a:t>
            </a:r>
            <a:r>
              <a:rPr dirty="0" baseline="-20833" sz="2400" spc="-3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4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290"/>
              </a:spcBef>
              <a:tabLst>
                <a:tab pos="1263650" algn="l"/>
                <a:tab pos="1692275" algn="l"/>
                <a:tab pos="3696335" algn="l"/>
              </a:tabLst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(1)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+(0001)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00001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-10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4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795898" y="4250512"/>
            <a:ext cx="2038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8" name="object 38" descr=""/>
          <p:cNvGraphicFramePr>
            <a:graphicFrameLocks noGrp="1"/>
          </p:cNvGraphicFramePr>
          <p:nvPr/>
        </p:nvGraphicFramePr>
        <p:xfrm>
          <a:off x="6691503" y="3926629"/>
          <a:ext cx="1661795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15"/>
                <a:gridCol w="337820"/>
                <a:gridCol w="337820"/>
                <a:gridCol w="337819"/>
                <a:gridCol w="285750"/>
              </a:tblGrid>
              <a:tr h="352425">
                <a:tc>
                  <a:txBody>
                    <a:bodyPr/>
                    <a:lstStyle/>
                    <a:p>
                      <a:pPr algn="ctr" marR="44450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ts val="265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53060">
                <a:tc>
                  <a:txBody>
                    <a:bodyPr/>
                    <a:lstStyle/>
                    <a:p>
                      <a:pPr algn="ctr" marR="44450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ts val="2680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9" name="object 39" descr=""/>
          <p:cNvSpPr txBox="1"/>
          <p:nvPr/>
        </p:nvSpPr>
        <p:spPr>
          <a:xfrm>
            <a:off x="6637401" y="4616957"/>
            <a:ext cx="16351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---------------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4988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728464" y="5058536"/>
            <a:ext cx="7277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Result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36244" y="5185664"/>
            <a:ext cx="346710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87425" algn="l"/>
              </a:tabLst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2000" spc="-25" b="1">
                <a:solidFill>
                  <a:srgbClr val="FAFFFA"/>
                </a:solidFill>
                <a:latin typeface="Arial"/>
                <a:cs typeface="Arial"/>
              </a:rPr>
              <a:t> 1: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	Add</a:t>
            </a:r>
            <a:r>
              <a:rPr dirty="0" sz="20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20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20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2: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Ignore</a:t>
            </a:r>
            <a:r>
              <a:rPr dirty="0" sz="20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r>
              <a:rPr dirty="0" sz="20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33517" y="4448682"/>
            <a:ext cx="466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176898" y="5820562"/>
            <a:ext cx="7258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Ignore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6438900" y="4953000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44450" y="63500"/>
                </a:moveTo>
                <a:lnTo>
                  <a:pt x="31750" y="635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63500"/>
                </a:lnTo>
                <a:close/>
              </a:path>
              <a:path w="76200" h="762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762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143294"/>
            <a:ext cx="6780022" cy="10102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322" rIns="0" bIns="0" rtlCol="0" vert="horz">
            <a:spAutoFit/>
          </a:bodyPr>
          <a:lstStyle/>
          <a:p>
            <a:pPr marL="75374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2’s</a:t>
            </a:r>
            <a:r>
              <a:rPr dirty="0" sz="3600" spc="-1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Subtraction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01752" y="789381"/>
            <a:ext cx="7725409" cy="2616835"/>
            <a:chOff x="301752" y="789381"/>
            <a:chExt cx="7725409" cy="261683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816902"/>
              <a:ext cx="464604" cy="61095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84" y="789381"/>
              <a:ext cx="7179309" cy="6535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984" y="1069797"/>
              <a:ext cx="2055622" cy="65359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1447838"/>
              <a:ext cx="464604" cy="6109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4" y="1420317"/>
              <a:ext cx="7340854" cy="6535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4383" y="1618526"/>
              <a:ext cx="382371" cy="44941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984" y="1700733"/>
              <a:ext cx="2116708" cy="6535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0112" y="1898942"/>
              <a:ext cx="382371" cy="44941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1928" y="1700733"/>
              <a:ext cx="629246" cy="65359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2078774"/>
              <a:ext cx="464604" cy="6109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" y="2051253"/>
              <a:ext cx="2951733" cy="6535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55263" y="2249449"/>
              <a:ext cx="492048" cy="4494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3007" y="2051253"/>
              <a:ext cx="486003" cy="65359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9792" y="2051253"/>
              <a:ext cx="745058" cy="65359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4319" y="2249449"/>
              <a:ext cx="492048" cy="44942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45863" y="2051253"/>
              <a:ext cx="470738" cy="65359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3271" y="2401773"/>
              <a:ext cx="906602" cy="65359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9343" y="2599969"/>
              <a:ext cx="492048" cy="4494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29384" y="2401773"/>
              <a:ext cx="1634997" cy="65359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33928" y="2599969"/>
              <a:ext cx="647471" cy="44942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50919" y="2401773"/>
              <a:ext cx="1433829" cy="65359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54296" y="2599969"/>
              <a:ext cx="434136" cy="44942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57928" y="2401773"/>
              <a:ext cx="2144141" cy="65359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3271" y="2752293"/>
              <a:ext cx="486003" cy="65359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0807" y="2752293"/>
              <a:ext cx="486003" cy="65359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28343" y="2752293"/>
              <a:ext cx="647471" cy="65359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5335" y="2950502"/>
              <a:ext cx="492048" cy="44941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65376" y="2752293"/>
              <a:ext cx="799884" cy="65359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76856" y="2752293"/>
              <a:ext cx="486003" cy="65359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74391" y="2752293"/>
              <a:ext cx="1229690" cy="65359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3552" y="2950502"/>
              <a:ext cx="382371" cy="44941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47160" y="2752293"/>
              <a:ext cx="1385189" cy="65359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01767" y="2950502"/>
              <a:ext cx="434136" cy="44941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05399" y="2752293"/>
              <a:ext cx="2140966" cy="653592"/>
            </a:xfrm>
            <a:prstGeom prst="rect">
              <a:avLst/>
            </a:prstGeom>
          </p:spPr>
        </p:pic>
      </p:grpSp>
      <p:graphicFrame>
        <p:nvGraphicFramePr>
          <p:cNvPr id="40" name="object 40" descr=""/>
          <p:cNvGraphicFramePr>
            <a:graphicFrameLocks noGrp="1"/>
          </p:cNvGraphicFramePr>
          <p:nvPr/>
        </p:nvGraphicFramePr>
        <p:xfrm>
          <a:off x="7162800" y="3160438"/>
          <a:ext cx="1752600" cy="72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775"/>
                <a:gridCol w="380365"/>
                <a:gridCol w="337820"/>
                <a:gridCol w="337819"/>
                <a:gridCol w="261619"/>
              </a:tblGrid>
              <a:tr h="344170">
                <a:tc>
                  <a:txBody>
                    <a:bodyPr/>
                    <a:lstStyle/>
                    <a:p>
                      <a:pPr algn="ctr" marR="56515">
                        <a:lnSpc>
                          <a:spcPts val="261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2545">
                        <a:lnSpc>
                          <a:spcPts val="261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15"/>
                        </a:lnSpc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82905">
                <a:tc>
                  <a:txBody>
                    <a:bodyPr/>
                    <a:lstStyle/>
                    <a:p>
                      <a:pPr algn="ctr" marR="56515">
                        <a:lnSpc>
                          <a:spcPts val="2810"/>
                        </a:lnSpc>
                        <a:spcBef>
                          <a:spcPts val="105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L="42545">
                        <a:lnSpc>
                          <a:spcPts val="2810"/>
                        </a:lnSpc>
                        <a:spcBef>
                          <a:spcPts val="105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0"/>
                        </a:lnSpc>
                        <a:spcBef>
                          <a:spcPts val="105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0"/>
                        </a:lnSpc>
                        <a:spcBef>
                          <a:spcPts val="105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10"/>
                        </a:lnSpc>
                        <a:spcBef>
                          <a:spcPts val="105"/>
                        </a:spcBef>
                      </a:pPr>
                      <a:r>
                        <a:rPr dirty="0" sz="24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</a:tr>
            </a:tbl>
          </a:graphicData>
        </a:graphic>
      </p:graphicFrame>
      <p:sp>
        <p:nvSpPr>
          <p:cNvPr id="41" name="object 41" descr=""/>
          <p:cNvSpPr txBox="1"/>
          <p:nvPr/>
        </p:nvSpPr>
        <p:spPr>
          <a:xfrm>
            <a:off x="421944" y="868807"/>
            <a:ext cx="8486140" cy="3373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4970" indent="-344170">
              <a:lnSpc>
                <a:spcPts val="2485"/>
              </a:lnSpc>
              <a:spcBef>
                <a:spcPts val="105"/>
              </a:spcBef>
              <a:buClr>
                <a:srgbClr val="FF33CC"/>
              </a:buClr>
              <a:buFont typeface="Arial MT"/>
              <a:buChar char="•"/>
              <a:tabLst>
                <a:tab pos="394970" algn="l"/>
              </a:tabLst>
            </a:pP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Using</a:t>
            </a:r>
            <a:r>
              <a:rPr dirty="0" sz="23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3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23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numbers,</a:t>
            </a:r>
            <a:r>
              <a:rPr dirty="0" sz="23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follow</a:t>
            </a:r>
            <a:r>
              <a:rPr dirty="0" sz="23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steps</a:t>
            </a:r>
            <a:r>
              <a:rPr dirty="0" sz="23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25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endParaRPr sz="2300">
              <a:latin typeface="Arial"/>
              <a:cs typeface="Arial"/>
            </a:endParaRPr>
          </a:p>
          <a:p>
            <a:pPr marL="394970">
              <a:lnSpc>
                <a:spcPts val="2485"/>
              </a:lnSpc>
            </a:pP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subtraction</a:t>
            </a:r>
            <a:endParaRPr sz="2300">
              <a:latin typeface="Arial"/>
              <a:cs typeface="Arial"/>
            </a:endParaRPr>
          </a:p>
          <a:p>
            <a:pPr marL="394970" indent="-344170">
              <a:lnSpc>
                <a:spcPts val="2485"/>
              </a:lnSpc>
              <a:buClr>
                <a:srgbClr val="FF33CC"/>
              </a:buClr>
              <a:buFont typeface="Arial MT"/>
              <a:buChar char="•"/>
              <a:tabLst>
                <a:tab pos="394970" algn="l"/>
              </a:tabLst>
            </a:pP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For</a:t>
            </a:r>
            <a:r>
              <a:rPr dirty="0" sz="23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example,</a:t>
            </a:r>
            <a:r>
              <a:rPr dirty="0" sz="23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suppose</a:t>
            </a:r>
            <a:r>
              <a:rPr dirty="0" sz="2300" spc="-8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we</a:t>
            </a:r>
            <a:r>
              <a:rPr dirty="0" sz="23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wish</a:t>
            </a:r>
            <a:r>
              <a:rPr dirty="0" sz="23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3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subtract</a:t>
            </a:r>
            <a:r>
              <a:rPr dirty="0" sz="23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+(0001)</a:t>
            </a:r>
            <a:r>
              <a:rPr dirty="0" baseline="-20370" sz="22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0370" sz="2250">
              <a:latin typeface="Arial"/>
              <a:cs typeface="Arial"/>
            </a:endParaRPr>
          </a:p>
          <a:p>
            <a:pPr marL="394970">
              <a:lnSpc>
                <a:spcPts val="2485"/>
              </a:lnSpc>
            </a:pP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from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 +(1100)</a:t>
            </a:r>
            <a:r>
              <a:rPr dirty="0" baseline="-20370" sz="22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394970" indent="-344170">
              <a:lnSpc>
                <a:spcPct val="100000"/>
              </a:lnSpc>
              <a:buClr>
                <a:srgbClr val="FF33CC"/>
              </a:buClr>
              <a:buFont typeface="Arial MT"/>
              <a:buChar char="•"/>
              <a:tabLst>
                <a:tab pos="394970" algn="l"/>
              </a:tabLst>
            </a:pP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Let’s</a:t>
            </a:r>
            <a:r>
              <a:rPr dirty="0" sz="23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compute</a:t>
            </a:r>
            <a:r>
              <a:rPr dirty="0" sz="23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20370" sz="225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370" sz="2250" spc="25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3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(1)</a:t>
            </a:r>
            <a:r>
              <a:rPr dirty="0" baseline="-20370" sz="22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794385">
              <a:lnSpc>
                <a:spcPct val="100000"/>
              </a:lnSpc>
              <a:tabLst>
                <a:tab pos="1690370" algn="l"/>
                <a:tab pos="3312795" algn="l"/>
              </a:tabLst>
            </a:pP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20370" sz="22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370" sz="22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3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+(1100)</a:t>
            </a:r>
            <a:r>
              <a:rPr dirty="0" baseline="-20370" sz="22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370" sz="22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3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20" b="1">
                <a:solidFill>
                  <a:srgbClr val="FAFFFA"/>
                </a:solidFill>
                <a:latin typeface="Arial"/>
                <a:cs typeface="Arial"/>
              </a:rPr>
              <a:t>01100</a:t>
            </a:r>
            <a:r>
              <a:rPr dirty="0" baseline="-20370" sz="2250" spc="-3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370" sz="2250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3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3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300">
              <a:latin typeface="Arial"/>
              <a:cs typeface="Arial"/>
            </a:endParaRPr>
          </a:p>
          <a:p>
            <a:pPr marL="794385">
              <a:lnSpc>
                <a:spcPct val="100000"/>
              </a:lnSpc>
              <a:spcBef>
                <a:spcPts val="5"/>
              </a:spcBef>
              <a:tabLst>
                <a:tab pos="1626870" algn="l"/>
                <a:tab pos="2038350" algn="l"/>
                <a:tab pos="3709035" algn="l"/>
              </a:tabLst>
            </a:pP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(-</a:t>
            </a:r>
            <a:r>
              <a:rPr dirty="0" sz="2300" spc="-20" b="1">
                <a:solidFill>
                  <a:srgbClr val="FAFFFA"/>
                </a:solidFill>
                <a:latin typeface="Arial"/>
                <a:cs typeface="Arial"/>
              </a:rPr>
              <a:t>1)</a:t>
            </a:r>
            <a:r>
              <a:rPr dirty="0" baseline="-20370" sz="225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0370" sz="22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300" spc="-5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	-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(0001)</a:t>
            </a:r>
            <a:r>
              <a:rPr dirty="0" baseline="-20370" sz="22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370" sz="22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3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85" b="1">
                <a:solidFill>
                  <a:srgbClr val="FAFFFA"/>
                </a:solidFill>
                <a:latin typeface="Arial"/>
                <a:cs typeface="Arial"/>
              </a:rPr>
              <a:t>11111</a:t>
            </a:r>
            <a:r>
              <a:rPr dirty="0" baseline="-20370" sz="2250" spc="-127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370" sz="2250" spc="-22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in</a:t>
            </a:r>
            <a:r>
              <a:rPr dirty="0" sz="23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23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AFFFA"/>
                </a:solidFill>
                <a:latin typeface="Arial"/>
                <a:cs typeface="Arial"/>
              </a:rPr>
              <a:t>comp.</a:t>
            </a:r>
            <a:endParaRPr sz="2300">
              <a:latin typeface="Arial"/>
              <a:cs typeface="Arial"/>
            </a:endParaRPr>
          </a:p>
          <a:p>
            <a:pPr marL="5887720">
              <a:lnSpc>
                <a:spcPts val="2795"/>
              </a:lnSpc>
              <a:spcBef>
                <a:spcPts val="254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6141085">
              <a:lnSpc>
                <a:spcPts val="2795"/>
              </a:lnSpc>
            </a:pP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----------------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--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--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297548" y="4969891"/>
            <a:ext cx="203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209281" y="4560431"/>
            <a:ext cx="1550035" cy="80073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349885" algn="l"/>
                <a:tab pos="687705" algn="l"/>
                <a:tab pos="1025525" algn="l"/>
                <a:tab pos="136334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75"/>
              </a:spcBef>
              <a:tabLst>
                <a:tab pos="353060" algn="l"/>
                <a:tab pos="690880" algn="l"/>
                <a:tab pos="1028700" algn="l"/>
                <a:tab pos="136715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262117" y="5592267"/>
            <a:ext cx="7264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Result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58140" y="4906136"/>
            <a:ext cx="48774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29005" algn="l"/>
              </a:tabLst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1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1: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Take</a:t>
            </a:r>
            <a:r>
              <a:rPr dirty="0" sz="18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1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complement</a:t>
            </a:r>
            <a:r>
              <a:rPr dirty="0" sz="18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1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25462" sz="1800" b="1">
                <a:solidFill>
                  <a:srgbClr val="FAFFFA"/>
                </a:solidFill>
                <a:latin typeface="Arial"/>
                <a:cs typeface="Arial"/>
              </a:rPr>
              <a:t>nd</a:t>
            </a:r>
            <a:r>
              <a:rPr dirty="0" baseline="25462" sz="1800" spc="209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operand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2:</a:t>
            </a:r>
            <a:r>
              <a:rPr dirty="0" sz="1800" spc="4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r>
              <a:rPr dirty="0" sz="1800" spc="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binary</a:t>
            </a:r>
            <a:r>
              <a:rPr dirty="0" sz="1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numbers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929005" algn="l"/>
              </a:tabLst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Step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3: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	Ignore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7162800" y="3200400"/>
            <a:ext cx="1676400" cy="304800"/>
          </a:xfrm>
          <a:custGeom>
            <a:avLst/>
            <a:gdLst/>
            <a:ahLst/>
            <a:cxnLst/>
            <a:rect l="l" t="t" r="r" b="b"/>
            <a:pathLst>
              <a:path w="1676400" h="304800">
                <a:moveTo>
                  <a:pt x="0" y="304800"/>
                </a:moveTo>
                <a:lnTo>
                  <a:pt x="1676400" y="304800"/>
                </a:lnTo>
                <a:lnTo>
                  <a:pt x="1676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5414517" y="4448682"/>
            <a:ext cx="1009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AFFFA"/>
                </a:solidFill>
                <a:latin typeface="Arial"/>
                <a:cs typeface="Arial"/>
              </a:rPr>
              <a:t>2’s</a:t>
            </a:r>
            <a:r>
              <a:rPr dirty="0" sz="18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AFFFA"/>
                </a:solidFill>
                <a:latin typeface="Arial"/>
                <a:cs typeface="Arial"/>
              </a:rPr>
              <a:t>comp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490717" y="5058536"/>
            <a:ext cx="466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AFFFA"/>
                </a:solidFill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100698" y="5335320"/>
            <a:ext cx="2916555" cy="148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655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--------------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050925">
              <a:lnSpc>
                <a:spcPct val="100000"/>
              </a:lnSpc>
              <a:spcBef>
                <a:spcPts val="5"/>
              </a:spcBef>
              <a:tabLst>
                <a:tab pos="1388110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2700" marR="2195830">
              <a:lnSpc>
                <a:spcPct val="100000"/>
              </a:lnSpc>
              <a:spcBef>
                <a:spcPts val="1410"/>
              </a:spcBef>
            </a:pPr>
            <a:r>
              <a:rPr dirty="0" sz="1800" spc="-10" b="1">
                <a:solidFill>
                  <a:srgbClr val="FAFFFA"/>
                </a:solidFill>
                <a:latin typeface="Arial"/>
                <a:cs typeface="Arial"/>
              </a:rPr>
              <a:t>Ignore Carry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623304" y="3270503"/>
            <a:ext cx="469900" cy="1454150"/>
            <a:chOff x="6623304" y="3270503"/>
            <a:chExt cx="469900" cy="1454150"/>
          </a:xfrm>
        </p:grpSpPr>
        <p:sp>
          <p:nvSpPr>
            <p:cNvPr id="51" name="object 51" descr=""/>
            <p:cNvSpPr/>
            <p:nvPr/>
          </p:nvSpPr>
          <p:spPr>
            <a:xfrm>
              <a:off x="6629400" y="32765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9144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624574" y="4186808"/>
              <a:ext cx="462280" cy="537845"/>
            </a:xfrm>
            <a:custGeom>
              <a:avLst/>
              <a:gdLst/>
              <a:ahLst/>
              <a:cxnLst/>
              <a:rect l="l" t="t" r="r" b="b"/>
              <a:pathLst>
                <a:path w="462279" h="537845">
                  <a:moveTo>
                    <a:pt x="407641" y="483859"/>
                  </a:moveTo>
                  <a:lnTo>
                    <a:pt x="383540" y="504571"/>
                  </a:lnTo>
                  <a:lnTo>
                    <a:pt x="462025" y="537591"/>
                  </a:lnTo>
                  <a:lnTo>
                    <a:pt x="450991" y="493522"/>
                  </a:lnTo>
                  <a:lnTo>
                    <a:pt x="415925" y="493522"/>
                  </a:lnTo>
                  <a:lnTo>
                    <a:pt x="407641" y="483859"/>
                  </a:lnTo>
                  <a:close/>
                </a:path>
                <a:path w="462279" h="537845">
                  <a:moveTo>
                    <a:pt x="417275" y="475581"/>
                  </a:moveTo>
                  <a:lnTo>
                    <a:pt x="407641" y="483859"/>
                  </a:lnTo>
                  <a:lnTo>
                    <a:pt x="415925" y="493522"/>
                  </a:lnTo>
                  <a:lnTo>
                    <a:pt x="425576" y="485267"/>
                  </a:lnTo>
                  <a:lnTo>
                    <a:pt x="417275" y="475581"/>
                  </a:lnTo>
                  <a:close/>
                </a:path>
                <a:path w="462279" h="537845">
                  <a:moveTo>
                    <a:pt x="441325" y="454914"/>
                  </a:moveTo>
                  <a:lnTo>
                    <a:pt x="417275" y="475581"/>
                  </a:lnTo>
                  <a:lnTo>
                    <a:pt x="425576" y="485267"/>
                  </a:lnTo>
                  <a:lnTo>
                    <a:pt x="415925" y="493522"/>
                  </a:lnTo>
                  <a:lnTo>
                    <a:pt x="450991" y="493522"/>
                  </a:lnTo>
                  <a:lnTo>
                    <a:pt x="441325" y="454914"/>
                  </a:lnTo>
                  <a:close/>
                </a:path>
                <a:path w="462279" h="537845">
                  <a:moveTo>
                    <a:pt x="9651" y="0"/>
                  </a:moveTo>
                  <a:lnTo>
                    <a:pt x="0" y="8382"/>
                  </a:lnTo>
                  <a:lnTo>
                    <a:pt x="407641" y="483859"/>
                  </a:lnTo>
                  <a:lnTo>
                    <a:pt x="417275" y="475581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/>
          <p:nvPr/>
        </p:nvSpPr>
        <p:spPr>
          <a:xfrm>
            <a:off x="6362700" y="525170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4450" y="63500"/>
                </a:moveTo>
                <a:lnTo>
                  <a:pt x="31750" y="635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635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164" y="243281"/>
            <a:ext cx="430657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20">
                <a:solidFill>
                  <a:srgbClr val="FFFF00"/>
                </a:solidFill>
                <a:latin typeface="Arial"/>
                <a:cs typeface="Arial"/>
              </a:rPr>
              <a:t>Types</a:t>
            </a:r>
            <a:r>
              <a:rPr dirty="0" sz="4000" spc="-11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4000" spc="-1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FFFF00"/>
                </a:solidFill>
                <a:latin typeface="Arial"/>
                <a:cs typeface="Arial"/>
              </a:rPr>
              <a:t>Systems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8916" y="1130630"/>
            <a:ext cx="8052434" cy="496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4030" indent="-48133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SzPct val="88888"/>
              <a:buFont typeface="Arial MT"/>
              <a:buChar char="•"/>
              <a:tabLst>
                <a:tab pos="494030" algn="l"/>
              </a:tabLst>
            </a:pP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With</a:t>
            </a:r>
            <a:r>
              <a:rPr dirty="0" sz="36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no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state</a:t>
            </a:r>
            <a:r>
              <a:rPr dirty="0" sz="3600" spc="-10" b="1">
                <a:solidFill>
                  <a:srgbClr val="FAFFFA"/>
                </a:solidFill>
                <a:latin typeface="Arial"/>
                <a:cs typeface="Arial"/>
              </a:rPr>
              <a:t> present</a:t>
            </a:r>
            <a:endParaRPr sz="3600">
              <a:latin typeface="Arial"/>
              <a:cs typeface="Arial"/>
            </a:endParaRPr>
          </a:p>
          <a:p>
            <a:pPr lvl="1" marL="1283335" indent="-380365">
              <a:lnSpc>
                <a:spcPct val="100000"/>
              </a:lnSpc>
              <a:spcBef>
                <a:spcPts val="5"/>
              </a:spcBef>
              <a:buChar char="–"/>
              <a:tabLst>
                <a:tab pos="1283335" algn="l"/>
              </a:tabLst>
            </a:pPr>
            <a:r>
              <a:rPr dirty="0" u="sng" sz="3600" b="1">
                <a:solidFill>
                  <a:srgbClr val="FAFFFA"/>
                </a:solidFill>
                <a:uFill>
                  <a:solidFill>
                    <a:srgbClr val="FAFFFA"/>
                  </a:solidFill>
                </a:uFill>
                <a:latin typeface="Arial"/>
                <a:cs typeface="Arial"/>
              </a:rPr>
              <a:t>Combinational</a:t>
            </a:r>
            <a:r>
              <a:rPr dirty="0" sz="3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logic</a:t>
            </a:r>
            <a:r>
              <a:rPr dirty="0" sz="36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AFFFA"/>
                </a:solidFill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  <a:p>
            <a:pPr lvl="1" marL="1283335" indent="-380365">
              <a:lnSpc>
                <a:spcPct val="100000"/>
              </a:lnSpc>
              <a:buChar char="–"/>
              <a:tabLst>
                <a:tab pos="1283335" algn="l"/>
              </a:tabLst>
            </a:pP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Output</a:t>
            </a:r>
            <a:r>
              <a:rPr dirty="0" sz="3600" spc="-1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36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Function</a:t>
            </a:r>
            <a:r>
              <a:rPr dirty="0" sz="3600" spc="-11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AFFFA"/>
                </a:solidFill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  <a:p>
            <a:pPr marL="554990" indent="-542290">
              <a:lnSpc>
                <a:spcPct val="100000"/>
              </a:lnSpc>
              <a:spcBef>
                <a:spcPts val="5"/>
              </a:spcBef>
              <a:buClr>
                <a:srgbClr val="FF00FF"/>
              </a:buClr>
              <a:buFont typeface="Arial MT"/>
              <a:buChar char="•"/>
              <a:tabLst>
                <a:tab pos="554990" algn="l"/>
              </a:tabLst>
            </a:pP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With</a:t>
            </a:r>
            <a:r>
              <a:rPr dirty="0" sz="36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state</a:t>
            </a:r>
            <a:r>
              <a:rPr dirty="0" sz="36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AFFFA"/>
                </a:solidFill>
                <a:latin typeface="Arial"/>
                <a:cs typeface="Arial"/>
              </a:rPr>
              <a:t>present</a:t>
            </a:r>
            <a:endParaRPr sz="3600">
              <a:latin typeface="Arial"/>
              <a:cs typeface="Arial"/>
            </a:endParaRPr>
          </a:p>
          <a:p>
            <a:pPr lvl="1" marL="1282700" marR="5080" indent="-380365">
              <a:lnSpc>
                <a:spcPct val="100000"/>
              </a:lnSpc>
              <a:buChar char="–"/>
              <a:tabLst>
                <a:tab pos="1409065" algn="l"/>
              </a:tabLst>
            </a:pP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State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updated</a:t>
            </a:r>
            <a:r>
              <a:rPr dirty="0" sz="3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at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discrete</a:t>
            </a:r>
            <a:r>
              <a:rPr dirty="0" sz="36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times 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(e.g.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once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per</a:t>
            </a:r>
            <a:r>
              <a:rPr dirty="0" sz="36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clock</a:t>
            </a:r>
            <a:r>
              <a:rPr dirty="0" sz="36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AFFFA"/>
                </a:solidFill>
                <a:latin typeface="Arial"/>
                <a:cs typeface="Arial"/>
              </a:rPr>
              <a:t>tick)</a:t>
            </a:r>
            <a:endParaRPr sz="3600">
              <a:latin typeface="Arial"/>
              <a:cs typeface="Arial"/>
            </a:endParaRPr>
          </a:p>
          <a:p>
            <a:pPr marL="646430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Synchronous</a:t>
            </a:r>
            <a:r>
              <a:rPr dirty="0" sz="3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sequential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AFFFA"/>
                </a:solidFill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  <a:p>
            <a:pPr lvl="1" marL="631190" marR="132080" indent="651510">
              <a:lnSpc>
                <a:spcPct val="100000"/>
              </a:lnSpc>
              <a:buChar char="–"/>
              <a:tabLst>
                <a:tab pos="1282700" algn="l"/>
              </a:tabLst>
            </a:pP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State</a:t>
            </a:r>
            <a:r>
              <a:rPr dirty="0" sz="36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updated</a:t>
            </a:r>
            <a:r>
              <a:rPr dirty="0" sz="3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at</a:t>
            </a:r>
            <a:r>
              <a:rPr dirty="0" sz="3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any</a:t>
            </a:r>
            <a:r>
              <a:rPr dirty="0" sz="36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AFFFA"/>
                </a:solidFill>
                <a:latin typeface="Arial"/>
                <a:cs typeface="Arial"/>
              </a:rPr>
              <a:t>time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Asynchronous</a:t>
            </a:r>
            <a:r>
              <a:rPr dirty="0" sz="3600" spc="-1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AFFFA"/>
                </a:solidFill>
                <a:latin typeface="Arial"/>
                <a:cs typeface="Arial"/>
              </a:rPr>
              <a:t>sequential</a:t>
            </a:r>
            <a:r>
              <a:rPr dirty="0" sz="3600" spc="-1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AFFFA"/>
                </a:solidFill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54151" y="4645152"/>
            <a:ext cx="771525" cy="238125"/>
            <a:chOff x="454151" y="4645152"/>
            <a:chExt cx="771525" cy="238125"/>
          </a:xfrm>
        </p:grpSpPr>
        <p:sp>
          <p:nvSpPr>
            <p:cNvPr id="6" name="object 6" descr=""/>
            <p:cNvSpPr/>
            <p:nvPr/>
          </p:nvSpPr>
          <p:spPr>
            <a:xfrm>
              <a:off x="458723" y="4649724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571500" y="0"/>
                  </a:moveTo>
                  <a:lnTo>
                    <a:pt x="571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571500" y="171450"/>
                  </a:lnTo>
                  <a:lnTo>
                    <a:pt x="571500" y="228600"/>
                  </a:lnTo>
                  <a:lnTo>
                    <a:pt x="762000" y="1143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8723" y="4649724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57150"/>
                  </a:moveTo>
                  <a:lnTo>
                    <a:pt x="571500" y="57150"/>
                  </a:lnTo>
                  <a:lnTo>
                    <a:pt x="571500" y="0"/>
                  </a:lnTo>
                  <a:lnTo>
                    <a:pt x="762000" y="114300"/>
                  </a:lnTo>
                  <a:lnTo>
                    <a:pt x="571500" y="228600"/>
                  </a:lnTo>
                  <a:lnTo>
                    <a:pt x="571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48055" y="5669279"/>
            <a:ext cx="771525" cy="238125"/>
            <a:chOff x="448055" y="5669279"/>
            <a:chExt cx="771525" cy="238125"/>
          </a:xfrm>
        </p:grpSpPr>
        <p:sp>
          <p:nvSpPr>
            <p:cNvPr id="9" name="object 9" descr=""/>
            <p:cNvSpPr/>
            <p:nvPr/>
          </p:nvSpPr>
          <p:spPr>
            <a:xfrm>
              <a:off x="452627" y="5673851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571500" y="0"/>
                  </a:moveTo>
                  <a:lnTo>
                    <a:pt x="571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571500" y="171450"/>
                  </a:lnTo>
                  <a:lnTo>
                    <a:pt x="571500" y="228600"/>
                  </a:lnTo>
                  <a:lnTo>
                    <a:pt x="762000" y="1143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52627" y="5673851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57150"/>
                  </a:moveTo>
                  <a:lnTo>
                    <a:pt x="571500" y="57150"/>
                  </a:lnTo>
                  <a:lnTo>
                    <a:pt x="571500" y="0"/>
                  </a:lnTo>
                  <a:lnTo>
                    <a:pt x="762000" y="114300"/>
                  </a:lnTo>
                  <a:lnTo>
                    <a:pt x="571500" y="228600"/>
                  </a:lnTo>
                  <a:lnTo>
                    <a:pt x="571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05839" y="67094"/>
            <a:ext cx="7057390" cy="1558925"/>
            <a:chOff x="1005839" y="67094"/>
            <a:chExt cx="7057390" cy="15589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39" y="67094"/>
              <a:ext cx="7057390" cy="10102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2927" y="615734"/>
              <a:ext cx="3238246" cy="10102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7874" y="189738"/>
            <a:ext cx="635698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59914" marR="5080" indent="-184785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2’s</a:t>
            </a:r>
            <a:r>
              <a:rPr dirty="0" sz="3600" spc="-1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6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Subtraction: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Example</a:t>
            </a:r>
            <a:r>
              <a:rPr dirty="0" sz="36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#</a:t>
            </a:r>
            <a:r>
              <a:rPr dirty="0" sz="36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34568" y="1460042"/>
            <a:ext cx="5027930" cy="735965"/>
            <a:chOff x="734568" y="1460042"/>
            <a:chExt cx="5027930" cy="73596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8" y="1487487"/>
              <a:ext cx="528637" cy="6901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752" y="1460042"/>
              <a:ext cx="3345053" cy="73591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5552" y="1679397"/>
              <a:ext cx="549948" cy="5011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6823" y="1460042"/>
              <a:ext cx="623125" cy="73591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4191" y="1460042"/>
              <a:ext cx="842581" cy="73591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3583" y="1679397"/>
              <a:ext cx="549948" cy="50119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0368" y="1460042"/>
              <a:ext cx="531660" cy="73591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904544" y="1548764"/>
            <a:ext cx="465518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69570" indent="-344170">
              <a:lnSpc>
                <a:spcPct val="100000"/>
              </a:lnSpc>
              <a:spcBef>
                <a:spcPts val="90"/>
              </a:spcBef>
              <a:buClr>
                <a:srgbClr val="FF00FF"/>
              </a:buClr>
              <a:buFont typeface="Arial MT"/>
              <a:buChar char="•"/>
              <a:tabLst>
                <a:tab pos="36957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Let’s</a:t>
            </a:r>
            <a:r>
              <a:rPr dirty="0" sz="26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compute</a:t>
            </a:r>
            <a:r>
              <a:rPr dirty="0" sz="26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(13)</a:t>
            </a:r>
            <a:r>
              <a:rPr dirty="0" baseline="-19607" sz="255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19607" sz="2550" spc="28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–</a:t>
            </a:r>
            <a:r>
              <a:rPr dirty="0" sz="26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(5)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463039" y="1935530"/>
            <a:ext cx="4808220" cy="1211580"/>
            <a:chOff x="1463039" y="1935530"/>
            <a:chExt cx="4808220" cy="1211580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3039" y="1935530"/>
              <a:ext cx="1025448" cy="73591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5311" y="2154885"/>
              <a:ext cx="549948" cy="50119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78023" y="1935530"/>
              <a:ext cx="1851532" cy="73591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56304" y="2154885"/>
              <a:ext cx="428002" cy="50119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6927" y="1935530"/>
              <a:ext cx="1839341" cy="73591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43016" y="2154885"/>
              <a:ext cx="428002" cy="50119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3039" y="2411018"/>
              <a:ext cx="549948" cy="73591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2767" y="2411018"/>
              <a:ext cx="549948" cy="73591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82495" y="2411018"/>
              <a:ext cx="732828" cy="73591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159" y="2630373"/>
              <a:ext cx="549948" cy="50119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4872" y="2411018"/>
              <a:ext cx="723684" cy="73591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8336" y="2411018"/>
              <a:ext cx="549948" cy="73591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98063" y="2411018"/>
              <a:ext cx="1391285" cy="73591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6095" y="2630373"/>
              <a:ext cx="428002" cy="501192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1610486" y="1944545"/>
            <a:ext cx="2663825" cy="97663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720"/>
              </a:spcBef>
              <a:tabLst>
                <a:tab pos="1078230" algn="l"/>
              </a:tabLst>
            </a:pP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(13)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19607" sz="25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+(1101)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607" sz="25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625"/>
              </a:spcBef>
              <a:tabLst>
                <a:tab pos="1005205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(-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5)</a:t>
            </a:r>
            <a:r>
              <a:rPr dirty="0" baseline="-19607" sz="2550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19607" sz="255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(0101)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607" sz="255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376928" y="2411018"/>
            <a:ext cx="1876425" cy="735965"/>
            <a:chOff x="4376928" y="2411018"/>
            <a:chExt cx="1876425" cy="735965"/>
          </a:xfrm>
        </p:grpSpPr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76928" y="2411018"/>
              <a:ext cx="1821052" cy="73591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24728" y="2630373"/>
              <a:ext cx="428002" cy="501192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4550664" y="1944545"/>
            <a:ext cx="1598295" cy="97663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(01101)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607" sz="25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6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(11011)</a:t>
            </a:r>
            <a:r>
              <a:rPr dirty="0" baseline="-19607" sz="2550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607" sz="255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734568" y="2886506"/>
            <a:ext cx="5683250" cy="735965"/>
            <a:chOff x="734568" y="2886506"/>
            <a:chExt cx="5683250" cy="735965"/>
          </a:xfrm>
        </p:grpSpPr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8" y="2913951"/>
              <a:ext cx="528637" cy="69018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3752" y="2886506"/>
              <a:ext cx="3466846" cy="73591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90415" y="2886506"/>
              <a:ext cx="549948" cy="73591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00144" y="2886506"/>
              <a:ext cx="2217166" cy="735914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749808" y="5154167"/>
            <a:ext cx="7944484" cy="1482725"/>
            <a:chOff x="749808" y="5154167"/>
            <a:chExt cx="7944484" cy="1482725"/>
          </a:xfrm>
        </p:grpSpPr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9808" y="5181599"/>
              <a:ext cx="486003" cy="63530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2040" y="5154167"/>
              <a:ext cx="7612253" cy="67801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2040" y="5519927"/>
              <a:ext cx="6325997" cy="67801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43584" y="5958839"/>
              <a:ext cx="1458341" cy="67801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59152" y="6163055"/>
              <a:ext cx="394538" cy="46460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93263" y="5958839"/>
              <a:ext cx="1723389" cy="67801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74008" y="6163055"/>
              <a:ext cx="394538" cy="46460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11167" y="5958839"/>
              <a:ext cx="1214437" cy="67801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82896" y="6163055"/>
              <a:ext cx="507326" cy="46460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47487" y="5958839"/>
              <a:ext cx="489026" cy="678014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879144" y="2914702"/>
            <a:ext cx="7590790" cy="352044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algn="r" marL="344170" marR="2273300" indent="-344170">
              <a:lnSpc>
                <a:spcPct val="100000"/>
              </a:lnSpc>
              <a:spcBef>
                <a:spcPts val="570"/>
              </a:spcBef>
              <a:buClr>
                <a:srgbClr val="FF00FF"/>
              </a:buClr>
              <a:buFont typeface="Arial MT"/>
              <a:buChar char="•"/>
              <a:tabLst>
                <a:tab pos="344170" algn="l"/>
              </a:tabLst>
            </a:pP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Adding</a:t>
            </a:r>
            <a:r>
              <a:rPr dirty="0" sz="2600" spc="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these</a:t>
            </a:r>
            <a:r>
              <a:rPr dirty="0" sz="26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two</a:t>
            </a:r>
            <a:r>
              <a:rPr dirty="0" sz="2600" spc="-10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AFFFA"/>
                </a:solidFill>
                <a:latin typeface="Arial"/>
                <a:cs typeface="Arial"/>
              </a:rPr>
              <a:t>5-</a:t>
            </a:r>
            <a:r>
              <a:rPr dirty="0" sz="26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6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AFFFA"/>
                </a:solidFill>
                <a:latin typeface="Arial"/>
                <a:cs typeface="Arial"/>
              </a:rPr>
              <a:t>codes…</a:t>
            </a:r>
            <a:endParaRPr sz="2600">
              <a:latin typeface="Arial"/>
              <a:cs typeface="Arial"/>
            </a:endParaRPr>
          </a:p>
          <a:p>
            <a:pPr algn="r" marR="2349500">
              <a:lnSpc>
                <a:spcPct val="100000"/>
              </a:lnSpc>
              <a:spcBef>
                <a:spcPts val="445"/>
              </a:spcBef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algn="r" marR="2349500">
              <a:lnSpc>
                <a:spcPts val="2860"/>
              </a:lnSpc>
              <a:spcBef>
                <a:spcPts val="45"/>
              </a:spcBef>
              <a:tabLst>
                <a:tab pos="2988310" algn="l"/>
                <a:tab pos="3902710" algn="l"/>
              </a:tabLst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baseline="1157" sz="3600" spc="-75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r>
              <a:rPr dirty="0" baseline="1157" sz="3600" b="1">
                <a:solidFill>
                  <a:srgbClr val="FAFFFA"/>
                </a:solidFill>
                <a:latin typeface="Arial"/>
                <a:cs typeface="Arial"/>
              </a:rPr>
              <a:t>	1</a:t>
            </a:r>
            <a:r>
              <a:rPr dirty="0" baseline="1157" sz="3600" spc="-44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1157" sz="36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1157" sz="36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1157" sz="36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baseline="1157" sz="3600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1157" sz="36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baseline="1157" sz="3600" spc="-3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baseline="1157" sz="3600" spc="-75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baseline="1157" sz="3600">
              <a:latin typeface="Arial"/>
              <a:cs typeface="Arial"/>
            </a:endParaRPr>
          </a:p>
          <a:p>
            <a:pPr algn="r" marR="2283460">
              <a:lnSpc>
                <a:spcPts val="2860"/>
              </a:lnSpc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-------------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algn="r" marR="2349500">
              <a:lnSpc>
                <a:spcPct val="100000"/>
              </a:lnSpc>
              <a:spcBef>
                <a:spcPts val="5"/>
              </a:spcBef>
              <a:tabLst>
                <a:tab pos="746760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0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394970" indent="-344170">
              <a:lnSpc>
                <a:spcPct val="100000"/>
              </a:lnSpc>
              <a:spcBef>
                <a:spcPts val="2735"/>
              </a:spcBef>
              <a:buClr>
                <a:srgbClr val="FF33CC"/>
              </a:buClr>
              <a:buFont typeface="Arial MT"/>
              <a:buChar char="•"/>
              <a:tabLst>
                <a:tab pos="39497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Discarding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bit,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4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seen</a:t>
            </a:r>
            <a:r>
              <a:rPr dirty="0" sz="24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to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AFFFA"/>
                </a:solidFill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tabLst>
                <a:tab pos="5173980" algn="l"/>
              </a:tabLst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zero,</a:t>
            </a:r>
            <a:r>
              <a:rPr dirty="0" sz="24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indicating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4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correct</a:t>
            </a:r>
            <a:r>
              <a:rPr dirty="0" sz="24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result.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Indeed,</a:t>
            </a:r>
            <a:endParaRPr sz="2400">
              <a:latin typeface="Arial"/>
              <a:cs typeface="Arial"/>
            </a:endParaRPr>
          </a:p>
          <a:p>
            <a:pPr marL="556895">
              <a:lnSpc>
                <a:spcPct val="100000"/>
              </a:lnSpc>
              <a:spcBef>
                <a:spcPts val="580"/>
              </a:spcBef>
            </a:pP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(01000)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2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6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+(1000)</a:t>
            </a:r>
            <a:r>
              <a:rPr dirty="0" baseline="-20833" sz="2400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0833" sz="2400" spc="27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4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+(8)</a:t>
            </a:r>
            <a:r>
              <a:rPr dirty="0" baseline="-20833" sz="2400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2014473" y="4034028"/>
            <a:ext cx="2287905" cy="706755"/>
          </a:xfrm>
          <a:custGeom>
            <a:avLst/>
            <a:gdLst/>
            <a:ahLst/>
            <a:cxnLst/>
            <a:rect l="l" t="t" r="r" b="b"/>
            <a:pathLst>
              <a:path w="2287904" h="706754">
                <a:moveTo>
                  <a:pt x="2212992" y="676051"/>
                </a:moveTo>
                <a:lnTo>
                  <a:pt x="2203830" y="706501"/>
                </a:lnTo>
                <a:lnTo>
                  <a:pt x="2287778" y="691896"/>
                </a:lnTo>
                <a:lnTo>
                  <a:pt x="2274843" y="679704"/>
                </a:lnTo>
                <a:lnTo>
                  <a:pt x="2225166" y="679704"/>
                </a:lnTo>
                <a:lnTo>
                  <a:pt x="2212992" y="676051"/>
                </a:lnTo>
                <a:close/>
              </a:path>
              <a:path w="2287904" h="706754">
                <a:moveTo>
                  <a:pt x="2216661" y="663855"/>
                </a:moveTo>
                <a:lnTo>
                  <a:pt x="2212992" y="676051"/>
                </a:lnTo>
                <a:lnTo>
                  <a:pt x="2225166" y="679704"/>
                </a:lnTo>
                <a:lnTo>
                  <a:pt x="2228850" y="667512"/>
                </a:lnTo>
                <a:lnTo>
                  <a:pt x="2216661" y="663855"/>
                </a:lnTo>
                <a:close/>
              </a:path>
              <a:path w="2287904" h="706754">
                <a:moveTo>
                  <a:pt x="2225802" y="633476"/>
                </a:moveTo>
                <a:lnTo>
                  <a:pt x="2216661" y="663855"/>
                </a:lnTo>
                <a:lnTo>
                  <a:pt x="2228850" y="667512"/>
                </a:lnTo>
                <a:lnTo>
                  <a:pt x="2225166" y="679704"/>
                </a:lnTo>
                <a:lnTo>
                  <a:pt x="2274843" y="679704"/>
                </a:lnTo>
                <a:lnTo>
                  <a:pt x="2225802" y="633476"/>
                </a:lnTo>
                <a:close/>
              </a:path>
              <a:path w="2287904" h="706754">
                <a:moveTo>
                  <a:pt x="3556" y="0"/>
                </a:moveTo>
                <a:lnTo>
                  <a:pt x="0" y="12192"/>
                </a:lnTo>
                <a:lnTo>
                  <a:pt x="2212992" y="676051"/>
                </a:lnTo>
                <a:lnTo>
                  <a:pt x="2216661" y="663855"/>
                </a:lnTo>
                <a:lnTo>
                  <a:pt x="3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347216" y="0"/>
            <a:ext cx="6868795" cy="1485900"/>
            <a:chOff x="1347216" y="0"/>
            <a:chExt cx="6868795" cy="14859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216" y="0"/>
              <a:ext cx="6868541" cy="9522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448" y="502970"/>
              <a:ext cx="3031108" cy="98280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3153" y="88138"/>
            <a:ext cx="6188710" cy="1093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69439" marR="5080" indent="-1856739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2’s</a:t>
            </a:r>
            <a:r>
              <a:rPr dirty="0" sz="3500" spc="-1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Complement</a:t>
            </a:r>
            <a:r>
              <a:rPr dirty="0" sz="3500" spc="-1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 spc="-10">
                <a:solidFill>
                  <a:srgbClr val="FFFF00"/>
                </a:solidFill>
                <a:latin typeface="Arial"/>
                <a:cs typeface="Arial"/>
              </a:rPr>
              <a:t>Subtraction: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Example</a:t>
            </a:r>
            <a:r>
              <a:rPr dirty="0" sz="3500" spc="-25">
                <a:solidFill>
                  <a:srgbClr val="FFFF00"/>
                </a:solidFill>
                <a:latin typeface="Arial"/>
                <a:cs typeface="Arial"/>
              </a:rPr>
              <a:t> #3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14527" y="1091222"/>
            <a:ext cx="6103620" cy="2327275"/>
            <a:chOff x="414527" y="1091222"/>
            <a:chExt cx="6103620" cy="232727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" y="1118577"/>
              <a:ext cx="568248" cy="7419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59" y="1091222"/>
              <a:ext cx="3405886" cy="79079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087" y="1322882"/>
              <a:ext cx="592670" cy="54693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4695" y="1091222"/>
              <a:ext cx="668858" cy="79079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3399" y="1091222"/>
              <a:ext cx="1104684" cy="79079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7487" y="1322882"/>
              <a:ext cx="592670" cy="54693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9512" y="1091222"/>
              <a:ext cx="571271" cy="7907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6047" y="1603286"/>
              <a:ext cx="589572" cy="7907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4919" y="1603286"/>
              <a:ext cx="589572" cy="79079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3791" y="1603286"/>
              <a:ext cx="985837" cy="79079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9008" y="1834946"/>
              <a:ext cx="592670" cy="54693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9151" y="1603286"/>
              <a:ext cx="778560" cy="79079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0" y="1603286"/>
              <a:ext cx="589572" cy="79079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5872" y="1603286"/>
              <a:ext cx="1482598" cy="79079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7912" y="1834946"/>
              <a:ext cx="461581" cy="54693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59936" y="1603286"/>
              <a:ext cx="2006854" cy="79079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66231" y="1834946"/>
              <a:ext cx="461581" cy="54693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6047" y="2115350"/>
              <a:ext cx="906602" cy="79079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2016" y="2347023"/>
              <a:ext cx="592670" cy="54692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31135" y="2115350"/>
              <a:ext cx="2015998" cy="79079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6575" y="2347023"/>
              <a:ext cx="461581" cy="54692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9936" y="2115350"/>
              <a:ext cx="2006854" cy="79079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66231" y="2347023"/>
              <a:ext cx="461581" cy="54692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" y="2654769"/>
              <a:ext cx="568248" cy="74197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6759" y="2627414"/>
              <a:ext cx="3735197" cy="79079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1168" y="2627414"/>
              <a:ext cx="589572" cy="79079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30039" y="2627414"/>
              <a:ext cx="2387854" cy="79079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599744" y="1099261"/>
            <a:ext cx="5697855" cy="207518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69570" indent="-344170">
              <a:lnSpc>
                <a:spcPct val="100000"/>
              </a:lnSpc>
              <a:spcBef>
                <a:spcPts val="770"/>
              </a:spcBef>
              <a:buClr>
                <a:srgbClr val="FF00FF"/>
              </a:buClr>
              <a:buFont typeface="Arial MT"/>
              <a:buChar char="•"/>
              <a:tabLst>
                <a:tab pos="36957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Let’s</a:t>
            </a:r>
            <a:r>
              <a:rPr dirty="0" sz="28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compute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(5)</a:t>
            </a:r>
            <a:r>
              <a:rPr dirty="0" baseline="-19519" sz="277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19519" sz="2775" spc="307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–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(12)</a:t>
            </a:r>
            <a:r>
              <a:rPr dirty="0" baseline="-19519" sz="27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68985">
              <a:lnSpc>
                <a:spcPct val="100000"/>
              </a:lnSpc>
              <a:spcBef>
                <a:spcPts val="675"/>
              </a:spcBef>
              <a:tabLst>
                <a:tab pos="1982470" algn="l"/>
                <a:tab pos="3683635" algn="l"/>
              </a:tabLst>
            </a:pP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(-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12)</a:t>
            </a:r>
            <a:r>
              <a:rPr dirty="0" baseline="-19519" sz="2775" spc="-30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19519" sz="2775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-(1100)</a:t>
            </a:r>
            <a:r>
              <a:rPr dirty="0" baseline="-19519" sz="2775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19519" sz="2775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(10100)</a:t>
            </a:r>
            <a:r>
              <a:rPr dirty="0" baseline="-19519" sz="2775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19519" sz="2775">
              <a:latin typeface="Arial"/>
              <a:cs typeface="Arial"/>
            </a:endParaRPr>
          </a:p>
          <a:p>
            <a:pPr marL="768985">
              <a:lnSpc>
                <a:spcPct val="100000"/>
              </a:lnSpc>
              <a:spcBef>
                <a:spcPts val="670"/>
              </a:spcBef>
              <a:tabLst>
                <a:tab pos="1854200" algn="l"/>
                <a:tab pos="3683635" algn="l"/>
              </a:tabLst>
            </a:pP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(5)</a:t>
            </a:r>
            <a:r>
              <a:rPr dirty="0" baseline="-21021" sz="27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baseline="-21021" sz="2775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+(0101)</a:t>
            </a:r>
            <a:r>
              <a:rPr dirty="0" baseline="-21021" sz="2775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21021" sz="2775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(00101)</a:t>
            </a:r>
            <a:r>
              <a:rPr dirty="0" baseline="-21021" sz="2775" spc="-1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endParaRPr baseline="-21021" sz="2775">
              <a:latin typeface="Arial"/>
              <a:cs typeface="Arial"/>
            </a:endParaRPr>
          </a:p>
          <a:p>
            <a:pPr marL="369570" indent="-344170">
              <a:lnSpc>
                <a:spcPct val="100000"/>
              </a:lnSpc>
              <a:spcBef>
                <a:spcPts val="675"/>
              </a:spcBef>
              <a:buClr>
                <a:srgbClr val="FF00FF"/>
              </a:buClr>
              <a:buFont typeface="Arial MT"/>
              <a:buChar char="•"/>
              <a:tabLst>
                <a:tab pos="36957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Adding</a:t>
            </a:r>
            <a:r>
              <a:rPr dirty="0" sz="2800" spc="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these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two</a:t>
            </a:r>
            <a:r>
              <a:rPr dirty="0" sz="28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5-bit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codes…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414527" y="5187696"/>
            <a:ext cx="8319770" cy="1644650"/>
            <a:chOff x="414527" y="5187696"/>
            <a:chExt cx="8319770" cy="1644650"/>
          </a:xfrm>
        </p:grpSpPr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" y="5215128"/>
              <a:ext cx="568248" cy="74197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6759" y="5187696"/>
              <a:ext cx="7987030" cy="79079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6759" y="5614416"/>
              <a:ext cx="7947406" cy="79079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6759" y="6041137"/>
              <a:ext cx="4588510" cy="79079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34712" y="6272789"/>
              <a:ext cx="461581" cy="54692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96256" y="6041137"/>
              <a:ext cx="775525" cy="79079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1056" y="6041137"/>
              <a:ext cx="589572" cy="79079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19927" y="6041137"/>
              <a:ext cx="906602" cy="79079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5895" y="6272789"/>
              <a:ext cx="592670" cy="54692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7919" y="6041137"/>
              <a:ext cx="571271" cy="790790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587044" y="5281676"/>
            <a:ext cx="7835265" cy="1307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2270" indent="-344170">
              <a:lnSpc>
                <a:spcPct val="100000"/>
              </a:lnSpc>
              <a:spcBef>
                <a:spcPts val="110"/>
              </a:spcBef>
              <a:buClr>
                <a:srgbClr val="FF00FF"/>
              </a:buClr>
              <a:buFont typeface="Arial MT"/>
              <a:buChar char="•"/>
              <a:tabLst>
                <a:tab pos="382270" algn="l"/>
              </a:tabLst>
            </a:pP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Here,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there</a:t>
            </a:r>
            <a:r>
              <a:rPr dirty="0" sz="2800" spc="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28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no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carry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800" spc="-3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and</a:t>
            </a:r>
            <a:r>
              <a:rPr dirty="0" sz="28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the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sign</a:t>
            </a:r>
            <a:r>
              <a:rPr dirty="0" sz="2800" spc="-3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bit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 is</a:t>
            </a:r>
            <a:endParaRPr sz="2800">
              <a:latin typeface="Arial"/>
              <a:cs typeface="Arial"/>
            </a:endParaRPr>
          </a:p>
          <a:p>
            <a:pPr marL="382270" marR="70485">
              <a:lnSpc>
                <a:spcPct val="100000"/>
              </a:lnSpc>
              <a:tabLst>
                <a:tab pos="878840" algn="l"/>
                <a:tab pos="3288665" algn="l"/>
              </a:tabLst>
            </a:pP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1.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This</a:t>
            </a:r>
            <a:r>
              <a:rPr dirty="0" sz="28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indicates</a:t>
            </a:r>
            <a:r>
              <a:rPr dirty="0" sz="2800" spc="-4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a</a:t>
            </a:r>
            <a:r>
              <a:rPr dirty="0" sz="2800" spc="-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negative</a:t>
            </a:r>
            <a:r>
              <a:rPr dirty="0" sz="2800" spc="-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result,</a:t>
            </a:r>
            <a:r>
              <a:rPr dirty="0" sz="28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which</a:t>
            </a:r>
            <a:r>
              <a:rPr dirty="0" sz="2800" spc="-12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AFFFA"/>
                </a:solidFill>
                <a:latin typeface="Arial"/>
                <a:cs typeface="Arial"/>
              </a:rPr>
              <a:t>is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what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we</a:t>
            </a:r>
            <a:r>
              <a:rPr dirty="0" sz="2800" spc="-4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expect.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	(11001)</a:t>
            </a:r>
            <a:r>
              <a:rPr dirty="0" baseline="-19519" sz="2775" b="1">
                <a:solidFill>
                  <a:srgbClr val="FAFFFA"/>
                </a:solidFill>
                <a:latin typeface="Arial"/>
                <a:cs typeface="Arial"/>
              </a:rPr>
              <a:t>2</a:t>
            </a:r>
            <a:r>
              <a:rPr dirty="0" baseline="-19519" sz="2775" spc="2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AFFFA"/>
                </a:solidFill>
                <a:latin typeface="Arial"/>
                <a:cs typeface="Arial"/>
              </a:rPr>
              <a:t>=</a:t>
            </a:r>
            <a:r>
              <a:rPr dirty="0" sz="2800" spc="-10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-(7)</a:t>
            </a:r>
            <a:r>
              <a:rPr dirty="0" baseline="-19519" sz="2775" spc="-15" b="1">
                <a:solidFill>
                  <a:srgbClr val="FAFFFA"/>
                </a:solidFill>
                <a:latin typeface="Arial"/>
                <a:cs typeface="Arial"/>
              </a:rPr>
              <a:t>10</a:t>
            </a:r>
            <a:r>
              <a:rPr dirty="0" sz="2800" spc="-10" b="1">
                <a:solidFill>
                  <a:srgbClr val="FAFFFA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518029" y="3855466"/>
            <a:ext cx="203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359658" y="3489147"/>
            <a:ext cx="163512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  <a:tabLst>
                <a:tab pos="422909" algn="l"/>
                <a:tab pos="761365" algn="l"/>
                <a:tab pos="1099185" algn="l"/>
                <a:tab pos="143700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  <a:tabLst>
                <a:tab pos="422909" algn="l"/>
                <a:tab pos="760730" algn="l"/>
                <a:tab pos="1099185" algn="l"/>
                <a:tab pos="143700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AFFFA"/>
                </a:solidFill>
                <a:latin typeface="Arial"/>
                <a:cs typeface="Arial"/>
              </a:rPr>
              <a:t>---------------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tabLst>
                <a:tab pos="422909" algn="l"/>
                <a:tab pos="760730" algn="l"/>
                <a:tab pos="1099185" algn="l"/>
                <a:tab pos="1437005" algn="l"/>
              </a:tabLst>
            </a:pP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AFFFA"/>
                </a:solidFill>
                <a:latin typeface="Arial"/>
                <a:cs typeface="Arial"/>
              </a:rPr>
              <a:t>	</a:t>
            </a:r>
            <a:r>
              <a:rPr dirty="0" sz="2400" spc="-50" b="1">
                <a:solidFill>
                  <a:srgbClr val="FAFFFA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6866" y="362153"/>
            <a:ext cx="360299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Karnaugh</a:t>
            </a:r>
            <a:r>
              <a:rPr dirty="0" sz="4400" spc="-14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0" b="0">
                <a:solidFill>
                  <a:srgbClr val="000000"/>
                </a:solidFill>
                <a:latin typeface="Times New Roman"/>
                <a:cs typeface="Times New Roman"/>
              </a:rPr>
              <a:t>Maps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1215938"/>
            <a:ext cx="5505450" cy="602932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35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Algebraic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procedures:</a:t>
            </a:r>
            <a:endParaRPr sz="3200">
              <a:latin typeface="Times New Roman"/>
              <a:cs typeface="Times New Roman"/>
            </a:endParaRPr>
          </a:p>
          <a:p>
            <a:pPr lvl="1" marL="1155700" marR="1702435" indent="-229235">
              <a:lnSpc>
                <a:spcPts val="2860"/>
              </a:lnSpc>
              <a:spcBef>
                <a:spcPts val="740"/>
              </a:spcBef>
              <a:buChar char="•"/>
              <a:tabLst>
                <a:tab pos="1155700" algn="l"/>
              </a:tabLst>
            </a:pPr>
            <a:r>
              <a:rPr dirty="0" sz="2400">
                <a:latin typeface="Times New Roman"/>
                <a:cs typeface="Times New Roman"/>
              </a:rPr>
              <a:t>Difficult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apply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a </a:t>
            </a:r>
            <a:r>
              <a:rPr dirty="0" sz="2400">
                <a:latin typeface="Times New Roman"/>
                <a:cs typeface="Times New Roman"/>
              </a:rPr>
              <a:t>systematic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way.</a:t>
            </a:r>
            <a:endParaRPr sz="2400">
              <a:latin typeface="Times New Roman"/>
              <a:cs typeface="Times New Roman"/>
            </a:endParaRPr>
          </a:p>
          <a:p>
            <a:pPr lvl="1" marL="1155700" marR="592455" indent="-229235">
              <a:lnSpc>
                <a:spcPts val="2860"/>
              </a:lnSpc>
              <a:spcBef>
                <a:spcPts val="595"/>
              </a:spcBef>
              <a:buChar char="•"/>
              <a:tabLst>
                <a:tab pos="1155700" algn="l"/>
              </a:tabLst>
            </a:pPr>
            <a:r>
              <a:rPr dirty="0" sz="2400">
                <a:latin typeface="Times New Roman"/>
                <a:cs typeface="Times New Roman"/>
              </a:rPr>
              <a:t>Difficult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tell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when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you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have </a:t>
            </a:r>
            <a:r>
              <a:rPr dirty="0" sz="2400">
                <a:latin typeface="Times New Roman"/>
                <a:cs typeface="Times New Roman"/>
              </a:rPr>
              <a:t>arrive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data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minimum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solution.</a:t>
            </a:r>
            <a:endParaRPr sz="2400">
              <a:latin typeface="Times New Roman"/>
              <a:cs typeface="Times New Roman"/>
            </a:endParaRPr>
          </a:p>
          <a:p>
            <a:pPr algn="just" marL="355600" marR="187960" indent="-343535">
              <a:lnSpc>
                <a:spcPct val="99700"/>
              </a:lnSpc>
              <a:spcBef>
                <a:spcPts val="630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Karnaugh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map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(K-</a:t>
            </a:r>
            <a:r>
              <a:rPr dirty="0" sz="3200">
                <a:latin typeface="Times New Roman"/>
                <a:cs typeface="Times New Roman"/>
              </a:rPr>
              <a:t>map)can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be </a:t>
            </a:r>
            <a:r>
              <a:rPr dirty="0" sz="3200" spc="-25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used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minimize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functions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of </a:t>
            </a:r>
            <a:r>
              <a:rPr dirty="0" sz="3200" spc="-25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up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6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variables.</a:t>
            </a:r>
            <a:endParaRPr sz="3200">
              <a:latin typeface="Times New Roman"/>
              <a:cs typeface="Times New Roman"/>
            </a:endParaRPr>
          </a:p>
          <a:p>
            <a:pPr marL="755015" marR="5080" indent="-285750">
              <a:lnSpc>
                <a:spcPct val="99300"/>
              </a:lnSpc>
              <a:spcBef>
                <a:spcPts val="735"/>
              </a:spcBef>
              <a:buChar char="–"/>
              <a:tabLst>
                <a:tab pos="756285" algn="l"/>
              </a:tabLst>
            </a:pPr>
            <a:r>
              <a:rPr dirty="0" sz="2800">
                <a:latin typeface="Times New Roman"/>
                <a:cs typeface="Times New Roman"/>
              </a:rPr>
              <a:t>K-map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directly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applied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to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two- </a:t>
            </a:r>
            <a:r>
              <a:rPr dirty="0" sz="2800" spc="-2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level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networks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composed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of </a:t>
            </a:r>
            <a:r>
              <a:rPr dirty="0" sz="2800" spc="-25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AND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and OR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gates.</a:t>
            </a:r>
            <a:endParaRPr sz="28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1155700" algn="l"/>
              </a:tabLst>
            </a:pPr>
            <a:r>
              <a:rPr dirty="0" sz="2400" spc="-10">
                <a:latin typeface="Times New Roman"/>
                <a:cs typeface="Times New Roman"/>
              </a:rPr>
              <a:t>Sum-</a:t>
            </a:r>
            <a:r>
              <a:rPr dirty="0" sz="2400" spc="-25">
                <a:latin typeface="Times New Roman"/>
                <a:cs typeface="Times New Roman"/>
              </a:rPr>
              <a:t>of-</a:t>
            </a:r>
            <a:r>
              <a:rPr dirty="0" sz="2400" spc="-10">
                <a:latin typeface="Times New Roman"/>
                <a:cs typeface="Times New Roman"/>
              </a:rPr>
              <a:t>products,(SOP)</a:t>
            </a:r>
            <a:endParaRPr sz="24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dirty="0" sz="2400" spc="-10">
                <a:latin typeface="Times New Roman"/>
                <a:cs typeface="Times New Roman"/>
              </a:rPr>
              <a:t>Product-</a:t>
            </a:r>
            <a:r>
              <a:rPr dirty="0" sz="2400" spc="-25">
                <a:latin typeface="Times New Roman"/>
                <a:cs typeface="Times New Roman"/>
              </a:rPr>
              <a:t>of-</a:t>
            </a:r>
            <a:r>
              <a:rPr dirty="0" sz="2400" spc="-10">
                <a:latin typeface="Times New Roman"/>
                <a:cs typeface="Times New Roman"/>
              </a:rPr>
              <a:t>sum,(POS).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886790"/>
            <a:ext cx="341947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Minimum</a:t>
            </a:r>
            <a:r>
              <a:rPr dirty="0" sz="4400" spc="-1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SOP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1895371"/>
            <a:ext cx="5636895" cy="601916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5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minimum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no.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terms.</a:t>
            </a:r>
            <a:endParaRPr sz="3200">
              <a:latin typeface="Times New Roman"/>
              <a:cs typeface="Times New Roman"/>
            </a:endParaRPr>
          </a:p>
          <a:p>
            <a:pPr lvl="1" marL="736600" marR="328295" indent="-267335">
              <a:lnSpc>
                <a:spcPts val="3340"/>
              </a:lnSpc>
              <a:spcBef>
                <a:spcPts val="815"/>
              </a:spcBef>
              <a:buChar char="–"/>
              <a:tabLst>
                <a:tab pos="756285" algn="l"/>
              </a:tabLst>
            </a:pPr>
            <a:r>
              <a:rPr dirty="0" sz="2800">
                <a:latin typeface="Times New Roman"/>
                <a:cs typeface="Times New Roman"/>
              </a:rPr>
              <a:t>i.e,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has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minimum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number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of </a:t>
            </a:r>
            <a:r>
              <a:rPr dirty="0" sz="2800" spc="-25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gates.</a:t>
            </a:r>
            <a:endParaRPr sz="2800">
              <a:latin typeface="Times New Roman"/>
              <a:cs typeface="Times New Roman"/>
            </a:endParaRPr>
          </a:p>
          <a:p>
            <a:pPr marL="356870" marR="584835" indent="-344805">
              <a:lnSpc>
                <a:spcPts val="3820"/>
              </a:lnSpc>
              <a:spcBef>
                <a:spcPts val="790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minimum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no.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gate </a:t>
            </a:r>
            <a:r>
              <a:rPr dirty="0" sz="3200" spc="-10">
                <a:latin typeface="Times New Roman"/>
                <a:cs typeface="Times New Roman"/>
              </a:rPr>
              <a:t>inputs.</a:t>
            </a:r>
            <a:endParaRPr sz="32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dirty="0" sz="2800">
                <a:latin typeface="Times New Roman"/>
                <a:cs typeface="Times New Roman"/>
              </a:rPr>
              <a:t>i.e,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minimum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no.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10">
                <a:latin typeface="Times New Roman"/>
                <a:cs typeface="Times New Roman"/>
              </a:rPr>
              <a:t> literals.</a:t>
            </a:r>
            <a:endParaRPr sz="2800">
              <a:latin typeface="Times New Roman"/>
              <a:cs typeface="Times New Roman"/>
            </a:endParaRPr>
          </a:p>
          <a:p>
            <a:pPr lvl="1" marL="755015" marR="20320" indent="-285750">
              <a:lnSpc>
                <a:spcPct val="99300"/>
              </a:lnSpc>
              <a:spcBef>
                <a:spcPts val="720"/>
              </a:spcBef>
              <a:buChar char="–"/>
              <a:tabLst>
                <a:tab pos="756285" algn="l"/>
              </a:tabLst>
            </a:pPr>
            <a:r>
              <a:rPr dirty="0" sz="2800">
                <a:latin typeface="Times New Roman"/>
                <a:cs typeface="Times New Roman"/>
              </a:rPr>
              <a:t>Each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term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 the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minimum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SOP</a:t>
            </a:r>
            <a:r>
              <a:rPr dirty="0" sz="2800" spc="700">
                <a:latin typeface="Times New Roman"/>
                <a:cs typeface="Times New Roman"/>
              </a:rPr>
              <a:t> </a:t>
            </a:r>
            <a:r>
              <a:rPr dirty="0" sz="2800" spc="7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prime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implicant,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i.e.,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it</a:t>
            </a:r>
            <a:r>
              <a:rPr dirty="0" sz="2800" spc="-10">
                <a:latin typeface="Times New Roman"/>
                <a:cs typeface="Times New Roman"/>
              </a:rPr>
              <a:t> cannot </a:t>
            </a:r>
            <a:r>
              <a:rPr dirty="0" sz="2800" spc="-1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be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combined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with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others.</a:t>
            </a:r>
            <a:endParaRPr sz="2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80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may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unique.</a:t>
            </a:r>
            <a:endParaRPr sz="3200">
              <a:latin typeface="Times New Roman"/>
              <a:cs typeface="Times New Roman"/>
            </a:endParaRPr>
          </a:p>
          <a:p>
            <a:pPr lvl="1" marL="736600" marR="5080" indent="-267335">
              <a:lnSpc>
                <a:spcPts val="3340"/>
              </a:lnSpc>
              <a:spcBef>
                <a:spcPts val="810"/>
              </a:spcBef>
              <a:buChar char="–"/>
              <a:tabLst>
                <a:tab pos="756285" algn="l"/>
              </a:tabLst>
            </a:pPr>
            <a:r>
              <a:rPr dirty="0" sz="2800">
                <a:latin typeface="Times New Roman"/>
                <a:cs typeface="Times New Roman"/>
              </a:rPr>
              <a:t>Depend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on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order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</a:t>
            </a:r>
            <a:r>
              <a:rPr dirty="0" sz="2800" spc="-10">
                <a:latin typeface="Times New Roman"/>
                <a:cs typeface="Times New Roman"/>
              </a:rPr>
              <a:t> which </a:t>
            </a:r>
            <a:r>
              <a:rPr dirty="0" sz="2800" spc="-1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terms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are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combined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or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eliminated.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0040" y="2719070"/>
            <a:ext cx="6125845" cy="5489575"/>
            <a:chOff x="320040" y="2719070"/>
            <a:chExt cx="6125845" cy="54895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" y="2719070"/>
              <a:ext cx="6125845" cy="548957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966719" y="5410200"/>
              <a:ext cx="1452880" cy="1757045"/>
            </a:xfrm>
            <a:custGeom>
              <a:avLst/>
              <a:gdLst/>
              <a:ahLst/>
              <a:cxnLst/>
              <a:rect l="l" t="t" r="r" b="b"/>
              <a:pathLst>
                <a:path w="1452879" h="1757045">
                  <a:moveTo>
                    <a:pt x="1399540" y="54610"/>
                  </a:moveTo>
                  <a:lnTo>
                    <a:pt x="0" y="1748789"/>
                  </a:lnTo>
                  <a:lnTo>
                    <a:pt x="10160" y="1757045"/>
                  </a:lnTo>
                  <a:lnTo>
                    <a:pt x="1409065" y="62864"/>
                  </a:lnTo>
                  <a:lnTo>
                    <a:pt x="1399540" y="54610"/>
                  </a:lnTo>
                  <a:close/>
                </a:path>
                <a:path w="1452879" h="1757045">
                  <a:moveTo>
                    <a:pt x="1442720" y="45085"/>
                  </a:moveTo>
                  <a:lnTo>
                    <a:pt x="1407795" y="45085"/>
                  </a:lnTo>
                  <a:lnTo>
                    <a:pt x="1417320" y="53339"/>
                  </a:lnTo>
                  <a:lnTo>
                    <a:pt x="1409065" y="62864"/>
                  </a:lnTo>
                  <a:lnTo>
                    <a:pt x="1433830" y="83185"/>
                  </a:lnTo>
                  <a:lnTo>
                    <a:pt x="1442720" y="45085"/>
                  </a:lnTo>
                  <a:close/>
                </a:path>
                <a:path w="1452879" h="1757045">
                  <a:moveTo>
                    <a:pt x="1407795" y="45085"/>
                  </a:moveTo>
                  <a:lnTo>
                    <a:pt x="1399540" y="54610"/>
                  </a:lnTo>
                  <a:lnTo>
                    <a:pt x="1409065" y="62864"/>
                  </a:lnTo>
                  <a:lnTo>
                    <a:pt x="1417320" y="53339"/>
                  </a:lnTo>
                  <a:lnTo>
                    <a:pt x="1407795" y="45085"/>
                  </a:lnTo>
                  <a:close/>
                </a:path>
                <a:path w="1452879" h="1757045">
                  <a:moveTo>
                    <a:pt x="1452880" y="0"/>
                  </a:moveTo>
                  <a:lnTo>
                    <a:pt x="1374775" y="34289"/>
                  </a:lnTo>
                  <a:lnTo>
                    <a:pt x="1399540" y="54610"/>
                  </a:lnTo>
                  <a:lnTo>
                    <a:pt x="1407795" y="45085"/>
                  </a:lnTo>
                  <a:lnTo>
                    <a:pt x="1442720" y="45085"/>
                  </a:lnTo>
                  <a:lnTo>
                    <a:pt x="1452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83995" y="3492500"/>
              <a:ext cx="3816350" cy="3456304"/>
            </a:xfrm>
            <a:custGeom>
              <a:avLst/>
              <a:gdLst/>
              <a:ahLst/>
              <a:cxnLst/>
              <a:rect l="l" t="t" r="r" b="b"/>
              <a:pathLst>
                <a:path w="3816350" h="3456304">
                  <a:moveTo>
                    <a:pt x="2880995" y="1619885"/>
                  </a:moveTo>
                  <a:lnTo>
                    <a:pt x="2881630" y="1550035"/>
                  </a:lnTo>
                  <a:lnTo>
                    <a:pt x="2882900" y="1480185"/>
                  </a:lnTo>
                  <a:lnTo>
                    <a:pt x="2884805" y="1411604"/>
                  </a:lnTo>
                  <a:lnTo>
                    <a:pt x="2887980" y="1343660"/>
                  </a:lnTo>
                  <a:lnTo>
                    <a:pt x="2891790" y="1276985"/>
                  </a:lnTo>
                  <a:lnTo>
                    <a:pt x="2896235" y="1210945"/>
                  </a:lnTo>
                  <a:lnTo>
                    <a:pt x="2901315" y="1146175"/>
                  </a:lnTo>
                  <a:lnTo>
                    <a:pt x="2907030" y="1082675"/>
                  </a:lnTo>
                  <a:lnTo>
                    <a:pt x="2914015" y="1020445"/>
                  </a:lnTo>
                  <a:lnTo>
                    <a:pt x="2921635" y="958850"/>
                  </a:lnTo>
                  <a:lnTo>
                    <a:pt x="2929890" y="899160"/>
                  </a:lnTo>
                  <a:lnTo>
                    <a:pt x="2938780" y="840739"/>
                  </a:lnTo>
                  <a:lnTo>
                    <a:pt x="2948305" y="783589"/>
                  </a:lnTo>
                  <a:lnTo>
                    <a:pt x="2958465" y="727710"/>
                  </a:lnTo>
                  <a:lnTo>
                    <a:pt x="2969260" y="673735"/>
                  </a:lnTo>
                  <a:lnTo>
                    <a:pt x="2980055" y="621664"/>
                  </a:lnTo>
                  <a:lnTo>
                    <a:pt x="2992120" y="570864"/>
                  </a:lnTo>
                  <a:lnTo>
                    <a:pt x="3004820" y="521970"/>
                  </a:lnTo>
                  <a:lnTo>
                    <a:pt x="3018155" y="474345"/>
                  </a:lnTo>
                  <a:lnTo>
                    <a:pt x="3031490" y="429260"/>
                  </a:lnTo>
                  <a:lnTo>
                    <a:pt x="3045460" y="386079"/>
                  </a:lnTo>
                  <a:lnTo>
                    <a:pt x="3060065" y="344170"/>
                  </a:lnTo>
                  <a:lnTo>
                    <a:pt x="3075305" y="304800"/>
                  </a:lnTo>
                  <a:lnTo>
                    <a:pt x="3091180" y="267335"/>
                  </a:lnTo>
                  <a:lnTo>
                    <a:pt x="3107055" y="232410"/>
                  </a:lnTo>
                  <a:lnTo>
                    <a:pt x="3140710" y="168910"/>
                  </a:lnTo>
                  <a:lnTo>
                    <a:pt x="3175635" y="114935"/>
                  </a:lnTo>
                  <a:lnTo>
                    <a:pt x="3211830" y="70485"/>
                  </a:lnTo>
                  <a:lnTo>
                    <a:pt x="3249295" y="36195"/>
                  </a:lnTo>
                  <a:lnTo>
                    <a:pt x="3288029" y="13335"/>
                  </a:lnTo>
                  <a:lnTo>
                    <a:pt x="3328034" y="1904"/>
                  </a:lnTo>
                  <a:lnTo>
                    <a:pt x="3348354" y="0"/>
                  </a:lnTo>
                  <a:lnTo>
                    <a:pt x="3368675" y="1904"/>
                  </a:lnTo>
                  <a:lnTo>
                    <a:pt x="3408679" y="13335"/>
                  </a:lnTo>
                  <a:lnTo>
                    <a:pt x="3447415" y="36195"/>
                  </a:lnTo>
                  <a:lnTo>
                    <a:pt x="3485515" y="70485"/>
                  </a:lnTo>
                  <a:lnTo>
                    <a:pt x="3521709" y="114935"/>
                  </a:lnTo>
                  <a:lnTo>
                    <a:pt x="3556634" y="168910"/>
                  </a:lnTo>
                  <a:lnTo>
                    <a:pt x="3589654" y="232410"/>
                  </a:lnTo>
                  <a:lnTo>
                    <a:pt x="3606165" y="267335"/>
                  </a:lnTo>
                  <a:lnTo>
                    <a:pt x="3621404" y="304800"/>
                  </a:lnTo>
                  <a:lnTo>
                    <a:pt x="3636645" y="344170"/>
                  </a:lnTo>
                  <a:lnTo>
                    <a:pt x="3651250" y="386079"/>
                  </a:lnTo>
                  <a:lnTo>
                    <a:pt x="3665220" y="429260"/>
                  </a:lnTo>
                  <a:lnTo>
                    <a:pt x="3679190" y="474345"/>
                  </a:lnTo>
                  <a:lnTo>
                    <a:pt x="3691890" y="521970"/>
                  </a:lnTo>
                  <a:lnTo>
                    <a:pt x="3704590" y="570864"/>
                  </a:lnTo>
                  <a:lnTo>
                    <a:pt x="3716654" y="621664"/>
                  </a:lnTo>
                  <a:lnTo>
                    <a:pt x="3728084" y="673735"/>
                  </a:lnTo>
                  <a:lnTo>
                    <a:pt x="3738879" y="727710"/>
                  </a:lnTo>
                  <a:lnTo>
                    <a:pt x="3749040" y="783589"/>
                  </a:lnTo>
                  <a:lnTo>
                    <a:pt x="3758565" y="840739"/>
                  </a:lnTo>
                  <a:lnTo>
                    <a:pt x="3767454" y="899160"/>
                  </a:lnTo>
                  <a:lnTo>
                    <a:pt x="3775709" y="958850"/>
                  </a:lnTo>
                  <a:lnTo>
                    <a:pt x="3782695" y="1020445"/>
                  </a:lnTo>
                  <a:lnTo>
                    <a:pt x="3789679" y="1082675"/>
                  </a:lnTo>
                  <a:lnTo>
                    <a:pt x="3796029" y="1146175"/>
                  </a:lnTo>
                  <a:lnTo>
                    <a:pt x="3801109" y="1210945"/>
                  </a:lnTo>
                  <a:lnTo>
                    <a:pt x="3805554" y="1276985"/>
                  </a:lnTo>
                  <a:lnTo>
                    <a:pt x="3809365" y="1343660"/>
                  </a:lnTo>
                  <a:lnTo>
                    <a:pt x="3812540" y="1411604"/>
                  </a:lnTo>
                  <a:lnTo>
                    <a:pt x="3814445" y="1480185"/>
                  </a:lnTo>
                  <a:lnTo>
                    <a:pt x="3815715" y="1550035"/>
                  </a:lnTo>
                  <a:lnTo>
                    <a:pt x="3816350" y="1619885"/>
                  </a:lnTo>
                  <a:lnTo>
                    <a:pt x="3815715" y="1690370"/>
                  </a:lnTo>
                  <a:lnTo>
                    <a:pt x="3814445" y="1759585"/>
                  </a:lnTo>
                  <a:lnTo>
                    <a:pt x="3812540" y="1828800"/>
                  </a:lnTo>
                  <a:lnTo>
                    <a:pt x="3809365" y="1896110"/>
                  </a:lnTo>
                  <a:lnTo>
                    <a:pt x="3805554" y="1963420"/>
                  </a:lnTo>
                  <a:lnTo>
                    <a:pt x="3801109" y="2028825"/>
                  </a:lnTo>
                  <a:lnTo>
                    <a:pt x="3796029" y="2093595"/>
                  </a:lnTo>
                  <a:lnTo>
                    <a:pt x="3789679" y="2157729"/>
                  </a:lnTo>
                  <a:lnTo>
                    <a:pt x="3782695" y="2219960"/>
                  </a:lnTo>
                  <a:lnTo>
                    <a:pt x="3775709" y="2280920"/>
                  </a:lnTo>
                  <a:lnTo>
                    <a:pt x="3767454" y="2341245"/>
                  </a:lnTo>
                  <a:lnTo>
                    <a:pt x="3758565" y="2399665"/>
                  </a:lnTo>
                  <a:lnTo>
                    <a:pt x="3749040" y="2456815"/>
                  </a:lnTo>
                  <a:lnTo>
                    <a:pt x="3738879" y="2512060"/>
                  </a:lnTo>
                  <a:lnTo>
                    <a:pt x="3728084" y="2566035"/>
                  </a:lnTo>
                  <a:lnTo>
                    <a:pt x="3716654" y="2618740"/>
                  </a:lnTo>
                  <a:lnTo>
                    <a:pt x="3704590" y="2669540"/>
                  </a:lnTo>
                  <a:lnTo>
                    <a:pt x="3691890" y="2718435"/>
                  </a:lnTo>
                  <a:lnTo>
                    <a:pt x="3679190" y="2765425"/>
                  </a:lnTo>
                  <a:lnTo>
                    <a:pt x="3665220" y="2811145"/>
                  </a:lnTo>
                  <a:lnTo>
                    <a:pt x="3651250" y="2854325"/>
                  </a:lnTo>
                  <a:lnTo>
                    <a:pt x="3636645" y="2896235"/>
                  </a:lnTo>
                  <a:lnTo>
                    <a:pt x="3621404" y="2935605"/>
                  </a:lnTo>
                  <a:lnTo>
                    <a:pt x="3606165" y="2972435"/>
                  </a:lnTo>
                  <a:lnTo>
                    <a:pt x="3589654" y="3007995"/>
                  </a:lnTo>
                  <a:lnTo>
                    <a:pt x="3556634" y="3071495"/>
                  </a:lnTo>
                  <a:lnTo>
                    <a:pt x="3521709" y="3125470"/>
                  </a:lnTo>
                  <a:lnTo>
                    <a:pt x="3485515" y="3169920"/>
                  </a:lnTo>
                  <a:lnTo>
                    <a:pt x="3447415" y="3203575"/>
                  </a:lnTo>
                  <a:lnTo>
                    <a:pt x="3408679" y="3227070"/>
                  </a:lnTo>
                  <a:lnTo>
                    <a:pt x="3368675" y="3238500"/>
                  </a:lnTo>
                  <a:lnTo>
                    <a:pt x="3348354" y="3240405"/>
                  </a:lnTo>
                  <a:lnTo>
                    <a:pt x="3328034" y="3238500"/>
                  </a:lnTo>
                  <a:lnTo>
                    <a:pt x="3288029" y="3227070"/>
                  </a:lnTo>
                  <a:lnTo>
                    <a:pt x="3249295" y="3203575"/>
                  </a:lnTo>
                  <a:lnTo>
                    <a:pt x="3211830" y="3169920"/>
                  </a:lnTo>
                  <a:lnTo>
                    <a:pt x="3175635" y="3125470"/>
                  </a:lnTo>
                  <a:lnTo>
                    <a:pt x="3140710" y="3071495"/>
                  </a:lnTo>
                  <a:lnTo>
                    <a:pt x="3107055" y="3007995"/>
                  </a:lnTo>
                  <a:lnTo>
                    <a:pt x="3091180" y="2972435"/>
                  </a:lnTo>
                  <a:lnTo>
                    <a:pt x="3075305" y="2935605"/>
                  </a:lnTo>
                  <a:lnTo>
                    <a:pt x="3060065" y="2895600"/>
                  </a:lnTo>
                  <a:lnTo>
                    <a:pt x="3045460" y="2854325"/>
                  </a:lnTo>
                  <a:lnTo>
                    <a:pt x="3031490" y="2811145"/>
                  </a:lnTo>
                  <a:lnTo>
                    <a:pt x="3018155" y="2765425"/>
                  </a:lnTo>
                  <a:lnTo>
                    <a:pt x="3004820" y="2718435"/>
                  </a:lnTo>
                  <a:lnTo>
                    <a:pt x="2992120" y="2669540"/>
                  </a:lnTo>
                  <a:lnTo>
                    <a:pt x="2980055" y="2618740"/>
                  </a:lnTo>
                  <a:lnTo>
                    <a:pt x="2969260" y="2566035"/>
                  </a:lnTo>
                  <a:lnTo>
                    <a:pt x="2958465" y="2512060"/>
                  </a:lnTo>
                  <a:lnTo>
                    <a:pt x="2948305" y="2456815"/>
                  </a:lnTo>
                  <a:lnTo>
                    <a:pt x="2938780" y="2399665"/>
                  </a:lnTo>
                  <a:lnTo>
                    <a:pt x="2929890" y="2341245"/>
                  </a:lnTo>
                  <a:lnTo>
                    <a:pt x="2921635" y="2280920"/>
                  </a:lnTo>
                  <a:lnTo>
                    <a:pt x="2914015" y="2219960"/>
                  </a:lnTo>
                  <a:lnTo>
                    <a:pt x="2907030" y="2157729"/>
                  </a:lnTo>
                  <a:lnTo>
                    <a:pt x="2901315" y="2093595"/>
                  </a:lnTo>
                  <a:lnTo>
                    <a:pt x="2896235" y="2028825"/>
                  </a:lnTo>
                  <a:lnTo>
                    <a:pt x="2891790" y="1963420"/>
                  </a:lnTo>
                  <a:lnTo>
                    <a:pt x="2887980" y="1896110"/>
                  </a:lnTo>
                  <a:lnTo>
                    <a:pt x="2884805" y="1828800"/>
                  </a:lnTo>
                  <a:lnTo>
                    <a:pt x="2882900" y="1759585"/>
                  </a:lnTo>
                  <a:lnTo>
                    <a:pt x="2881630" y="1690370"/>
                  </a:lnTo>
                  <a:lnTo>
                    <a:pt x="2880995" y="1619885"/>
                  </a:lnTo>
                  <a:close/>
                </a:path>
                <a:path w="3816350" h="3456304">
                  <a:moveTo>
                    <a:pt x="0" y="2339975"/>
                  </a:moveTo>
                  <a:lnTo>
                    <a:pt x="635" y="2274570"/>
                  </a:lnTo>
                  <a:lnTo>
                    <a:pt x="3175" y="2209800"/>
                  </a:lnTo>
                  <a:lnTo>
                    <a:pt x="6985" y="2146300"/>
                  </a:lnTo>
                  <a:lnTo>
                    <a:pt x="12065" y="2084070"/>
                  </a:lnTo>
                  <a:lnTo>
                    <a:pt x="19050" y="2023110"/>
                  </a:lnTo>
                  <a:lnTo>
                    <a:pt x="27305" y="1963420"/>
                  </a:lnTo>
                  <a:lnTo>
                    <a:pt x="36830" y="1905635"/>
                  </a:lnTo>
                  <a:lnTo>
                    <a:pt x="47625" y="1849120"/>
                  </a:lnTo>
                  <a:lnTo>
                    <a:pt x="59055" y="1794510"/>
                  </a:lnTo>
                  <a:lnTo>
                    <a:pt x="72390" y="1741804"/>
                  </a:lnTo>
                  <a:lnTo>
                    <a:pt x="86995" y="1691004"/>
                  </a:lnTo>
                  <a:lnTo>
                    <a:pt x="102870" y="1642110"/>
                  </a:lnTo>
                  <a:lnTo>
                    <a:pt x="119380" y="1595120"/>
                  </a:lnTo>
                  <a:lnTo>
                    <a:pt x="137160" y="1550670"/>
                  </a:lnTo>
                  <a:lnTo>
                    <a:pt x="155575" y="1508760"/>
                  </a:lnTo>
                  <a:lnTo>
                    <a:pt x="175260" y="1469389"/>
                  </a:lnTo>
                  <a:lnTo>
                    <a:pt x="195580" y="1431925"/>
                  </a:lnTo>
                  <a:lnTo>
                    <a:pt x="217169" y="1397635"/>
                  </a:lnTo>
                  <a:lnTo>
                    <a:pt x="239394" y="1366520"/>
                  </a:lnTo>
                  <a:lnTo>
                    <a:pt x="285750" y="1311910"/>
                  </a:lnTo>
                  <a:lnTo>
                    <a:pt x="335280" y="1270000"/>
                  </a:lnTo>
                  <a:lnTo>
                    <a:pt x="386715" y="1240789"/>
                  </a:lnTo>
                  <a:lnTo>
                    <a:pt x="440690" y="1226185"/>
                  </a:lnTo>
                  <a:lnTo>
                    <a:pt x="467994" y="1224279"/>
                  </a:lnTo>
                  <a:lnTo>
                    <a:pt x="495300" y="1226185"/>
                  </a:lnTo>
                  <a:lnTo>
                    <a:pt x="549275" y="1240789"/>
                  </a:lnTo>
                  <a:lnTo>
                    <a:pt x="600710" y="1270000"/>
                  </a:lnTo>
                  <a:lnTo>
                    <a:pt x="650240" y="1311910"/>
                  </a:lnTo>
                  <a:lnTo>
                    <a:pt x="697230" y="1366520"/>
                  </a:lnTo>
                  <a:lnTo>
                    <a:pt x="740410" y="1431925"/>
                  </a:lnTo>
                  <a:lnTo>
                    <a:pt x="760730" y="1469389"/>
                  </a:lnTo>
                  <a:lnTo>
                    <a:pt x="780415" y="1508760"/>
                  </a:lnTo>
                  <a:lnTo>
                    <a:pt x="799465" y="1550670"/>
                  </a:lnTo>
                  <a:lnTo>
                    <a:pt x="816610" y="1595120"/>
                  </a:lnTo>
                  <a:lnTo>
                    <a:pt x="833755" y="1642110"/>
                  </a:lnTo>
                  <a:lnTo>
                    <a:pt x="848994" y="1691004"/>
                  </a:lnTo>
                  <a:lnTo>
                    <a:pt x="863600" y="1741804"/>
                  </a:lnTo>
                  <a:lnTo>
                    <a:pt x="876935" y="1794510"/>
                  </a:lnTo>
                  <a:lnTo>
                    <a:pt x="889000" y="1849120"/>
                  </a:lnTo>
                  <a:lnTo>
                    <a:pt x="899794" y="1905635"/>
                  </a:lnTo>
                  <a:lnTo>
                    <a:pt x="909319" y="1963420"/>
                  </a:lnTo>
                  <a:lnTo>
                    <a:pt x="916940" y="2023110"/>
                  </a:lnTo>
                  <a:lnTo>
                    <a:pt x="923925" y="2084070"/>
                  </a:lnTo>
                  <a:lnTo>
                    <a:pt x="929640" y="2146300"/>
                  </a:lnTo>
                  <a:lnTo>
                    <a:pt x="933450" y="2209800"/>
                  </a:lnTo>
                  <a:lnTo>
                    <a:pt x="935355" y="2274570"/>
                  </a:lnTo>
                  <a:lnTo>
                    <a:pt x="936625" y="2339975"/>
                  </a:lnTo>
                  <a:lnTo>
                    <a:pt x="935355" y="2405380"/>
                  </a:lnTo>
                  <a:lnTo>
                    <a:pt x="933450" y="2470150"/>
                  </a:lnTo>
                  <a:lnTo>
                    <a:pt x="929640" y="2533650"/>
                  </a:lnTo>
                  <a:lnTo>
                    <a:pt x="923925" y="2595880"/>
                  </a:lnTo>
                  <a:lnTo>
                    <a:pt x="916940" y="2656840"/>
                  </a:lnTo>
                  <a:lnTo>
                    <a:pt x="909319" y="2716530"/>
                  </a:lnTo>
                  <a:lnTo>
                    <a:pt x="899794" y="2774315"/>
                  </a:lnTo>
                  <a:lnTo>
                    <a:pt x="889000" y="2830830"/>
                  </a:lnTo>
                  <a:lnTo>
                    <a:pt x="876935" y="2885440"/>
                  </a:lnTo>
                  <a:lnTo>
                    <a:pt x="863600" y="2938145"/>
                  </a:lnTo>
                  <a:lnTo>
                    <a:pt x="848994" y="2988945"/>
                  </a:lnTo>
                  <a:lnTo>
                    <a:pt x="833755" y="3037840"/>
                  </a:lnTo>
                  <a:lnTo>
                    <a:pt x="816610" y="3084830"/>
                  </a:lnTo>
                  <a:lnTo>
                    <a:pt x="799465" y="3129280"/>
                  </a:lnTo>
                  <a:lnTo>
                    <a:pt x="780415" y="3171190"/>
                  </a:lnTo>
                  <a:lnTo>
                    <a:pt x="760730" y="3211195"/>
                  </a:lnTo>
                  <a:lnTo>
                    <a:pt x="740410" y="3248025"/>
                  </a:lnTo>
                  <a:lnTo>
                    <a:pt x="718819" y="3282315"/>
                  </a:lnTo>
                  <a:lnTo>
                    <a:pt x="697230" y="3314065"/>
                  </a:lnTo>
                  <a:lnTo>
                    <a:pt x="650240" y="3368675"/>
                  </a:lnTo>
                  <a:lnTo>
                    <a:pt x="600710" y="3410585"/>
                  </a:lnTo>
                  <a:lnTo>
                    <a:pt x="549275" y="3439160"/>
                  </a:lnTo>
                  <a:lnTo>
                    <a:pt x="495300" y="3454400"/>
                  </a:lnTo>
                  <a:lnTo>
                    <a:pt x="467994" y="3456304"/>
                  </a:lnTo>
                  <a:lnTo>
                    <a:pt x="440690" y="3454400"/>
                  </a:lnTo>
                  <a:lnTo>
                    <a:pt x="386715" y="3439160"/>
                  </a:lnTo>
                  <a:lnTo>
                    <a:pt x="335280" y="3410585"/>
                  </a:lnTo>
                  <a:lnTo>
                    <a:pt x="285750" y="3368675"/>
                  </a:lnTo>
                  <a:lnTo>
                    <a:pt x="239394" y="3314065"/>
                  </a:lnTo>
                  <a:lnTo>
                    <a:pt x="217169" y="3282315"/>
                  </a:lnTo>
                  <a:lnTo>
                    <a:pt x="195580" y="3248025"/>
                  </a:lnTo>
                  <a:lnTo>
                    <a:pt x="175260" y="3211195"/>
                  </a:lnTo>
                  <a:lnTo>
                    <a:pt x="155575" y="3171190"/>
                  </a:lnTo>
                  <a:lnTo>
                    <a:pt x="137160" y="3129280"/>
                  </a:lnTo>
                  <a:lnTo>
                    <a:pt x="119380" y="3084830"/>
                  </a:lnTo>
                  <a:lnTo>
                    <a:pt x="102870" y="3037840"/>
                  </a:lnTo>
                  <a:lnTo>
                    <a:pt x="86995" y="2988945"/>
                  </a:lnTo>
                  <a:lnTo>
                    <a:pt x="72390" y="2938145"/>
                  </a:lnTo>
                  <a:lnTo>
                    <a:pt x="59055" y="2885440"/>
                  </a:lnTo>
                  <a:lnTo>
                    <a:pt x="47625" y="2830830"/>
                  </a:lnTo>
                  <a:lnTo>
                    <a:pt x="36830" y="2774315"/>
                  </a:lnTo>
                  <a:lnTo>
                    <a:pt x="27305" y="2716530"/>
                  </a:lnTo>
                  <a:lnTo>
                    <a:pt x="19050" y="2656840"/>
                  </a:lnTo>
                  <a:lnTo>
                    <a:pt x="12065" y="2595880"/>
                  </a:lnTo>
                  <a:lnTo>
                    <a:pt x="6985" y="2533650"/>
                  </a:lnTo>
                  <a:lnTo>
                    <a:pt x="3175" y="2470150"/>
                  </a:lnTo>
                  <a:lnTo>
                    <a:pt x="635" y="2405380"/>
                  </a:lnTo>
                  <a:lnTo>
                    <a:pt x="0" y="23399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22501" y="886790"/>
            <a:ext cx="341947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Minimum</a:t>
            </a:r>
            <a:r>
              <a:rPr dirty="0" sz="4400" spc="-1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SOP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4156" y="1993772"/>
            <a:ext cx="549529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Example: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vertical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input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scheme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6244" y="2804921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73651" y="2664333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35276" y="3234690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49977" y="3298697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69973" y="4423664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71394" y="4307840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96534" y="4307840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72105" y="7009257"/>
            <a:ext cx="2040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Times New Roman"/>
                <a:cs typeface="Times New Roman"/>
              </a:rPr>
              <a:t>Fan-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reduction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886790"/>
            <a:ext cx="341947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Minimum</a:t>
            </a:r>
            <a:r>
              <a:rPr dirty="0" sz="4400" spc="-1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POS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1895017"/>
            <a:ext cx="5473700" cy="3235325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minimum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no.factors.</a:t>
            </a:r>
            <a:endParaRPr sz="32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minimum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no.of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literals.</a:t>
            </a:r>
            <a:endParaRPr sz="3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may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unique.</a:t>
            </a:r>
            <a:endParaRPr sz="32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dirty="0" sz="2800" spc="-10">
                <a:latin typeface="Times New Roman"/>
                <a:cs typeface="Times New Roman"/>
              </a:rPr>
              <a:t>Use(X+Y)(X+Y’)=X</a:t>
            </a:r>
            <a:endParaRPr sz="28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dirty="0" sz="2800" spc="-10">
                <a:latin typeface="Times New Roman"/>
                <a:cs typeface="Times New Roman"/>
              </a:rPr>
              <a:t>Use(X+C)(X’+D)(C+D)=</a:t>
            </a:r>
            <a:endParaRPr sz="2800">
              <a:latin typeface="Times New Roman"/>
              <a:cs typeface="Times New Roman"/>
            </a:endParaRPr>
          </a:p>
          <a:p>
            <a:pPr algn="ctr" marL="643890">
              <a:lnSpc>
                <a:spcPct val="100000"/>
              </a:lnSpc>
            </a:pPr>
            <a:r>
              <a:rPr dirty="0" sz="2800">
                <a:latin typeface="Times New Roman"/>
                <a:cs typeface="Times New Roman"/>
              </a:rPr>
              <a:t>(X+C)(X’+D)to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eliminate</a:t>
            </a:r>
            <a:r>
              <a:rPr dirty="0" sz="2800" spc="-8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term.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886790"/>
            <a:ext cx="341947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Minimum</a:t>
            </a:r>
            <a:r>
              <a:rPr dirty="0" sz="4400" spc="-1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POS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1993772"/>
            <a:ext cx="558673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dirty="0" sz="3200">
                <a:latin typeface="Times New Roman"/>
                <a:cs typeface="Times New Roman"/>
              </a:rPr>
              <a:t>Example: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Vertical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input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scheme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440" y="3134360"/>
            <a:ext cx="5974080" cy="484124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550" y="715721"/>
            <a:ext cx="3961129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b="0">
                <a:solidFill>
                  <a:srgbClr val="000000"/>
                </a:solidFill>
                <a:latin typeface="Times New Roman"/>
                <a:cs typeface="Times New Roman"/>
              </a:rPr>
              <a:t>2-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VariableK-map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5085" y="2213229"/>
            <a:ext cx="4770755" cy="23609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9085" marR="5080" indent="-287020">
              <a:lnSpc>
                <a:spcPts val="2860"/>
              </a:lnSpc>
              <a:spcBef>
                <a:spcPts val="210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Place1sand0sfromthetruthtablein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the </a:t>
            </a:r>
            <a:r>
              <a:rPr dirty="0" sz="2400" spc="-30">
                <a:latin typeface="Times New Roman"/>
                <a:cs typeface="Times New Roman"/>
              </a:rPr>
              <a:t>K-</a:t>
            </a:r>
            <a:r>
              <a:rPr dirty="0" sz="2400" spc="-20">
                <a:latin typeface="Times New Roman"/>
                <a:cs typeface="Times New Roman"/>
              </a:rPr>
              <a:t>map.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Each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square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=minterms.</a:t>
            </a:r>
            <a:endParaRPr sz="2400">
              <a:latin typeface="Times New Roman"/>
              <a:cs typeface="Times New Roman"/>
            </a:endParaRPr>
          </a:p>
          <a:p>
            <a:pPr marL="299085" marR="22860" indent="-287020">
              <a:lnSpc>
                <a:spcPct val="99600"/>
              </a:lnSpc>
              <a:spcBef>
                <a:spcPts val="585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Minterms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adjacent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squares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be </a:t>
            </a:r>
            <a:r>
              <a:rPr dirty="0" sz="2400">
                <a:latin typeface="Times New Roman"/>
                <a:cs typeface="Times New Roman"/>
              </a:rPr>
              <a:t>combined since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they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differ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20">
                <a:latin typeface="Times New Roman"/>
                <a:cs typeface="Times New Roman"/>
              </a:rPr>
              <a:t>only </a:t>
            </a:r>
            <a:r>
              <a:rPr dirty="0" sz="2400">
                <a:latin typeface="Times New Roman"/>
                <a:cs typeface="Times New Roman"/>
              </a:rPr>
              <a:t>one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variable.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Use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XY’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XY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=</a:t>
            </a:r>
            <a:r>
              <a:rPr dirty="0" sz="2400" spc="-25">
                <a:latin typeface="Times New Roman"/>
                <a:cs typeface="Times New Roman"/>
              </a:rPr>
              <a:t> X.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09" y="4639309"/>
            <a:ext cx="5937250" cy="320929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447" y="715721"/>
            <a:ext cx="410146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b="0">
                <a:solidFill>
                  <a:srgbClr val="000000"/>
                </a:solidFill>
                <a:latin typeface="Times New Roman"/>
                <a:cs typeface="Times New Roman"/>
              </a:rPr>
              <a:t>3-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dirty="0" sz="4400" spc="-10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K-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5085" y="2066925"/>
            <a:ext cx="5046980" cy="192214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299085" marR="5080" indent="-287020">
              <a:lnSpc>
                <a:spcPts val="2860"/>
              </a:lnSpc>
              <a:spcBef>
                <a:spcPts val="210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Note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BC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listed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order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00,01, </a:t>
            </a:r>
            <a:r>
              <a:rPr dirty="0" sz="2400">
                <a:latin typeface="Times New Roman"/>
                <a:cs typeface="Times New Roman"/>
              </a:rPr>
              <a:t>11,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10.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(Gray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code)</a:t>
            </a:r>
            <a:endParaRPr sz="2400">
              <a:latin typeface="Times New Roman"/>
              <a:cs typeface="Times New Roman"/>
            </a:endParaRPr>
          </a:p>
          <a:p>
            <a:pPr algn="just" marL="299085" marR="629285" indent="-287020">
              <a:lnSpc>
                <a:spcPts val="2860"/>
              </a:lnSpc>
              <a:spcBef>
                <a:spcPts val="620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Minterms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adjacent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squares</a:t>
            </a:r>
            <a:r>
              <a:rPr dirty="0" sz="2400" spc="-20">
                <a:latin typeface="Times New Roman"/>
                <a:cs typeface="Times New Roman"/>
              </a:rPr>
              <a:t> that </a:t>
            </a:r>
            <a:r>
              <a:rPr dirty="0" sz="2400">
                <a:latin typeface="Times New Roman"/>
                <a:cs typeface="Times New Roman"/>
              </a:rPr>
              <a:t>differ in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only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variable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be </a:t>
            </a:r>
            <a:r>
              <a:rPr dirty="0" sz="2400">
                <a:latin typeface="Times New Roman"/>
                <a:cs typeface="Times New Roman"/>
              </a:rPr>
              <a:t>combined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using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XY’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=</a:t>
            </a:r>
            <a:r>
              <a:rPr dirty="0" sz="2400" spc="-25">
                <a:latin typeface="Times New Roman"/>
                <a:cs typeface="Times New Roman"/>
              </a:rPr>
              <a:t> X.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529" y="4239895"/>
            <a:ext cx="594569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13" y="1203781"/>
            <a:ext cx="492061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Location</a:t>
            </a:r>
            <a:r>
              <a:rPr dirty="0" sz="4400" spc="-5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dirty="0" sz="4400" spc="-8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Minterms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909" y="2658236"/>
            <a:ext cx="4602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 sz="2400" spc="-50">
                <a:latin typeface="Times New Roman"/>
                <a:cs typeface="Times New Roman"/>
              </a:rPr>
              <a:t>–</a:t>
            </a:r>
            <a:r>
              <a:rPr dirty="0" sz="2400">
                <a:latin typeface="Times New Roman"/>
                <a:cs typeface="Times New Roman"/>
              </a:rPr>
              <a:t>	Adjacent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terms </a:t>
            </a:r>
            <a:r>
              <a:rPr dirty="0" sz="2400" spc="-10">
                <a:latin typeface="Times New Roman"/>
                <a:cs typeface="Times New Roman"/>
              </a:rPr>
              <a:t>in3-</a:t>
            </a:r>
            <a:r>
              <a:rPr dirty="0" sz="2400">
                <a:latin typeface="Times New Roman"/>
                <a:cs typeface="Times New Roman"/>
              </a:rPr>
              <a:t>variableK </a:t>
            </a:r>
            <a:r>
              <a:rPr dirty="0" sz="2400" spc="-20">
                <a:latin typeface="Times New Roman"/>
                <a:cs typeface="Times New Roman"/>
              </a:rPr>
              <a:t>map.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675" y="3564254"/>
            <a:ext cx="5168265" cy="4571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516" rIns="0" bIns="0" rtlCol="0" vert="horz">
            <a:spAutoFit/>
          </a:bodyPr>
          <a:lstStyle/>
          <a:p>
            <a:pPr marL="132969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Example</a:t>
            </a:r>
            <a:r>
              <a:rPr dirty="0" sz="36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Digital</a:t>
            </a:r>
            <a:r>
              <a:rPr dirty="0" sz="36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Counter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1140" y="3105581"/>
            <a:ext cx="1979930" cy="222123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417830" indent="-405130">
              <a:lnSpc>
                <a:spcPct val="100000"/>
              </a:lnSpc>
              <a:spcBef>
                <a:spcPts val="2025"/>
              </a:spcBef>
              <a:buClr>
                <a:srgbClr val="FF00FF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Inputs</a:t>
            </a:r>
            <a:endParaRPr sz="32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920"/>
              </a:spcBef>
              <a:buClr>
                <a:srgbClr val="FF00FF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Outputs</a:t>
            </a:r>
            <a:endParaRPr sz="32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925"/>
              </a:spcBef>
              <a:buClr>
                <a:srgbClr val="FF00FF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State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975229" y="3105581"/>
            <a:ext cx="4582160" cy="222123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:</a:t>
            </a:r>
            <a:r>
              <a:rPr dirty="0" sz="32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Count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Up,</a:t>
            </a:r>
            <a:r>
              <a:rPr dirty="0" sz="3200" spc="-5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Reset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:</a:t>
            </a:r>
            <a:r>
              <a:rPr dirty="0" sz="3200" spc="-7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Visual</a:t>
            </a:r>
            <a:r>
              <a:rPr dirty="0" sz="32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Display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:</a:t>
            </a:r>
            <a:r>
              <a:rPr dirty="0" sz="32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“Value</a:t>
            </a:r>
            <a:r>
              <a:rPr dirty="0" sz="3200" spc="-7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of</a:t>
            </a:r>
            <a:r>
              <a:rPr dirty="0" sz="3200" spc="-6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stored</a:t>
            </a:r>
            <a:r>
              <a:rPr dirty="0" sz="3200" spc="-5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digits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1140" y="5546242"/>
            <a:ext cx="629221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Font typeface="Arial MT"/>
              <a:buChar char="•"/>
              <a:tabLst>
                <a:tab pos="417830" algn="l"/>
              </a:tabLst>
            </a:pP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Is</a:t>
            </a:r>
            <a:r>
              <a:rPr dirty="0" sz="3200" spc="-9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this</a:t>
            </a:r>
            <a:r>
              <a:rPr dirty="0" sz="3200" spc="-8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system</a:t>
            </a:r>
            <a:r>
              <a:rPr dirty="0" sz="3200" spc="-15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AFFFA"/>
                </a:solidFill>
                <a:latin typeface="Arial"/>
                <a:cs typeface="Arial"/>
              </a:rPr>
              <a:t>synchronous</a:t>
            </a:r>
            <a:r>
              <a:rPr dirty="0" sz="3200" spc="20" b="1">
                <a:solidFill>
                  <a:srgbClr val="FAFFFA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AFFFA"/>
                </a:solidFill>
                <a:latin typeface="Arial"/>
                <a:cs typeface="Arial"/>
              </a:rPr>
              <a:t>or </a:t>
            </a:r>
            <a:r>
              <a:rPr dirty="0" sz="3200" spc="-10" b="1">
                <a:solidFill>
                  <a:srgbClr val="FAFFFA"/>
                </a:solidFill>
                <a:latin typeface="Arial"/>
                <a:cs typeface="Arial"/>
              </a:rPr>
              <a:t>asynchronous?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551" y="1740357"/>
            <a:ext cx="763358" cy="90352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9232" y="1740357"/>
            <a:ext cx="763358" cy="90352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0959" y="1740357"/>
            <a:ext cx="763358" cy="90352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740357"/>
            <a:ext cx="763358" cy="90352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4415" y="1740357"/>
            <a:ext cx="763358" cy="90352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0047" y="1740357"/>
            <a:ext cx="763358" cy="90352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54823" y="1740357"/>
            <a:ext cx="763358" cy="903528"/>
          </a:xfrm>
          <a:prstGeom prst="rect">
            <a:avLst/>
          </a:prstGeom>
        </p:spPr>
      </p:pic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2047938" y="1814512"/>
          <a:ext cx="6200775" cy="123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19"/>
                <a:gridCol w="869950"/>
                <a:gridCol w="871855"/>
                <a:gridCol w="869950"/>
                <a:gridCol w="871220"/>
                <a:gridCol w="869950"/>
                <a:gridCol w="871854"/>
              </a:tblGrid>
              <a:tr h="123825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50" b="1">
                          <a:solidFill>
                            <a:srgbClr val="FAFFFA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271983" y="908126"/>
            <a:ext cx="7284720" cy="2122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6809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(e.g.,</a:t>
            </a:r>
            <a:r>
              <a:rPr dirty="0" sz="3600" spc="-10" b="1">
                <a:solidFill>
                  <a:srgbClr val="FFFF00"/>
                </a:solidFill>
                <a:latin typeface="Arial"/>
                <a:cs typeface="Arial"/>
              </a:rPr>
              <a:t> Odometer)</a:t>
            </a:r>
            <a:endParaRPr sz="3600">
              <a:latin typeface="Arial"/>
              <a:cs typeface="Arial"/>
            </a:endParaRPr>
          </a:p>
          <a:p>
            <a:pPr marL="12700" marR="5910580" indent="396240">
              <a:lnSpc>
                <a:spcPct val="150100"/>
              </a:lnSpc>
              <a:spcBef>
                <a:spcPts val="670"/>
              </a:spcBef>
            </a:pPr>
            <a:r>
              <a:rPr dirty="0" sz="3200" spc="-25" b="1">
                <a:solidFill>
                  <a:srgbClr val="FAFFFA"/>
                </a:solidFill>
                <a:latin typeface="Arial"/>
                <a:cs typeface="Arial"/>
              </a:rPr>
              <a:t>UP </a:t>
            </a:r>
            <a:r>
              <a:rPr dirty="0" sz="3200" spc="-20" b="1">
                <a:solidFill>
                  <a:srgbClr val="FAFFFA"/>
                </a:solidFill>
                <a:latin typeface="Arial"/>
                <a:cs typeface="Arial"/>
              </a:rPr>
              <a:t>RESET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296669" y="2000885"/>
            <a:ext cx="762635" cy="119380"/>
          </a:xfrm>
          <a:custGeom>
            <a:avLst/>
            <a:gdLst/>
            <a:ahLst/>
            <a:cxnLst/>
            <a:rect l="l" t="t" r="r" b="b"/>
            <a:pathLst>
              <a:path w="762635" h="119380">
                <a:moveTo>
                  <a:pt x="723772" y="39369"/>
                </a:moveTo>
                <a:lnTo>
                  <a:pt x="662940" y="39369"/>
                </a:lnTo>
                <a:lnTo>
                  <a:pt x="663448" y="78993"/>
                </a:lnTo>
                <a:lnTo>
                  <a:pt x="643635" y="79233"/>
                </a:lnTo>
                <a:lnTo>
                  <a:pt x="644144" y="118872"/>
                </a:lnTo>
                <a:lnTo>
                  <a:pt x="762254" y="58038"/>
                </a:lnTo>
                <a:lnTo>
                  <a:pt x="723772" y="39369"/>
                </a:lnTo>
                <a:close/>
              </a:path>
              <a:path w="762635" h="119380">
                <a:moveTo>
                  <a:pt x="643127" y="39609"/>
                </a:moveTo>
                <a:lnTo>
                  <a:pt x="0" y="47370"/>
                </a:lnTo>
                <a:lnTo>
                  <a:pt x="508" y="86994"/>
                </a:lnTo>
                <a:lnTo>
                  <a:pt x="643635" y="79233"/>
                </a:lnTo>
                <a:lnTo>
                  <a:pt x="643127" y="39609"/>
                </a:lnTo>
                <a:close/>
              </a:path>
              <a:path w="762635" h="119380">
                <a:moveTo>
                  <a:pt x="662940" y="39369"/>
                </a:moveTo>
                <a:lnTo>
                  <a:pt x="643127" y="39609"/>
                </a:lnTo>
                <a:lnTo>
                  <a:pt x="643635" y="79233"/>
                </a:lnTo>
                <a:lnTo>
                  <a:pt x="663448" y="78993"/>
                </a:lnTo>
                <a:lnTo>
                  <a:pt x="662940" y="39369"/>
                </a:lnTo>
                <a:close/>
              </a:path>
              <a:path w="762635" h="119380">
                <a:moveTo>
                  <a:pt x="642619" y="0"/>
                </a:moveTo>
                <a:lnTo>
                  <a:pt x="643127" y="39609"/>
                </a:lnTo>
                <a:lnTo>
                  <a:pt x="662940" y="39369"/>
                </a:lnTo>
                <a:lnTo>
                  <a:pt x="723772" y="39369"/>
                </a:lnTo>
                <a:lnTo>
                  <a:pt x="64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519174" y="2781045"/>
            <a:ext cx="579755" cy="119380"/>
          </a:xfrm>
          <a:custGeom>
            <a:avLst/>
            <a:gdLst/>
            <a:ahLst/>
            <a:cxnLst/>
            <a:rect l="l" t="t" r="r" b="b"/>
            <a:pathLst>
              <a:path w="579755" h="119380">
                <a:moveTo>
                  <a:pt x="540756" y="39369"/>
                </a:moveTo>
                <a:lnTo>
                  <a:pt x="480059" y="39369"/>
                </a:lnTo>
                <a:lnTo>
                  <a:pt x="480568" y="78993"/>
                </a:lnTo>
                <a:lnTo>
                  <a:pt x="460713" y="79204"/>
                </a:lnTo>
                <a:lnTo>
                  <a:pt x="461137" y="118871"/>
                </a:lnTo>
                <a:lnTo>
                  <a:pt x="579374" y="58165"/>
                </a:lnTo>
                <a:lnTo>
                  <a:pt x="540756" y="39369"/>
                </a:lnTo>
                <a:close/>
              </a:path>
              <a:path w="579755" h="119380">
                <a:moveTo>
                  <a:pt x="460289" y="39579"/>
                </a:moveTo>
                <a:lnTo>
                  <a:pt x="0" y="44450"/>
                </a:lnTo>
                <a:lnTo>
                  <a:pt x="507" y="84074"/>
                </a:lnTo>
                <a:lnTo>
                  <a:pt x="460713" y="79204"/>
                </a:lnTo>
                <a:lnTo>
                  <a:pt x="460289" y="39579"/>
                </a:lnTo>
                <a:close/>
              </a:path>
              <a:path w="579755" h="119380">
                <a:moveTo>
                  <a:pt x="480059" y="39369"/>
                </a:moveTo>
                <a:lnTo>
                  <a:pt x="460289" y="39579"/>
                </a:lnTo>
                <a:lnTo>
                  <a:pt x="460713" y="79204"/>
                </a:lnTo>
                <a:lnTo>
                  <a:pt x="480568" y="78993"/>
                </a:lnTo>
                <a:lnTo>
                  <a:pt x="480059" y="39369"/>
                </a:lnTo>
                <a:close/>
              </a:path>
              <a:path w="579755" h="119380">
                <a:moveTo>
                  <a:pt x="459867" y="0"/>
                </a:moveTo>
                <a:lnTo>
                  <a:pt x="460289" y="39579"/>
                </a:lnTo>
                <a:lnTo>
                  <a:pt x="480059" y="39369"/>
                </a:lnTo>
                <a:lnTo>
                  <a:pt x="540756" y="39369"/>
                </a:lnTo>
                <a:lnTo>
                  <a:pt x="45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786205"/>
            <a:ext cx="357314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KMap</a:t>
            </a:r>
            <a:r>
              <a:rPr dirty="0" sz="4400" spc="-10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67485" y="2283332"/>
            <a:ext cx="3944620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dirty="0" sz="2400" spc="-50">
                <a:latin typeface="Times New Roman"/>
                <a:cs typeface="Times New Roman"/>
              </a:rPr>
              <a:t>–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30">
                <a:latin typeface="Times New Roman"/>
                <a:cs typeface="Times New Roman"/>
              </a:rPr>
              <a:t>K-</a:t>
            </a:r>
            <a:r>
              <a:rPr dirty="0" sz="2400">
                <a:latin typeface="Times New Roman"/>
                <a:cs typeface="Times New Roman"/>
              </a:rPr>
              <a:t>map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F(a,b,c)=</a:t>
            </a:r>
            <a:r>
              <a:rPr dirty="0" sz="2400" spc="-10">
                <a:latin typeface="Symbol"/>
                <a:cs typeface="Symbol"/>
              </a:rPr>
              <a:t></a:t>
            </a:r>
            <a:r>
              <a:rPr dirty="0" sz="2400" spc="-10">
                <a:latin typeface="Times New Roman"/>
                <a:cs typeface="Times New Roman"/>
              </a:rPr>
              <a:t>m(1,3,5)</a:t>
            </a:r>
            <a:endParaRPr sz="2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latin typeface="Times New Roman"/>
                <a:cs typeface="Times New Roman"/>
              </a:rPr>
              <a:t>=</a:t>
            </a:r>
            <a:r>
              <a:rPr dirty="0" sz="2400" spc="-10">
                <a:latin typeface="Symbol"/>
                <a:cs typeface="Symbol"/>
              </a:rPr>
              <a:t></a:t>
            </a:r>
            <a:r>
              <a:rPr dirty="0" sz="2400" spc="-10">
                <a:latin typeface="Times New Roman"/>
                <a:cs typeface="Times New Roman"/>
              </a:rPr>
              <a:t>M(0,2,4,6,7)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59" y="3348354"/>
            <a:ext cx="5881400" cy="494093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988" y="456945"/>
            <a:ext cx="451802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b="0">
                <a:solidFill>
                  <a:srgbClr val="000000"/>
                </a:solidFill>
                <a:latin typeface="Times New Roman"/>
                <a:cs typeface="Times New Roman"/>
              </a:rPr>
              <a:t>Place</a:t>
            </a:r>
            <a:r>
              <a:rPr dirty="0" sz="280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000000"/>
                </a:solidFill>
                <a:latin typeface="Times New Roman"/>
                <a:cs typeface="Times New Roman"/>
              </a:rPr>
              <a:t>Product</a:t>
            </a:r>
            <a:r>
              <a:rPr dirty="0" sz="28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dirty="0" sz="28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dirty="0" sz="28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dirty="0" sz="2800" spc="-4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0732" y="1351177"/>
            <a:ext cx="5225415" cy="12319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459"/>
              </a:spcBef>
              <a:buChar char="•"/>
              <a:tabLst>
                <a:tab pos="353695" algn="l"/>
              </a:tabLst>
            </a:pPr>
            <a:r>
              <a:rPr dirty="0" sz="2800" spc="-10">
                <a:latin typeface="Times New Roman"/>
                <a:cs typeface="Times New Roman"/>
              </a:rPr>
              <a:t>Example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90195">
              <a:lnSpc>
                <a:spcPts val="2590"/>
              </a:lnSpc>
              <a:spcBef>
                <a:spcPts val="630"/>
              </a:spcBef>
              <a:tabLst>
                <a:tab pos="756285" algn="l"/>
              </a:tabLst>
            </a:pPr>
            <a:r>
              <a:rPr dirty="0" sz="2400" spc="-50">
                <a:latin typeface="Times New Roman"/>
                <a:cs typeface="Times New Roman"/>
              </a:rPr>
              <a:t>–</a:t>
            </a:r>
            <a:r>
              <a:rPr dirty="0" sz="2400">
                <a:latin typeface="Times New Roman"/>
                <a:cs typeface="Times New Roman"/>
              </a:rPr>
              <a:t>	Place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b,bc’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ac’in </a:t>
            </a:r>
            <a:r>
              <a:rPr dirty="0" sz="2400" spc="-10">
                <a:latin typeface="Times New Roman"/>
                <a:cs typeface="Times New Roman"/>
              </a:rPr>
              <a:t>the3-variableK </a:t>
            </a:r>
            <a:r>
              <a:rPr dirty="0" sz="2400" spc="-20">
                <a:latin typeface="Times New Roman"/>
                <a:cs typeface="Times New Roman"/>
              </a:rPr>
              <a:t>map.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2649854"/>
            <a:ext cx="6289040" cy="464439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508" y="642568"/>
            <a:ext cx="335661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dirty="0" sz="4400" spc="-5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51661" y="2133980"/>
            <a:ext cx="4762500" cy="1304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Char char="–"/>
              <a:tabLst>
                <a:tab pos="298450" algn="l"/>
              </a:tabLst>
            </a:pPr>
            <a:r>
              <a:rPr dirty="0" sz="2800" spc="-10">
                <a:latin typeface="Times New Roman"/>
                <a:cs typeface="Times New Roman"/>
              </a:rPr>
              <a:t>Exercise.</a:t>
            </a:r>
            <a:endParaRPr sz="2800">
              <a:latin typeface="Times New Roman"/>
              <a:cs typeface="Times New Roman"/>
            </a:endParaRPr>
          </a:p>
          <a:p>
            <a:pPr marL="297815" marR="5080" indent="-285750">
              <a:lnSpc>
                <a:spcPts val="3340"/>
              </a:lnSpc>
              <a:spcBef>
                <a:spcPts val="120"/>
              </a:spcBef>
              <a:buChar char="–"/>
              <a:tabLst>
                <a:tab pos="299085" algn="l"/>
              </a:tabLst>
            </a:pPr>
            <a:r>
              <a:rPr dirty="0" sz="2800">
                <a:latin typeface="Times New Roman"/>
                <a:cs typeface="Times New Roman"/>
              </a:rPr>
              <a:t>Plotf(a,b,c)=abc’+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b’c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+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a’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into </a:t>
            </a:r>
            <a:r>
              <a:rPr dirty="0" sz="2800" spc="-2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K-</a:t>
            </a:r>
            <a:r>
              <a:rPr dirty="0" sz="2800" spc="-20">
                <a:latin typeface="Times New Roman"/>
                <a:cs typeface="Times New Roman"/>
              </a:rPr>
              <a:t>map.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50" y="3770629"/>
            <a:ext cx="6238875" cy="488632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221" y="456641"/>
            <a:ext cx="486283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SimplicationExample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0836" y="1490599"/>
            <a:ext cx="4911090" cy="3860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5"/>
              </a:spcBef>
              <a:buChar char="•"/>
              <a:tabLst>
                <a:tab pos="353695" algn="l"/>
              </a:tabLst>
            </a:pPr>
            <a:r>
              <a:rPr dirty="0" sz="2800" spc="-10">
                <a:latin typeface="Times New Roman"/>
                <a:cs typeface="Times New Roman"/>
              </a:rPr>
              <a:t>Exercise.</a:t>
            </a:r>
            <a:endParaRPr sz="28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2835"/>
              </a:spcBef>
              <a:buChar char="•"/>
              <a:tabLst>
                <a:tab pos="353695" algn="l"/>
              </a:tabLst>
            </a:pPr>
            <a:r>
              <a:rPr dirty="0" sz="2800" spc="-10">
                <a:latin typeface="Times New Roman"/>
                <a:cs typeface="Times New Roman"/>
              </a:rPr>
              <a:t>Simplify:</a:t>
            </a:r>
            <a:endParaRPr sz="28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2835"/>
              </a:spcBef>
              <a:buChar char="•"/>
              <a:tabLst>
                <a:tab pos="353695" algn="l"/>
              </a:tabLst>
            </a:pPr>
            <a:r>
              <a:rPr dirty="0" sz="2800" spc="-10">
                <a:latin typeface="Times New Roman"/>
                <a:cs typeface="Times New Roman"/>
              </a:rPr>
              <a:t>F(a,b,c)=</a:t>
            </a:r>
            <a:endParaRPr sz="2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dirty="0" sz="2800" spc="-10">
                <a:latin typeface="Symbol"/>
                <a:cs typeface="Symbol"/>
              </a:rPr>
              <a:t></a:t>
            </a:r>
            <a:r>
              <a:rPr dirty="0" sz="2800" spc="-10">
                <a:latin typeface="Times New Roman"/>
                <a:cs typeface="Times New Roman"/>
              </a:rPr>
              <a:t>m(1,3,5)</a:t>
            </a:r>
            <a:endParaRPr sz="28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515"/>
              </a:spcBef>
              <a:buChar char="•"/>
              <a:tabLst>
                <a:tab pos="1155700" algn="l"/>
              </a:tabLst>
            </a:pPr>
            <a:r>
              <a:rPr dirty="0" sz="2000">
                <a:latin typeface="Times New Roman"/>
                <a:cs typeface="Times New Roman"/>
              </a:rPr>
              <a:t>Procedure: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place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minterms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into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map.</a:t>
            </a:r>
            <a:endParaRPr sz="2000">
              <a:latin typeface="Times New Roman"/>
              <a:cs typeface="Times New Roman"/>
            </a:endParaRPr>
          </a:p>
          <a:p>
            <a:pPr lvl="1" marL="1155700" marR="508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</a:tabLst>
            </a:pPr>
            <a:r>
              <a:rPr dirty="0" sz="2000">
                <a:latin typeface="Times New Roman"/>
                <a:cs typeface="Times New Roman"/>
              </a:rPr>
              <a:t>Select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adjacent1’singroupoftwo1’sor four1’setc.</a:t>
            </a:r>
            <a:endParaRPr sz="2000">
              <a:latin typeface="Times New Roman"/>
              <a:cs typeface="Times New Roman"/>
            </a:endParaRPr>
          </a:p>
          <a:p>
            <a:pPr lvl="1" marL="11557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</a:tabLst>
            </a:pPr>
            <a:r>
              <a:rPr dirty="0" sz="2000">
                <a:latin typeface="Times New Roman"/>
                <a:cs typeface="Times New Roman"/>
              </a:rPr>
              <a:t>Kick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x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x’.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277" y="876615"/>
            <a:ext cx="498488" cy="54410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66" y="1413163"/>
            <a:ext cx="513594" cy="56677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6099" y="2531604"/>
            <a:ext cx="475830" cy="42319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6944" y="2032839"/>
            <a:ext cx="400301" cy="47609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5011" y="2085738"/>
            <a:ext cx="506041" cy="34762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17821" y="846387"/>
            <a:ext cx="490936" cy="544105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956192" y="1411652"/>
            <a:ext cx="0" cy="2267585"/>
          </a:xfrm>
          <a:custGeom>
            <a:avLst/>
            <a:gdLst/>
            <a:ahLst/>
            <a:cxnLst/>
            <a:rect l="l" t="t" r="r" b="b"/>
            <a:pathLst>
              <a:path w="0" h="2267585">
                <a:moveTo>
                  <a:pt x="0" y="2267108"/>
                </a:moveTo>
                <a:lnTo>
                  <a:pt x="0" y="0"/>
                </a:lnTo>
              </a:path>
            </a:pathLst>
          </a:custGeom>
          <a:ln w="9063">
            <a:solidFill>
              <a:srgbClr val="4F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998487" y="2037374"/>
            <a:ext cx="0" cy="1641475"/>
          </a:xfrm>
          <a:custGeom>
            <a:avLst/>
            <a:gdLst/>
            <a:ahLst/>
            <a:cxnLst/>
            <a:rect l="l" t="t" r="r" b="b"/>
            <a:pathLst>
              <a:path w="0" h="1641475">
                <a:moveTo>
                  <a:pt x="0" y="1641386"/>
                </a:moveTo>
                <a:lnTo>
                  <a:pt x="0" y="0"/>
                </a:lnTo>
              </a:path>
            </a:pathLst>
          </a:custGeom>
          <a:ln w="9063">
            <a:solidFill>
              <a:srgbClr val="4F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51660" y="1416186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60" h="0">
                <a:moveTo>
                  <a:pt x="0" y="0"/>
                </a:moveTo>
                <a:lnTo>
                  <a:pt x="1051358" y="0"/>
                </a:lnTo>
              </a:path>
            </a:pathLst>
          </a:custGeom>
          <a:ln w="9068">
            <a:solidFill>
              <a:srgbClr val="4F4F4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951660" y="1411652"/>
            <a:ext cx="1051560" cy="2267585"/>
            <a:chOff x="951660" y="1411652"/>
            <a:chExt cx="1051560" cy="2267585"/>
          </a:xfrm>
        </p:grpSpPr>
        <p:sp>
          <p:nvSpPr>
            <p:cNvPr id="12" name="object 12" descr=""/>
            <p:cNvSpPr/>
            <p:nvPr/>
          </p:nvSpPr>
          <p:spPr>
            <a:xfrm>
              <a:off x="951660" y="3674225"/>
              <a:ext cx="1051560" cy="0"/>
            </a:xfrm>
            <a:custGeom>
              <a:avLst/>
              <a:gdLst/>
              <a:ahLst/>
              <a:cxnLst/>
              <a:rect l="l" t="t" r="r" b="b"/>
              <a:pathLst>
                <a:path w="1051560" h="0">
                  <a:moveTo>
                    <a:pt x="0" y="0"/>
                  </a:moveTo>
                  <a:lnTo>
                    <a:pt x="1051358" y="0"/>
                  </a:lnTo>
                </a:path>
              </a:pathLst>
            </a:custGeom>
            <a:ln w="9068">
              <a:solidFill>
                <a:srgbClr val="4F4F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72807" y="1411652"/>
              <a:ext cx="0" cy="2267585"/>
            </a:xfrm>
            <a:custGeom>
              <a:avLst/>
              <a:gdLst/>
              <a:ahLst/>
              <a:cxnLst/>
              <a:rect l="l" t="t" r="r" b="b"/>
              <a:pathLst>
                <a:path w="0" h="2267585">
                  <a:moveTo>
                    <a:pt x="0" y="2267108"/>
                  </a:moveTo>
                  <a:lnTo>
                    <a:pt x="0" y="0"/>
                  </a:lnTo>
                </a:path>
              </a:pathLst>
            </a:custGeom>
            <a:ln w="9063">
              <a:solidFill>
                <a:srgbClr val="4F4F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51660" y="3124074"/>
              <a:ext cx="1051560" cy="0"/>
            </a:xfrm>
            <a:custGeom>
              <a:avLst/>
              <a:gdLst/>
              <a:ahLst/>
              <a:cxnLst/>
              <a:rect l="l" t="t" r="r" b="b"/>
              <a:pathLst>
                <a:path w="1051560" h="0">
                  <a:moveTo>
                    <a:pt x="0" y="0"/>
                  </a:moveTo>
                  <a:lnTo>
                    <a:pt x="1051358" y="0"/>
                  </a:lnTo>
                </a:path>
              </a:pathLst>
            </a:custGeom>
            <a:ln w="9068">
              <a:solidFill>
                <a:srgbClr val="4F4F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51660" y="2564854"/>
              <a:ext cx="1051560" cy="0"/>
            </a:xfrm>
            <a:custGeom>
              <a:avLst/>
              <a:gdLst/>
              <a:ahLst/>
              <a:cxnLst/>
              <a:rect l="l" t="t" r="r" b="b"/>
              <a:pathLst>
                <a:path w="1051560" h="0">
                  <a:moveTo>
                    <a:pt x="0" y="0"/>
                  </a:moveTo>
                  <a:lnTo>
                    <a:pt x="1051358" y="0"/>
                  </a:lnTo>
                </a:path>
              </a:pathLst>
            </a:custGeom>
            <a:ln w="9068">
              <a:solidFill>
                <a:srgbClr val="4F4F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51660" y="2002611"/>
              <a:ext cx="1051560" cy="0"/>
            </a:xfrm>
            <a:custGeom>
              <a:avLst/>
              <a:gdLst/>
              <a:ahLst/>
              <a:cxnLst/>
              <a:rect l="l" t="t" r="r" b="b"/>
              <a:pathLst>
                <a:path w="1051560" h="0">
                  <a:moveTo>
                    <a:pt x="0" y="0"/>
                  </a:moveTo>
                  <a:lnTo>
                    <a:pt x="1051358" y="0"/>
                  </a:lnTo>
                </a:path>
              </a:pathLst>
            </a:custGeom>
            <a:ln w="9068">
              <a:solidFill>
                <a:srgbClr val="4F4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4087609" y="1372355"/>
          <a:ext cx="1143000" cy="2272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495"/>
                <a:gridCol w="525145"/>
              </a:tblGrid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2867" y="2342677"/>
            <a:ext cx="1450149" cy="51387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3500" y="2206651"/>
            <a:ext cx="1442596" cy="43830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54074" y="3801183"/>
            <a:ext cx="996978" cy="18892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5799" y="1148667"/>
            <a:ext cx="566464" cy="14358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2416" y="2138638"/>
            <a:ext cx="1993955" cy="20403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3896" y="3861639"/>
            <a:ext cx="1208458" cy="18136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51960" y="1594532"/>
            <a:ext cx="181268" cy="13602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59513" y="2161308"/>
            <a:ext cx="143504" cy="12846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0180" y="2728085"/>
            <a:ext cx="536253" cy="166254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677902" y="1526414"/>
            <a:ext cx="213995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-210">
                <a:solidFill>
                  <a:srgbClr val="7B7B7B"/>
                </a:solidFill>
                <a:latin typeface="Arial MT"/>
                <a:cs typeface="Arial MT"/>
              </a:rPr>
              <a:t>(1()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23153" y="3197776"/>
            <a:ext cx="18732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50">
                <a:solidFill>
                  <a:srgbClr val="858585"/>
                </a:solidFill>
                <a:latin typeface="Palatino Linotype"/>
                <a:cs typeface="Palatino Linotype"/>
              </a:rPr>
              <a:t>l()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92923" y="4210417"/>
            <a:ext cx="160528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343434"/>
                </a:solidFill>
                <a:latin typeface="Palatino Linotype"/>
                <a:cs typeface="Palatino Linotype"/>
              </a:rPr>
              <a:t>(a)</a:t>
            </a:r>
            <a:r>
              <a:rPr dirty="0" sz="1550" spc="240">
                <a:solidFill>
                  <a:srgbClr val="343434"/>
                </a:solidFill>
                <a:latin typeface="Palatino Linotype"/>
                <a:cs typeface="Palatino Linotype"/>
              </a:rPr>
              <a:t> </a:t>
            </a:r>
            <a:r>
              <a:rPr dirty="0" sz="1550" spc="-90">
                <a:solidFill>
                  <a:srgbClr val="2B2B2B"/>
                </a:solidFill>
                <a:latin typeface="Palatino Linotype"/>
                <a:cs typeface="Palatino Linotype"/>
              </a:rPr>
              <a:t>Plot</a:t>
            </a:r>
            <a:r>
              <a:rPr dirty="0" sz="1550" spc="-5">
                <a:solidFill>
                  <a:srgbClr val="2B2B2B"/>
                </a:solidFill>
                <a:latin typeface="Palatino Linotype"/>
                <a:cs typeface="Palatino Linotype"/>
              </a:rPr>
              <a:t> </a:t>
            </a:r>
            <a:r>
              <a:rPr dirty="0" sz="1550">
                <a:solidFill>
                  <a:srgbClr val="282828"/>
                </a:solidFill>
                <a:latin typeface="Palatino Linotype"/>
                <a:cs typeface="Palatino Linotype"/>
              </a:rPr>
              <a:t>of</a:t>
            </a:r>
            <a:r>
              <a:rPr dirty="0" sz="1550" spc="-70">
                <a:solidFill>
                  <a:srgbClr val="282828"/>
                </a:solidFill>
                <a:latin typeface="Palatino Linotype"/>
                <a:cs typeface="Palatino Linotype"/>
              </a:rPr>
              <a:t> </a:t>
            </a:r>
            <a:r>
              <a:rPr dirty="0" sz="1550" spc="-130">
                <a:solidFill>
                  <a:srgbClr val="1F1F1F"/>
                </a:solidFill>
                <a:latin typeface="Palatino Linotype"/>
                <a:cs typeface="Palatino Linotype"/>
              </a:rPr>
              <a:t>minterms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80031" y="3209111"/>
            <a:ext cx="178435" cy="2451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5">
                <a:solidFill>
                  <a:srgbClr val="777777"/>
                </a:solidFill>
                <a:latin typeface="Palatino Linotype"/>
                <a:cs typeface="Palatino Linotype"/>
              </a:rPr>
              <a:t>I</a:t>
            </a:r>
            <a:r>
              <a:rPr dirty="0" sz="1400" spc="-55">
                <a:solidFill>
                  <a:srgbClr val="7E7E7E"/>
                </a:solidFill>
                <a:latin typeface="Palatino Linotype"/>
                <a:cs typeface="Palatino Linotype"/>
              </a:rPr>
              <a:t>()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10448" y="1062916"/>
            <a:ext cx="14732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90">
                <a:solidFill>
                  <a:srgbClr val="6E7089"/>
                </a:solidFill>
                <a:latin typeface="Arial MT"/>
                <a:cs typeface="Arial MT"/>
              </a:rPr>
              <a:t>(1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853565" y="1062916"/>
            <a:ext cx="5588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60">
                <a:solidFill>
                  <a:srgbClr val="858585"/>
                </a:solidFill>
                <a:latin typeface="Arial MT"/>
                <a:cs typeface="Arial MT"/>
              </a:rPr>
              <a:t>l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691409" y="4183968"/>
            <a:ext cx="194945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262626"/>
                </a:solidFill>
                <a:latin typeface="Palatino Linotype"/>
                <a:cs typeface="Palatino Linotype"/>
              </a:rPr>
              <a:t>(b)</a:t>
            </a:r>
            <a:r>
              <a:rPr dirty="0" sz="1550" spc="220">
                <a:solidFill>
                  <a:srgbClr val="262626"/>
                </a:solidFill>
                <a:latin typeface="Palatino Linotype"/>
                <a:cs typeface="Palatino Linotype"/>
              </a:rPr>
              <a:t> </a:t>
            </a:r>
            <a:r>
              <a:rPr dirty="0" sz="1550" spc="-80">
                <a:solidFill>
                  <a:srgbClr val="242424"/>
                </a:solidFill>
                <a:latin typeface="Palatino Linotype"/>
                <a:cs typeface="Palatino Linotype"/>
              </a:rPr>
              <a:t>Simplified</a:t>
            </a:r>
            <a:r>
              <a:rPr dirty="0" sz="1550" spc="-5">
                <a:solidFill>
                  <a:srgbClr val="242424"/>
                </a:solidFill>
                <a:latin typeface="Palatino Linotype"/>
                <a:cs typeface="Palatino Linotype"/>
              </a:rPr>
              <a:t> </a:t>
            </a:r>
            <a:r>
              <a:rPr dirty="0" sz="1550" spc="-110">
                <a:solidFill>
                  <a:srgbClr val="1F1F1F"/>
                </a:solidFill>
                <a:latin typeface="Palatino Linotype"/>
                <a:cs typeface="Palatino Linotype"/>
              </a:rPr>
              <a:t>form</a:t>
            </a:r>
            <a:r>
              <a:rPr dirty="0" sz="1550" spc="30">
                <a:solidFill>
                  <a:srgbClr val="1F1F1F"/>
                </a:solidFill>
                <a:latin typeface="Palatino Linotype"/>
                <a:cs typeface="Palatino Linotype"/>
              </a:rPr>
              <a:t> </a:t>
            </a:r>
            <a:r>
              <a:rPr dirty="0" sz="1550" spc="-35">
                <a:solidFill>
                  <a:srgbClr val="262626"/>
                </a:solidFill>
                <a:latin typeface="Palatino Linotype"/>
                <a:cs typeface="Palatino Linotype"/>
              </a:rPr>
              <a:t>of</a:t>
            </a:r>
            <a:r>
              <a:rPr dirty="0" sz="1550" spc="-60">
                <a:solidFill>
                  <a:srgbClr val="262626"/>
                </a:solidFill>
                <a:latin typeface="Palatino Linotype"/>
                <a:cs typeface="Palatino Linotype"/>
              </a:rPr>
              <a:t> </a:t>
            </a:r>
            <a:r>
              <a:rPr dirty="0" sz="1550" spc="15">
                <a:solidFill>
                  <a:srgbClr val="282828"/>
                </a:solidFill>
                <a:latin typeface="Palatino Linotype"/>
                <a:cs typeface="Palatino Linotype"/>
              </a:rPr>
              <a:t>F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6404" y="673049"/>
            <a:ext cx="335661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dirty="0" sz="4400" spc="-5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51661" y="1986134"/>
            <a:ext cx="4546600" cy="842644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35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complement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F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698500" algn="l"/>
              </a:tabLst>
            </a:pPr>
            <a:r>
              <a:rPr dirty="0" sz="2000" spc="-10">
                <a:latin typeface="Times New Roman"/>
                <a:cs typeface="Times New Roman"/>
              </a:rPr>
              <a:t>Usingfour1’stoeliminatetwovariables.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630" y="3924300"/>
            <a:ext cx="5288915" cy="428434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119" y="642568"/>
            <a:ext cx="4008754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Redundant</a:t>
            </a:r>
            <a:r>
              <a:rPr dirty="0" sz="4400" spc="-15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0732" y="2060828"/>
            <a:ext cx="5514340" cy="1819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54330" marR="5080" indent="-342265">
              <a:lnSpc>
                <a:spcPct val="99700"/>
              </a:lnSpc>
              <a:spcBef>
                <a:spcPts val="114"/>
              </a:spcBef>
              <a:buChar char="•"/>
              <a:tabLst>
                <a:tab pos="354330" algn="l"/>
              </a:tabLst>
            </a:pPr>
            <a:r>
              <a:rPr dirty="0" sz="2800">
                <a:latin typeface="Times New Roman"/>
                <a:cs typeface="Times New Roman"/>
              </a:rPr>
              <a:t>If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term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covered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by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two</a:t>
            </a:r>
            <a:r>
              <a:rPr dirty="0" sz="2800" spc="-10">
                <a:latin typeface="Times New Roman"/>
                <a:cs typeface="Times New Roman"/>
              </a:rPr>
              <a:t> other </a:t>
            </a:r>
            <a:r>
              <a:rPr dirty="0" sz="2800">
                <a:latin typeface="Times New Roman"/>
                <a:cs typeface="Times New Roman"/>
              </a:rPr>
              <a:t>terms,that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term</a:t>
            </a:r>
            <a:r>
              <a:rPr dirty="0" sz="2800" spc="-8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redundant.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Thatis, </a:t>
            </a:r>
            <a:r>
              <a:rPr dirty="0" sz="2800">
                <a:latin typeface="Times New Roman"/>
                <a:cs typeface="Times New Roman"/>
              </a:rPr>
              <a:t>it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consensus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term.</a:t>
            </a:r>
            <a:endParaRPr sz="28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</a:tabLst>
            </a:pPr>
            <a:r>
              <a:rPr dirty="0" sz="2800">
                <a:latin typeface="Times New Roman"/>
                <a:cs typeface="Times New Roman"/>
              </a:rPr>
              <a:t>Example: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yz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redundant.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75" y="4208145"/>
            <a:ext cx="5895340" cy="409892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533" y="871550"/>
            <a:ext cx="4514850" cy="1360170"/>
          </a:xfrm>
          <a:prstGeom prst="rect"/>
        </p:spPr>
        <p:txBody>
          <a:bodyPr wrap="square" lIns="0" tIns="31115" rIns="0" bIns="0" rtlCol="0" vert="horz">
            <a:spAutoFit/>
          </a:bodyPr>
          <a:lstStyle/>
          <a:p>
            <a:pPr marL="12700" marR="5080" indent="417195">
              <a:lnSpc>
                <a:spcPts val="5230"/>
              </a:lnSpc>
              <a:spcBef>
                <a:spcPts val="24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dirty="0" sz="4400" spc="-7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dirty="0" sz="4400" spc="-7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Two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Minimum</a:t>
            </a:r>
            <a:r>
              <a:rPr dirty="0" sz="4400" spc="-204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Solutions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2652141"/>
            <a:ext cx="30295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dirty="0" sz="2800" spc="-10">
                <a:latin typeface="Times New Roman"/>
                <a:cs typeface="Times New Roman"/>
              </a:rPr>
              <a:t>F=</a:t>
            </a:r>
            <a:r>
              <a:rPr dirty="0" sz="2800" spc="-10">
                <a:latin typeface="Symbol"/>
                <a:cs typeface="Symbol"/>
              </a:rPr>
              <a:t></a:t>
            </a:r>
            <a:r>
              <a:rPr dirty="0" sz="2800" spc="-10">
                <a:latin typeface="Times New Roman"/>
                <a:cs typeface="Times New Roman"/>
              </a:rPr>
              <a:t>m(0,1,2,5,6,7)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114" y="3489325"/>
            <a:ext cx="5375910" cy="473837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2102" y="715721"/>
            <a:ext cx="4116704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b="0">
                <a:solidFill>
                  <a:srgbClr val="000000"/>
                </a:solidFill>
                <a:latin typeface="Times New Roman"/>
                <a:cs typeface="Times New Roman"/>
              </a:rPr>
              <a:t>4-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dirty="0" sz="4400" spc="-7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dirty="0" sz="4400" spc="-5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5085" y="1923668"/>
            <a:ext cx="4312285" cy="1859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Eachmintermisadjacentto4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terms </a:t>
            </a:r>
            <a:r>
              <a:rPr dirty="0" sz="2400">
                <a:latin typeface="Times New Roman"/>
                <a:cs typeface="Times New Roman"/>
              </a:rPr>
              <a:t>With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which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it can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combine.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dirty="0" sz="2000">
                <a:latin typeface="Times New Roman"/>
                <a:cs typeface="Times New Roman"/>
              </a:rPr>
              <a:t>0,8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adjacent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squares</a:t>
            </a:r>
            <a:endParaRPr sz="20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dirty="0" sz="2000">
                <a:latin typeface="Times New Roman"/>
                <a:cs typeface="Times New Roman"/>
              </a:rPr>
              <a:t>0,2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adjacent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squares,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698500" algn="l"/>
              </a:tabLst>
            </a:pPr>
            <a:r>
              <a:rPr dirty="0" sz="2000">
                <a:latin typeface="Times New Roman"/>
                <a:cs typeface="Times New Roman"/>
              </a:rPr>
              <a:t>1,4,13,7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adjacent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5.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3229" y="4427220"/>
            <a:ext cx="3507740" cy="3303904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847" y="871550"/>
            <a:ext cx="3719829" cy="1360170"/>
          </a:xfrm>
          <a:prstGeom prst="rect"/>
        </p:spPr>
        <p:txBody>
          <a:bodyPr wrap="square" lIns="0" tIns="31115" rIns="0" bIns="0" rtlCol="0" vert="horz">
            <a:spAutoFit/>
          </a:bodyPr>
          <a:lstStyle/>
          <a:p>
            <a:pPr marL="619125" marR="5080" indent="-607060">
              <a:lnSpc>
                <a:spcPts val="5230"/>
              </a:lnSpc>
              <a:spcBef>
                <a:spcPts val="24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dirty="0" sz="440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dirty="0" sz="440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4-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variable Expression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2560920"/>
            <a:ext cx="3582670" cy="98298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algn="r" marL="344170" marR="5080" indent="-344170">
              <a:lnSpc>
                <a:spcPct val="100000"/>
              </a:lnSpc>
              <a:spcBef>
                <a:spcPts val="800"/>
              </a:spcBef>
              <a:buChar char="•"/>
              <a:tabLst>
                <a:tab pos="344170" algn="l"/>
              </a:tabLst>
            </a:pPr>
            <a:r>
              <a:rPr dirty="0" sz="2800" spc="-10">
                <a:latin typeface="Times New Roman"/>
                <a:cs typeface="Times New Roman"/>
              </a:rPr>
              <a:t>F(a,b,c,d)=acd+a’b+d’</a:t>
            </a:r>
            <a:endParaRPr sz="2800">
              <a:latin typeface="Times New Roman"/>
              <a:cs typeface="Times New Roman"/>
            </a:endParaRPr>
          </a:p>
          <a:p>
            <a:pPr algn="r" marR="40005">
              <a:lnSpc>
                <a:spcPct val="100000"/>
              </a:lnSpc>
              <a:spcBef>
                <a:spcPts val="595"/>
              </a:spcBef>
            </a:pPr>
            <a:r>
              <a:rPr dirty="0" sz="2400">
                <a:latin typeface="Times New Roman"/>
                <a:cs typeface="Times New Roman"/>
              </a:rPr>
              <a:t>acd=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if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a=1,</a:t>
            </a:r>
            <a:r>
              <a:rPr dirty="0" sz="2400" spc="-10">
                <a:latin typeface="Times New Roman"/>
                <a:cs typeface="Times New Roman"/>
              </a:rPr>
              <a:t> c=1,d=1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219" y="3992245"/>
            <a:ext cx="5106670" cy="41008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228" y="715721"/>
            <a:ext cx="534225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Simplification</a:t>
            </a:r>
            <a:r>
              <a:rPr dirty="0" sz="4400" spc="-2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5085" y="2066925"/>
            <a:ext cx="4919345" cy="119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ts val="2870"/>
              </a:lnSpc>
              <a:spcBef>
                <a:spcPts val="100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Mintermsarecombinedingroupsof2,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4,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ts val="2870"/>
              </a:lnSpc>
            </a:pPr>
            <a:r>
              <a:rPr dirty="0" sz="2400">
                <a:latin typeface="Times New Roman"/>
                <a:cs typeface="Times New Roman"/>
              </a:rPr>
              <a:t>or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8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eliminate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1,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2,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3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variables.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–"/>
              <a:tabLst>
                <a:tab pos="299085" algn="l"/>
              </a:tabLst>
            </a:pPr>
            <a:r>
              <a:rPr dirty="0" sz="2400">
                <a:latin typeface="Times New Roman"/>
                <a:cs typeface="Times New Roman"/>
              </a:rPr>
              <a:t>Corner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terms.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50" y="3633470"/>
            <a:ext cx="6333490" cy="460565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781" y="871550"/>
            <a:ext cx="4356735" cy="1360170"/>
          </a:xfrm>
          <a:prstGeom prst="rect"/>
        </p:spPr>
        <p:txBody>
          <a:bodyPr wrap="square" lIns="0" tIns="31115" rIns="0" bIns="0" rtlCol="0" vert="horz">
            <a:spAutoFit/>
          </a:bodyPr>
          <a:lstStyle/>
          <a:p>
            <a:pPr marL="933450" marR="5080" indent="-921385">
              <a:lnSpc>
                <a:spcPts val="5230"/>
              </a:lnSpc>
              <a:spcBef>
                <a:spcPts val="24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Simplification</a:t>
            </a:r>
            <a:r>
              <a:rPr dirty="0" sz="4400" spc="-2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0" b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Don’t</a:t>
            </a:r>
            <a:r>
              <a:rPr dirty="0" sz="4400" spc="-8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0" b="0">
                <a:solidFill>
                  <a:srgbClr val="000000"/>
                </a:solidFill>
                <a:latin typeface="Times New Roman"/>
                <a:cs typeface="Times New Roman"/>
              </a:rPr>
              <a:t>Care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2652141"/>
            <a:ext cx="5440680" cy="87756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56870" marR="5080" indent="-344805">
              <a:lnSpc>
                <a:spcPts val="3340"/>
              </a:lnSpc>
              <a:spcBef>
                <a:spcPts val="225"/>
              </a:spcBef>
              <a:buChar char="•"/>
              <a:tabLst>
                <a:tab pos="356870" algn="l"/>
              </a:tabLst>
            </a:pPr>
            <a:r>
              <a:rPr dirty="0" sz="2800">
                <a:latin typeface="Times New Roman"/>
                <a:cs typeface="Times New Roman"/>
              </a:rPr>
              <a:t>Don’t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care“x”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covered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if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helps. </a:t>
            </a:r>
            <a:r>
              <a:rPr dirty="0" sz="2800">
                <a:latin typeface="Times New Roman"/>
                <a:cs typeface="Times New Roman"/>
              </a:rPr>
              <a:t>Otherwise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leave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it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along.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6429" y="3990340"/>
            <a:ext cx="3496945" cy="370776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661" y="871550"/>
            <a:ext cx="4757420" cy="1360170"/>
          </a:xfrm>
          <a:prstGeom prst="rect"/>
        </p:spPr>
        <p:txBody>
          <a:bodyPr wrap="square" lIns="0" tIns="31115" rIns="0" bIns="0" rtlCol="0" vert="horz">
            <a:spAutoFit/>
          </a:bodyPr>
          <a:lstStyle/>
          <a:p>
            <a:pPr marL="859790" marR="5080" indent="-847725">
              <a:lnSpc>
                <a:spcPts val="5230"/>
              </a:lnSpc>
              <a:spcBef>
                <a:spcPts val="24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dirty="0" sz="4400" spc="-7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dirty="0" sz="4400" spc="-7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Minimum</a:t>
            </a:r>
            <a:r>
              <a:rPr dirty="0" sz="4400" spc="-8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POS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dirty="0" sz="4400" spc="-6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dirty="0" sz="4400" spc="-7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394" y="3847465"/>
            <a:ext cx="5761355" cy="44659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4156" y="2560920"/>
            <a:ext cx="5005705" cy="199199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</a:tabLst>
            </a:pPr>
            <a:r>
              <a:rPr dirty="0" sz="2800">
                <a:latin typeface="Times New Roman"/>
                <a:cs typeface="Times New Roman"/>
              </a:rPr>
              <a:t>Cover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0’s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to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get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simplified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POS.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756285" algn="l"/>
              </a:tabLst>
            </a:pPr>
            <a:r>
              <a:rPr dirty="0" sz="2400" spc="-50">
                <a:latin typeface="Times New Roman"/>
                <a:cs typeface="Times New Roman"/>
              </a:rPr>
              <a:t>–</a:t>
            </a:r>
            <a:r>
              <a:rPr dirty="0" sz="2400">
                <a:latin typeface="Times New Roman"/>
                <a:cs typeface="Times New Roman"/>
              </a:rPr>
              <a:t>	We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want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0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each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term.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05"/>
              </a:spcBef>
            </a:pPr>
            <a:endParaRPr sz="2400">
              <a:latin typeface="Times New Roman"/>
              <a:cs typeface="Times New Roman"/>
            </a:endParaRPr>
          </a:p>
          <a:p>
            <a:pPr algn="r" marR="1410970">
              <a:lnSpc>
                <a:spcPct val="100000"/>
              </a:lnSpc>
            </a:pPr>
            <a:r>
              <a:rPr dirty="0" sz="2400" spc="-5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852" y="715721"/>
            <a:ext cx="5209540" cy="1666239"/>
          </a:xfrm>
          <a:prstGeom prst="rect"/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 indent="-7620">
              <a:lnSpc>
                <a:spcPts val="4300"/>
              </a:lnSpc>
              <a:spcBef>
                <a:spcPts val="219"/>
              </a:spcBef>
            </a:pPr>
            <a:r>
              <a:rPr dirty="0" sz="3600" b="0">
                <a:solidFill>
                  <a:srgbClr val="000000"/>
                </a:solidFill>
                <a:latin typeface="Times New Roman"/>
                <a:cs typeface="Times New Roman"/>
              </a:rPr>
              <a:t>Determination</a:t>
            </a:r>
            <a:r>
              <a:rPr dirty="0" sz="36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dirty="0" sz="360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Times New Roman"/>
                <a:cs typeface="Times New Roman"/>
              </a:rPr>
              <a:t>Minimum </a:t>
            </a:r>
            <a:r>
              <a:rPr dirty="0" sz="3600" b="0">
                <a:solidFill>
                  <a:srgbClr val="000000"/>
                </a:solidFill>
                <a:latin typeface="Times New Roman"/>
                <a:cs typeface="Times New Roman"/>
              </a:rPr>
              <a:t>Expressions</a:t>
            </a:r>
            <a:r>
              <a:rPr dirty="0" sz="36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dirty="0" sz="3600" spc="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Times New Roman"/>
                <a:cs typeface="Times New Roman"/>
              </a:rPr>
              <a:t>Essential </a:t>
            </a:r>
            <a:r>
              <a:rPr dirty="0" sz="3600" b="0">
                <a:solidFill>
                  <a:srgbClr val="000000"/>
                </a:solidFill>
                <a:latin typeface="Times New Roman"/>
                <a:cs typeface="Times New Roman"/>
              </a:rPr>
              <a:t>Prime</a:t>
            </a:r>
            <a:r>
              <a:rPr dirty="0" sz="36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Times New Roman"/>
                <a:cs typeface="Times New Roman"/>
              </a:rPr>
              <a:t>Implicants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2561041"/>
            <a:ext cx="5547995" cy="551497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65"/>
              </a:spcBef>
              <a:buChar char="•"/>
              <a:tabLst>
                <a:tab pos="356870" algn="l"/>
              </a:tabLst>
            </a:pPr>
            <a:r>
              <a:rPr dirty="0" sz="2800" spc="-10">
                <a:latin typeface="Times New Roman"/>
                <a:cs typeface="Times New Roman"/>
              </a:rPr>
              <a:t>Definitions:</a:t>
            </a:r>
            <a:endParaRPr sz="28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89700"/>
              </a:lnSpc>
              <a:spcBef>
                <a:spcPts val="600"/>
              </a:spcBef>
              <a:buFont typeface="Times New Roman"/>
              <a:buChar char="–"/>
              <a:tabLst>
                <a:tab pos="756285" algn="l"/>
              </a:tabLst>
            </a:pPr>
            <a:r>
              <a:rPr dirty="0" sz="2400" b="1">
                <a:latin typeface="Times New Roman"/>
                <a:cs typeface="Times New Roman"/>
              </a:rPr>
              <a:t>Implicants</a:t>
            </a:r>
            <a:r>
              <a:rPr dirty="0" sz="2400">
                <a:latin typeface="Times New Roman"/>
                <a:cs typeface="Times New Roman"/>
              </a:rPr>
              <a:t>: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implicant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function </a:t>
            </a:r>
            <a:r>
              <a:rPr dirty="0" sz="2400">
                <a:latin typeface="Times New Roman"/>
                <a:cs typeface="Times New Roman"/>
              </a:rPr>
              <a:t>Fisasingle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element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onset(1)or </a:t>
            </a:r>
            <a:r>
              <a:rPr dirty="0" sz="2400">
                <a:latin typeface="Times New Roman"/>
                <a:cs typeface="Times New Roman"/>
              </a:rPr>
              <a:t>any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group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elements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that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be </a:t>
            </a:r>
            <a:r>
              <a:rPr dirty="0" sz="2400">
                <a:latin typeface="Times New Roman"/>
                <a:cs typeface="Times New Roman"/>
              </a:rPr>
              <a:t>combined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together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K-</a:t>
            </a:r>
            <a:r>
              <a:rPr dirty="0" sz="2400" spc="-20">
                <a:latin typeface="Times New Roman"/>
                <a:cs typeface="Times New Roman"/>
              </a:rPr>
              <a:t>map.</a:t>
            </a:r>
            <a:endParaRPr sz="2400">
              <a:latin typeface="Times New Roman"/>
              <a:cs typeface="Times New Roman"/>
            </a:endParaRPr>
          </a:p>
          <a:p>
            <a:pPr lvl="1" marL="756285" marR="763270" indent="-287020">
              <a:lnSpc>
                <a:spcPct val="90000"/>
              </a:lnSpc>
              <a:spcBef>
                <a:spcPts val="580"/>
              </a:spcBef>
              <a:buFont typeface="Times New Roman"/>
              <a:buChar char="–"/>
              <a:tabLst>
                <a:tab pos="756285" algn="l"/>
              </a:tabLst>
            </a:pPr>
            <a:r>
              <a:rPr dirty="0" sz="2400" b="1">
                <a:latin typeface="Times New Roman"/>
                <a:cs typeface="Times New Roman"/>
              </a:rPr>
              <a:t>Prime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Implicants</a:t>
            </a:r>
            <a:r>
              <a:rPr dirty="0" sz="2400">
                <a:latin typeface="Times New Roman"/>
                <a:cs typeface="Times New Roman"/>
              </a:rPr>
              <a:t>: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implicant </a:t>
            </a:r>
            <a:r>
              <a:rPr dirty="0" sz="2400">
                <a:latin typeface="Times New Roman"/>
                <a:cs typeface="Times New Roman"/>
              </a:rPr>
              <a:t>that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cannot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combined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with </a:t>
            </a:r>
            <a:r>
              <a:rPr dirty="0" sz="2400">
                <a:latin typeface="Times New Roman"/>
                <a:cs typeface="Times New Roman"/>
              </a:rPr>
              <a:t>another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 eliminate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10">
                <a:latin typeface="Times New Roman"/>
                <a:cs typeface="Times New Roman"/>
              </a:rPr>
              <a:t> literal.</a:t>
            </a:r>
            <a:endParaRPr sz="2400">
              <a:latin typeface="Times New Roman"/>
              <a:cs typeface="Times New Roman"/>
            </a:endParaRPr>
          </a:p>
          <a:p>
            <a:pPr lvl="1" marL="756285" marR="615950" indent="-287020">
              <a:lnSpc>
                <a:spcPct val="89800"/>
              </a:lnSpc>
              <a:spcBef>
                <a:spcPts val="560"/>
              </a:spcBef>
              <a:buFont typeface="Times New Roman"/>
              <a:buChar char="–"/>
              <a:tabLst>
                <a:tab pos="756285" algn="l"/>
              </a:tabLst>
            </a:pPr>
            <a:r>
              <a:rPr dirty="0" sz="2400" b="1">
                <a:latin typeface="Times New Roman"/>
                <a:cs typeface="Times New Roman"/>
              </a:rPr>
              <a:t>Essential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Prime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Implicants</a:t>
            </a:r>
            <a:r>
              <a:rPr dirty="0" sz="2400">
                <a:latin typeface="Times New Roman"/>
                <a:cs typeface="Times New Roman"/>
              </a:rPr>
              <a:t>: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If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a </a:t>
            </a:r>
            <a:r>
              <a:rPr dirty="0" sz="2400">
                <a:latin typeface="Times New Roman"/>
                <a:cs typeface="Times New Roman"/>
              </a:rPr>
              <a:t>particular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element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 on-set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covered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single </a:t>
            </a:r>
            <a:r>
              <a:rPr dirty="0" sz="2400" spc="-10">
                <a:latin typeface="Times New Roman"/>
                <a:cs typeface="Times New Roman"/>
              </a:rPr>
              <a:t>prime </a:t>
            </a:r>
            <a:r>
              <a:rPr dirty="0" sz="2400">
                <a:latin typeface="Times New Roman"/>
                <a:cs typeface="Times New Roman"/>
              </a:rPr>
              <a:t>implicant.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That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implicant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called </a:t>
            </a:r>
            <a:r>
              <a:rPr dirty="0" sz="2400">
                <a:latin typeface="Times New Roman"/>
                <a:cs typeface="Times New Roman"/>
              </a:rPr>
              <a:t>an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essential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prime</a:t>
            </a:r>
            <a:r>
              <a:rPr dirty="0" sz="2400" spc="-10">
                <a:latin typeface="Times New Roman"/>
                <a:cs typeface="Times New Roman"/>
              </a:rPr>
              <a:t> implicant.</a:t>
            </a:r>
            <a:endParaRPr sz="2400">
              <a:latin typeface="Times New Roman"/>
              <a:cs typeface="Times New Roman"/>
            </a:endParaRPr>
          </a:p>
          <a:p>
            <a:pPr marL="356870" marR="506730" indent="-344805">
              <a:lnSpc>
                <a:spcPts val="3020"/>
              </a:lnSpc>
              <a:spcBef>
                <a:spcPts val="705"/>
              </a:spcBef>
              <a:buChar char="•"/>
              <a:tabLst>
                <a:tab pos="356870" algn="l"/>
              </a:tabLst>
            </a:pPr>
            <a:r>
              <a:rPr dirty="0" sz="2800">
                <a:latin typeface="Times New Roman"/>
                <a:cs typeface="Times New Roman"/>
              </a:rPr>
              <a:t>All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essential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primes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must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part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minimized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expression.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392633"/>
            <a:ext cx="322389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Implicant</a:t>
            </a:r>
            <a:r>
              <a:rPr dirty="0" sz="4400" spc="-6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dirty="0" sz="4400" spc="-7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50" b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0732" y="1542781"/>
            <a:ext cx="5428615" cy="360172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800"/>
              </a:spcBef>
              <a:buChar char="•"/>
              <a:tabLst>
                <a:tab pos="353695" algn="l"/>
              </a:tabLst>
            </a:pPr>
            <a:r>
              <a:rPr dirty="0" sz="2800" spc="-10">
                <a:latin typeface="Times New Roman"/>
                <a:cs typeface="Times New Roman"/>
              </a:rPr>
              <a:t>Implicant</a:t>
            </a:r>
            <a:endParaRPr sz="28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285" algn="l"/>
              </a:tabLst>
            </a:pPr>
            <a:r>
              <a:rPr dirty="0" sz="2400">
                <a:latin typeface="Times New Roman"/>
                <a:cs typeface="Times New Roman"/>
              </a:rPr>
              <a:t>Any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single1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any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group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of1’s</a:t>
            </a: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655"/>
              </a:spcBef>
              <a:buChar char="•"/>
              <a:tabLst>
                <a:tab pos="353695" algn="l"/>
              </a:tabLst>
            </a:pPr>
            <a:r>
              <a:rPr dirty="0" sz="2800">
                <a:latin typeface="Times New Roman"/>
                <a:cs typeface="Times New Roman"/>
              </a:rPr>
              <a:t>Prime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implicant</a:t>
            </a:r>
            <a:endParaRPr sz="2800">
              <a:latin typeface="Times New Roman"/>
              <a:cs typeface="Times New Roman"/>
            </a:endParaRPr>
          </a:p>
          <a:p>
            <a:pPr lvl="1" marL="756285" marR="5080" indent="-290195">
              <a:lnSpc>
                <a:spcPct val="99200"/>
              </a:lnSpc>
              <a:spcBef>
                <a:spcPts val="640"/>
              </a:spcBef>
              <a:buChar char="–"/>
              <a:tabLst>
                <a:tab pos="756285" algn="l"/>
              </a:tabLst>
            </a:pPr>
            <a:r>
              <a:rPr dirty="0" sz="2400">
                <a:latin typeface="Times New Roman"/>
                <a:cs typeface="Times New Roman"/>
              </a:rPr>
              <a:t>An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implicant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that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cannot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</a:t>
            </a:r>
            <a:r>
              <a:rPr dirty="0" sz="2400" spc="-10">
                <a:latin typeface="Times New Roman"/>
                <a:cs typeface="Times New Roman"/>
              </a:rPr>
              <a:t> combined </a:t>
            </a:r>
            <a:r>
              <a:rPr dirty="0" sz="2400">
                <a:latin typeface="Times New Roman"/>
                <a:cs typeface="Times New Roman"/>
              </a:rPr>
              <a:t>with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another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term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eliminate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a </a:t>
            </a:r>
            <a:r>
              <a:rPr dirty="0" sz="2400" spc="-10">
                <a:latin typeface="Times New Roman"/>
                <a:cs typeface="Times New Roman"/>
              </a:rPr>
              <a:t>variable.</a:t>
            </a:r>
            <a:endParaRPr sz="2400">
              <a:latin typeface="Times New Roman"/>
              <a:cs typeface="Times New Roman"/>
            </a:endParaRPr>
          </a:p>
          <a:p>
            <a:pPr lvl="2" marL="1612900" indent="-228600">
              <a:lnSpc>
                <a:spcPct val="100000"/>
              </a:lnSpc>
              <a:spcBef>
                <a:spcPts val="480"/>
              </a:spcBef>
              <a:buChar char="–"/>
              <a:tabLst>
                <a:tab pos="1612900" algn="l"/>
              </a:tabLst>
            </a:pPr>
            <a:r>
              <a:rPr dirty="0" sz="1800">
                <a:latin typeface="Times New Roman"/>
                <a:cs typeface="Times New Roman"/>
              </a:rPr>
              <a:t>a’b’c,a’cd’,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ac’are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primeimplicant.</a:t>
            </a:r>
            <a:endParaRPr sz="1800">
              <a:latin typeface="Times New Roman"/>
              <a:cs typeface="Times New Roman"/>
            </a:endParaRPr>
          </a:p>
          <a:p>
            <a:pPr lvl="2" marL="1612900" marR="450850" indent="-228600">
              <a:lnSpc>
                <a:spcPct val="100000"/>
              </a:lnSpc>
              <a:spcBef>
                <a:spcPts val="434"/>
              </a:spcBef>
              <a:buChar char="–"/>
              <a:tabLst>
                <a:tab pos="1612900" algn="l"/>
              </a:tabLst>
            </a:pPr>
            <a:r>
              <a:rPr dirty="0" sz="1800" spc="-10">
                <a:latin typeface="Times New Roman"/>
                <a:cs typeface="Times New Roman"/>
              </a:rPr>
              <a:t>a’b’c’d’isnot(combinedwitha’b’cd’). </a:t>
            </a:r>
            <a:r>
              <a:rPr dirty="0" sz="1800">
                <a:latin typeface="Times New Roman"/>
                <a:cs typeface="Times New Roman"/>
              </a:rPr>
              <a:t>abc’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ab’c’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not.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200" y="5290184"/>
            <a:ext cx="4929505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5838" y="673049"/>
            <a:ext cx="363347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Prime</a:t>
            </a:r>
            <a:r>
              <a:rPr dirty="0" sz="4400" spc="-1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Implicant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72311" y="2069972"/>
            <a:ext cx="4688205" cy="2510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1300" marR="619125" indent="-229235">
              <a:lnSpc>
                <a:spcPct val="100000"/>
              </a:lnSpc>
              <a:spcBef>
                <a:spcPts val="9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Times New Roman"/>
                <a:cs typeface="Times New Roman"/>
              </a:rPr>
              <a:t>Asingle1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which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not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adjacent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any </a:t>
            </a:r>
            <a:r>
              <a:rPr dirty="0" sz="2000">
                <a:latin typeface="Times New Roman"/>
                <a:cs typeface="Times New Roman"/>
              </a:rPr>
              <a:t>Other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1’s.</a:t>
            </a:r>
            <a:endParaRPr sz="2000">
              <a:latin typeface="Times New Roman"/>
              <a:cs typeface="Times New Roman"/>
            </a:endParaRPr>
          </a:p>
          <a:p>
            <a:pPr marL="241300" marR="206375" indent="-229235">
              <a:lnSpc>
                <a:spcPts val="2350"/>
              </a:lnSpc>
              <a:spcBef>
                <a:spcPts val="62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Times New Roman"/>
                <a:cs typeface="Times New Roman"/>
              </a:rPr>
              <a:t>Twoadjacent1’swhicharenotcontainedin</a:t>
            </a:r>
            <a:r>
              <a:rPr dirty="0" sz="2000" spc="12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a </a:t>
            </a:r>
            <a:r>
              <a:rPr dirty="0" sz="2000">
                <a:latin typeface="Times New Roman"/>
                <a:cs typeface="Times New Roman"/>
              </a:rPr>
              <a:t>group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four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1’s.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</a:t>
            </a:r>
            <a:r>
              <a:rPr dirty="0" sz="2000" spc="-25">
                <a:latin typeface="Times New Roman"/>
                <a:cs typeface="Times New Roman"/>
              </a:rPr>
              <a:t> on.</a:t>
            </a:r>
            <a:endParaRPr sz="2000">
              <a:latin typeface="Times New Roman"/>
              <a:cs typeface="Times New Roman"/>
            </a:endParaRPr>
          </a:p>
          <a:p>
            <a:pPr lvl="1" marL="698500" marR="336550" indent="-228600">
              <a:lnSpc>
                <a:spcPts val="2110"/>
              </a:lnSpc>
              <a:spcBef>
                <a:spcPts val="535"/>
              </a:spcBef>
              <a:buChar char="–"/>
              <a:tabLst>
                <a:tab pos="698500" algn="l"/>
              </a:tabLst>
            </a:pPr>
            <a:r>
              <a:rPr dirty="0" sz="1800">
                <a:latin typeface="Times New Roman"/>
                <a:cs typeface="Times New Roman"/>
              </a:rPr>
              <a:t>Shaded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loops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also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prime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implicants, </a:t>
            </a:r>
            <a:r>
              <a:rPr dirty="0" sz="1800">
                <a:latin typeface="Times New Roman"/>
                <a:cs typeface="Times New Roman"/>
              </a:rPr>
              <a:t>but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not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part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minimum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solution.</a:t>
            </a:r>
            <a:endParaRPr sz="1800">
              <a:latin typeface="Times New Roman"/>
              <a:cs typeface="Times New Roman"/>
            </a:endParaRPr>
          </a:p>
          <a:p>
            <a:pPr lvl="1" marL="698500" marR="5080" indent="-228600">
              <a:lnSpc>
                <a:spcPts val="2140"/>
              </a:lnSpc>
              <a:spcBef>
                <a:spcPts val="484"/>
              </a:spcBef>
              <a:buChar char="–"/>
              <a:tabLst>
                <a:tab pos="698500" algn="l"/>
              </a:tabLst>
            </a:pPr>
            <a:r>
              <a:rPr dirty="0" sz="1800">
                <a:latin typeface="Times New Roman"/>
                <a:cs typeface="Times New Roman"/>
              </a:rPr>
              <a:t>a’c’d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b’cd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already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covered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other </a:t>
            </a:r>
            <a:r>
              <a:rPr dirty="0" sz="1800">
                <a:latin typeface="Times New Roman"/>
                <a:cs typeface="Times New Roman"/>
              </a:rPr>
              <a:t>group.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So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do not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need </a:t>
            </a:r>
            <a:r>
              <a:rPr dirty="0" sz="1800" spc="-20">
                <a:latin typeface="Times New Roman"/>
                <a:cs typeface="Times New Roman"/>
              </a:rPr>
              <a:t>them.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495" y="4999354"/>
            <a:ext cx="6141720" cy="314261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929461"/>
            <a:ext cx="5469890" cy="1243330"/>
          </a:xfrm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835660" marR="5080" indent="-823594">
              <a:lnSpc>
                <a:spcPts val="4780"/>
              </a:lnSpc>
              <a:spcBef>
                <a:spcPts val="225"/>
              </a:spcBef>
            </a:pP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Essential</a:t>
            </a:r>
            <a:r>
              <a:rPr dirty="0" sz="4000" spc="-6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Prime</a:t>
            </a:r>
            <a:r>
              <a:rPr dirty="0" sz="400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Times New Roman"/>
                <a:cs typeface="Times New Roman"/>
              </a:rPr>
              <a:t>Implicants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dirty="0" sz="40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Minimum</a:t>
            </a:r>
            <a:r>
              <a:rPr dirty="0" sz="4000" spc="-5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25" b="0">
                <a:solidFill>
                  <a:srgbClr val="000000"/>
                </a:solidFill>
                <a:latin typeface="Times New Roman"/>
                <a:cs typeface="Times New Roman"/>
              </a:rPr>
              <a:t>SOP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55877" y="2658237"/>
            <a:ext cx="4902835" cy="19088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0" marR="172720" indent="-229235">
              <a:lnSpc>
                <a:spcPct val="99100"/>
              </a:lnSpc>
              <a:spcBef>
                <a:spcPts val="11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CD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chosen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first,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4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terms.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We </a:t>
            </a:r>
            <a:r>
              <a:rPr dirty="0" sz="2000">
                <a:latin typeface="Times New Roman"/>
                <a:cs typeface="Times New Roman"/>
              </a:rPr>
              <a:t>don’t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need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CD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since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it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covered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other </a:t>
            </a:r>
            <a:r>
              <a:rPr dirty="0" sz="2000">
                <a:latin typeface="Times New Roman"/>
                <a:cs typeface="Times New Roman"/>
              </a:rPr>
              <a:t>group.CD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not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essential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prime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implicant.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995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Times New Roman"/>
                <a:cs typeface="Times New Roman"/>
              </a:rPr>
              <a:t>m2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essential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prime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implicant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since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is </a:t>
            </a:r>
            <a:r>
              <a:rPr dirty="0" sz="2000">
                <a:latin typeface="Times New Roman"/>
                <a:cs typeface="Times New Roman"/>
              </a:rPr>
              <a:t>covered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only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prime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implicant.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does </a:t>
            </a:r>
            <a:r>
              <a:rPr dirty="0" sz="2000">
                <a:latin typeface="Times New Roman"/>
                <a:cs typeface="Times New Roman"/>
              </a:rPr>
              <a:t>m5,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 m14.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need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them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answer.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495" y="5140959"/>
            <a:ext cx="5968365" cy="312674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456641"/>
            <a:ext cx="329565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Ruleof</a:t>
            </a:r>
            <a:r>
              <a:rPr dirty="0" sz="4400" spc="-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Thumb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58341" y="1563751"/>
            <a:ext cx="5140960" cy="33883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9085" marR="1365885" indent="-287020">
              <a:lnSpc>
                <a:spcPts val="2860"/>
              </a:lnSpc>
              <a:spcBef>
                <a:spcPts val="210"/>
              </a:spcBef>
              <a:buChar char="–"/>
              <a:tabLst>
                <a:tab pos="299085" algn="l"/>
              </a:tabLst>
            </a:pPr>
            <a:r>
              <a:rPr dirty="0" sz="2400" spc="-10">
                <a:latin typeface="Times New Roman"/>
                <a:cs typeface="Times New Roman"/>
              </a:rPr>
              <a:t>Lookatallsquaresadjacenttoa minterm.</a:t>
            </a:r>
            <a:endParaRPr sz="2400">
              <a:latin typeface="Times New Roman"/>
              <a:cs typeface="Times New Roman"/>
            </a:endParaRPr>
          </a:p>
          <a:p>
            <a:pPr lvl="1" marL="1156335" marR="260985" indent="-229235">
              <a:lnSpc>
                <a:spcPct val="98900"/>
              </a:lnSpc>
              <a:spcBef>
                <a:spcPts val="434"/>
              </a:spcBef>
              <a:buChar char="–"/>
              <a:tabLst>
                <a:tab pos="1156335" algn="l"/>
              </a:tabLst>
            </a:pPr>
            <a:r>
              <a:rPr dirty="0" sz="1800">
                <a:latin typeface="Times New Roman"/>
                <a:cs typeface="Times New Roman"/>
              </a:rPr>
              <a:t>If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given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minterm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1’s </a:t>
            </a:r>
            <a:r>
              <a:rPr dirty="0" sz="1800">
                <a:latin typeface="Times New Roman"/>
                <a:cs typeface="Times New Roman"/>
              </a:rPr>
              <a:t>adjacent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covered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single </a:t>
            </a:r>
            <a:r>
              <a:rPr dirty="0" sz="1800">
                <a:latin typeface="Times New Roman"/>
                <a:cs typeface="Times New Roman"/>
              </a:rPr>
              <a:t>term,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that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term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essential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prime implicant</a:t>
            </a:r>
            <a:endParaRPr sz="1800">
              <a:latin typeface="Times New Roman"/>
              <a:cs typeface="Times New Roman"/>
            </a:endParaRPr>
          </a:p>
          <a:p>
            <a:pPr algn="just" lvl="1" marL="1156335" marR="5080" indent="-229235">
              <a:lnSpc>
                <a:spcPct val="98900"/>
              </a:lnSpc>
              <a:spcBef>
                <a:spcPts val="505"/>
              </a:spcBef>
              <a:buChar char="–"/>
              <a:tabLst>
                <a:tab pos="1156335" algn="l"/>
              </a:tabLst>
            </a:pPr>
            <a:r>
              <a:rPr dirty="0" sz="1800">
                <a:latin typeface="Times New Roman"/>
                <a:cs typeface="Times New Roman"/>
              </a:rPr>
              <a:t>But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if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 covered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more than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two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prime </a:t>
            </a:r>
            <a:r>
              <a:rPr dirty="0" sz="1800">
                <a:latin typeface="Times New Roman"/>
                <a:cs typeface="Times New Roman"/>
              </a:rPr>
              <a:t>implicant,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cannot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tell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whether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this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term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essential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not.</a:t>
            </a:r>
            <a:endParaRPr sz="1800">
              <a:latin typeface="Times New Roman"/>
              <a:cs typeface="Times New Roman"/>
            </a:endParaRPr>
          </a:p>
          <a:p>
            <a:pPr algn="just" lvl="1" marL="1156335" marR="286385" indent="-229235">
              <a:lnSpc>
                <a:spcPct val="100000"/>
              </a:lnSpc>
              <a:spcBef>
                <a:spcPts val="430"/>
              </a:spcBef>
              <a:buChar char="–"/>
              <a:tabLst>
                <a:tab pos="1156335" algn="l"/>
              </a:tabLst>
            </a:pP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6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solution</a:t>
            </a:r>
            <a:r>
              <a:rPr dirty="0" sz="1800" spc="6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 spc="-10">
                <a:latin typeface="Times New Roman"/>
                <a:cs typeface="Times New Roman"/>
              </a:rPr>
              <a:t>A’C’+A’B’D’+ACD+ </a:t>
            </a:r>
            <a:r>
              <a:rPr dirty="0" sz="1800">
                <a:latin typeface="Times New Roman"/>
                <a:cs typeface="Times New Roman"/>
              </a:rPr>
              <a:t>(A’BD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BCD).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394" y="5069204"/>
            <a:ext cx="5946139" cy="322326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892" y="276809"/>
            <a:ext cx="255270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dirty="0" sz="4400" spc="-8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0" b="0">
                <a:solidFill>
                  <a:srgbClr val="000000"/>
                </a:solidFill>
                <a:latin typeface="Times New Roman"/>
                <a:cs typeface="Times New Roman"/>
              </a:rPr>
              <a:t>Chart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64839" y="8360156"/>
            <a:ext cx="4857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Chap5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71565" y="8360156"/>
            <a:ext cx="5010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C-</a:t>
            </a:r>
            <a:r>
              <a:rPr dirty="0" sz="1400" spc="-25">
                <a:latin typeface="Times New Roman"/>
                <a:cs typeface="Times New Roman"/>
              </a:rPr>
              <a:t>H26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5" y="1476375"/>
            <a:ext cx="6480175" cy="74168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017" y="1203781"/>
            <a:ext cx="2005964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2652141"/>
            <a:ext cx="5117465" cy="13042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56870" marR="5080" indent="-344805">
              <a:lnSpc>
                <a:spcPct val="99700"/>
              </a:lnSpc>
              <a:spcBef>
                <a:spcPts val="114"/>
              </a:spcBef>
              <a:buChar char="•"/>
              <a:tabLst>
                <a:tab pos="356870" algn="l"/>
              </a:tabLst>
            </a:pPr>
            <a:r>
              <a:rPr dirty="0" sz="2800" spc="-10">
                <a:latin typeface="Times New Roman"/>
                <a:cs typeface="Times New Roman"/>
              </a:rPr>
              <a:t>Findthe1thatiscoveredbyonly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one </a:t>
            </a:r>
            <a:r>
              <a:rPr dirty="0" sz="2800">
                <a:latin typeface="Times New Roman"/>
                <a:cs typeface="Times New Roman"/>
              </a:rPr>
              <a:t>term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first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(Do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not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share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with </a:t>
            </a:r>
            <a:r>
              <a:rPr dirty="0" sz="2800">
                <a:latin typeface="Times New Roman"/>
                <a:cs typeface="Times New Roman"/>
              </a:rPr>
              <a:t>other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circle).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335" y="4424679"/>
            <a:ext cx="523557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4597" y="5909676"/>
            <a:ext cx="3808070" cy="37007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9873" y="5319864"/>
            <a:ext cx="3831220" cy="3585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4597" y="4521885"/>
            <a:ext cx="3715473" cy="4394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5083" y="3411652"/>
            <a:ext cx="5104434" cy="99458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883" y="1202752"/>
            <a:ext cx="7928658" cy="33538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8962" y="735887"/>
            <a:ext cx="1207770" cy="4667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00" spc="-30" b="0">
                <a:solidFill>
                  <a:srgbClr val="2323BC"/>
                </a:solidFill>
                <a:latin typeface="Arial MT"/>
                <a:cs typeface="Arial MT"/>
              </a:rPr>
              <a:t>Signals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26156" y="1112952"/>
            <a:ext cx="546544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14575" algn="l"/>
                <a:tab pos="4728845" algn="l"/>
              </a:tabLst>
            </a:pPr>
            <a:r>
              <a:rPr dirty="0" sz="2650" spc="-55">
                <a:latin typeface="Arial MT"/>
                <a:cs typeface="Arial MT"/>
              </a:rPr>
              <a:t>orma</a:t>
            </a:r>
            <a:r>
              <a:rPr dirty="0" sz="2650" spc="-130">
                <a:latin typeface="Arial MT"/>
                <a:cs typeface="Arial MT"/>
              </a:rPr>
              <a:t> </a:t>
            </a:r>
            <a:r>
              <a:rPr dirty="0" sz="2650">
                <a:latin typeface="Arial MT"/>
                <a:cs typeface="Arial MT"/>
              </a:rPr>
              <a:t>ion</a:t>
            </a:r>
            <a:r>
              <a:rPr dirty="0" sz="2650" spc="-125">
                <a:latin typeface="Arial MT"/>
                <a:cs typeface="Arial MT"/>
              </a:rPr>
              <a:t> </a:t>
            </a:r>
            <a:r>
              <a:rPr dirty="0" sz="2650" spc="-20">
                <a:latin typeface="Arial MT"/>
                <a:cs typeface="Arial MT"/>
              </a:rPr>
              <a:t>varia</a:t>
            </a:r>
            <a:r>
              <a:rPr dirty="0" sz="2650">
                <a:latin typeface="Arial MT"/>
                <a:cs typeface="Arial MT"/>
              </a:rPr>
              <a:t>	es</a:t>
            </a:r>
            <a:r>
              <a:rPr dirty="0" sz="2650" spc="-165">
                <a:latin typeface="Arial MT"/>
                <a:cs typeface="Arial MT"/>
              </a:rPr>
              <a:t> </a:t>
            </a:r>
            <a:r>
              <a:rPr dirty="0" sz="2650" spc="-10">
                <a:latin typeface="Arial MT"/>
                <a:cs typeface="Arial MT"/>
              </a:rPr>
              <a:t>mappe</a:t>
            </a:r>
            <a:r>
              <a:rPr dirty="0" sz="2650">
                <a:latin typeface="Arial MT"/>
                <a:cs typeface="Arial MT"/>
              </a:rPr>
              <a:t>	</a:t>
            </a:r>
            <a:r>
              <a:rPr dirty="0" sz="2650" spc="-65">
                <a:latin typeface="Arial MT"/>
                <a:cs typeface="Arial MT"/>
              </a:rPr>
              <a:t>ysica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13318" y="1124999"/>
            <a:ext cx="433705" cy="4159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50" spc="-25">
                <a:latin typeface="Arial MT"/>
                <a:cs typeface="Arial MT"/>
              </a:rPr>
              <a:t>ies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71858" y="1541336"/>
            <a:ext cx="7759065" cy="4744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11785" indent="-299085">
              <a:lnSpc>
                <a:spcPts val="2850"/>
              </a:lnSpc>
              <a:spcBef>
                <a:spcPts val="110"/>
              </a:spcBef>
              <a:buChar char="•"/>
              <a:tabLst>
                <a:tab pos="311785" algn="l"/>
              </a:tabLst>
            </a:pPr>
            <a:r>
              <a:rPr dirty="0" sz="2550">
                <a:latin typeface="Arial MT"/>
                <a:cs typeface="Arial MT"/>
              </a:rPr>
              <a:t>In</a:t>
            </a:r>
            <a:r>
              <a:rPr dirty="0" sz="2550" spc="-100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digital</a:t>
            </a:r>
            <a:r>
              <a:rPr dirty="0" sz="2550" spc="-25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systems,</a:t>
            </a:r>
            <a:r>
              <a:rPr dirty="0" sz="2550" spc="50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the</a:t>
            </a:r>
            <a:r>
              <a:rPr dirty="0" sz="2550" spc="-35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quantities</a:t>
            </a:r>
            <a:r>
              <a:rPr dirty="0" sz="2550" spc="35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take</a:t>
            </a:r>
            <a:r>
              <a:rPr dirty="0" sz="2550" spc="-155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on</a:t>
            </a:r>
            <a:r>
              <a:rPr dirty="0" sz="2550" spc="-140">
                <a:latin typeface="Arial MT"/>
                <a:cs typeface="Arial MT"/>
              </a:rPr>
              <a:t> </a:t>
            </a:r>
            <a:r>
              <a:rPr dirty="0" sz="2550" spc="-10" i="1">
                <a:latin typeface="Arial"/>
                <a:cs typeface="Arial"/>
              </a:rPr>
              <a:t>discrete</a:t>
            </a:r>
            <a:endParaRPr sz="2550">
              <a:latin typeface="Arial"/>
              <a:cs typeface="Arial"/>
            </a:endParaRPr>
          </a:p>
          <a:p>
            <a:pPr marL="314960">
              <a:lnSpc>
                <a:spcPts val="2850"/>
              </a:lnSpc>
            </a:pPr>
            <a:r>
              <a:rPr dirty="0" sz="2550" spc="-10">
                <a:latin typeface="Arial MT"/>
                <a:cs typeface="Arial MT"/>
              </a:rPr>
              <a:t>values</a:t>
            </a:r>
            <a:endParaRPr sz="2550">
              <a:latin typeface="Arial MT"/>
              <a:cs typeface="Arial MT"/>
            </a:endParaRPr>
          </a:p>
          <a:p>
            <a:pPr lvl="1" marL="670560" marR="5080" indent="-292100">
              <a:lnSpc>
                <a:spcPts val="2370"/>
              </a:lnSpc>
              <a:spcBef>
                <a:spcPts val="509"/>
              </a:spcBef>
              <a:buChar char="—"/>
              <a:tabLst>
                <a:tab pos="670560" algn="l"/>
              </a:tabLst>
            </a:pPr>
            <a:r>
              <a:rPr dirty="0" sz="2200" spc="-50">
                <a:latin typeface="Arial MT"/>
                <a:cs typeface="Arial MT"/>
              </a:rPr>
              <a:t>Two-</a:t>
            </a:r>
            <a:r>
              <a:rPr dirty="0" sz="2200">
                <a:latin typeface="Arial MT"/>
                <a:cs typeface="Arial MT"/>
              </a:rPr>
              <a:t>level, or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i="1">
                <a:latin typeface="Arial"/>
                <a:cs typeface="Arial"/>
              </a:rPr>
              <a:t>binary,</a:t>
            </a:r>
            <a:r>
              <a:rPr dirty="0" sz="2200" spc="-30" i="1"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values</a:t>
            </a:r>
            <a:r>
              <a:rPr dirty="0" sz="2200" spc="-7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are</a:t>
            </a:r>
            <a:r>
              <a:rPr dirty="0" sz="2200" spc="-10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the</a:t>
            </a:r>
            <a:r>
              <a:rPr dirty="0" sz="2200" spc="-10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most</a:t>
            </a:r>
            <a:r>
              <a:rPr dirty="0" sz="2200" spc="-1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prevalent</a:t>
            </a:r>
            <a:r>
              <a:rPr dirty="0" sz="2200" spc="1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values </a:t>
            </a:r>
            <a:r>
              <a:rPr dirty="0" sz="2200">
                <a:solidFill>
                  <a:srgbClr val="181818"/>
                </a:solidFill>
                <a:latin typeface="Arial MT"/>
                <a:cs typeface="Arial MT"/>
              </a:rPr>
              <a:t>in</a:t>
            </a:r>
            <a:r>
              <a:rPr dirty="0" sz="2200" spc="-15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digital</a:t>
            </a:r>
            <a:r>
              <a:rPr dirty="0" sz="2200" spc="4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systems</a:t>
            </a:r>
            <a:endParaRPr sz="2200">
              <a:latin typeface="Arial MT"/>
              <a:cs typeface="Arial MT"/>
            </a:endParaRPr>
          </a:p>
          <a:p>
            <a:pPr lvl="1" marL="668655" indent="-285750">
              <a:lnSpc>
                <a:spcPct val="100000"/>
              </a:lnSpc>
              <a:spcBef>
                <a:spcPts val="105"/>
              </a:spcBef>
              <a:buChar char="—"/>
              <a:tabLst>
                <a:tab pos="668655" algn="l"/>
              </a:tabLst>
            </a:pPr>
            <a:r>
              <a:rPr dirty="0" sz="2150">
                <a:latin typeface="Arial MT"/>
                <a:cs typeface="Arial MT"/>
              </a:rPr>
              <a:t>Binary</a:t>
            </a:r>
            <a:r>
              <a:rPr dirty="0" sz="2150" spc="18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values</a:t>
            </a:r>
            <a:r>
              <a:rPr dirty="0" sz="2150" spc="6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are</a:t>
            </a:r>
            <a:r>
              <a:rPr dirty="0" sz="2150" spc="2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represented</a:t>
            </a:r>
            <a:r>
              <a:rPr dirty="0" sz="2150" spc="14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abstractly</a:t>
            </a:r>
            <a:r>
              <a:rPr dirty="0" sz="2150" spc="8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by</a:t>
            </a:r>
            <a:r>
              <a:rPr dirty="0" sz="2150" spc="-3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digits</a:t>
            </a:r>
            <a:r>
              <a:rPr dirty="0" sz="2150" spc="10">
                <a:latin typeface="Arial MT"/>
                <a:cs typeface="Arial MT"/>
              </a:rPr>
              <a:t> </a:t>
            </a:r>
            <a:r>
              <a:rPr dirty="0" sz="2150" spc="70">
                <a:latin typeface="Arial MT"/>
                <a:cs typeface="Arial MT"/>
              </a:rPr>
              <a:t>0</a:t>
            </a:r>
            <a:r>
              <a:rPr dirty="0" sz="2150" spc="-6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and</a:t>
            </a:r>
            <a:r>
              <a:rPr dirty="0" sz="2150" spc="-45">
                <a:latin typeface="Arial MT"/>
                <a:cs typeface="Arial MT"/>
              </a:rPr>
              <a:t> </a:t>
            </a:r>
            <a:r>
              <a:rPr dirty="0" sz="2150" spc="70">
                <a:solidFill>
                  <a:srgbClr val="111111"/>
                </a:solidFill>
                <a:latin typeface="Arial MT"/>
                <a:cs typeface="Arial MT"/>
              </a:rPr>
              <a:t>1</a:t>
            </a:r>
            <a:endParaRPr sz="2150">
              <a:latin typeface="Arial MT"/>
              <a:cs typeface="Arial MT"/>
            </a:endParaRPr>
          </a:p>
          <a:p>
            <a:pPr marL="316230" indent="-303530">
              <a:lnSpc>
                <a:spcPct val="100000"/>
              </a:lnSpc>
              <a:spcBef>
                <a:spcPts val="295"/>
              </a:spcBef>
              <a:buChar char="•"/>
              <a:tabLst>
                <a:tab pos="316230" algn="l"/>
              </a:tabLst>
            </a:pPr>
            <a:r>
              <a:rPr dirty="0" sz="2550">
                <a:latin typeface="Arial MT"/>
                <a:cs typeface="Arial MT"/>
              </a:rPr>
              <a:t>Signal</a:t>
            </a:r>
            <a:r>
              <a:rPr dirty="0" sz="2550" spc="-95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examples</a:t>
            </a:r>
            <a:r>
              <a:rPr dirty="0" sz="2550" spc="-35">
                <a:latin typeface="Arial MT"/>
                <a:cs typeface="Arial MT"/>
              </a:rPr>
              <a:t> </a:t>
            </a:r>
            <a:r>
              <a:rPr dirty="0" sz="2550">
                <a:latin typeface="Arial MT"/>
                <a:cs typeface="Arial MT"/>
              </a:rPr>
              <a:t>over</a:t>
            </a:r>
            <a:r>
              <a:rPr dirty="0" sz="2550" spc="-60">
                <a:latin typeface="Arial MT"/>
                <a:cs typeface="Arial MT"/>
              </a:rPr>
              <a:t> </a:t>
            </a:r>
            <a:r>
              <a:rPr dirty="0" sz="2550" spc="-10">
                <a:latin typeface="Arial MT"/>
                <a:cs typeface="Arial MT"/>
              </a:rPr>
              <a:t>time:</a:t>
            </a:r>
            <a:endParaRPr sz="2550">
              <a:latin typeface="Arial MT"/>
              <a:cs typeface="Arial MT"/>
            </a:endParaRPr>
          </a:p>
          <a:p>
            <a:pPr algn="r" marR="3773804">
              <a:lnSpc>
                <a:spcPct val="100000"/>
              </a:lnSpc>
              <a:spcBef>
                <a:spcPts val="760"/>
              </a:spcBef>
            </a:pPr>
            <a:r>
              <a:rPr dirty="0" sz="2100" spc="-10">
                <a:latin typeface="Arial MT"/>
                <a:cs typeface="Arial MT"/>
              </a:rPr>
              <a:t>Analog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100">
              <a:latin typeface="Arial MT"/>
              <a:cs typeface="Arial MT"/>
            </a:endParaRPr>
          </a:p>
          <a:p>
            <a:pPr algn="r" marR="3801745">
              <a:lnSpc>
                <a:spcPct val="100000"/>
              </a:lnSpc>
            </a:pPr>
            <a:r>
              <a:rPr dirty="0" sz="2100" spc="-10">
                <a:latin typeface="Arial MT"/>
                <a:cs typeface="Arial MT"/>
              </a:rPr>
              <a:t>Asynchronous</a:t>
            </a:r>
            <a:endParaRPr sz="2100">
              <a:latin typeface="Arial MT"/>
              <a:cs typeface="Arial MT"/>
            </a:endParaRPr>
          </a:p>
          <a:p>
            <a:pPr marL="2285365" marR="3827145" indent="851535">
              <a:lnSpc>
                <a:spcPct val="163800"/>
              </a:lnSpc>
              <a:spcBef>
                <a:spcPts val="2300"/>
              </a:spcBef>
            </a:pPr>
            <a:r>
              <a:rPr dirty="0" sz="2200" spc="-45">
                <a:latin typeface="Arial MT"/>
                <a:cs typeface="Arial MT"/>
              </a:rPr>
              <a:t>(Time) </a:t>
            </a:r>
            <a:r>
              <a:rPr dirty="0" sz="2200" spc="-10">
                <a:latin typeface="Arial MT"/>
                <a:cs typeface="Arial MT"/>
              </a:rPr>
              <a:t>Synchronous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8407" y="459689"/>
            <a:ext cx="397637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5-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VariableK</a:t>
            </a:r>
            <a:r>
              <a:rPr dirty="0" sz="4400" spc="-16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71524" y="1420494"/>
            <a:ext cx="4222750" cy="18542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99085" marR="5080" indent="-287020">
              <a:lnSpc>
                <a:spcPct val="99200"/>
              </a:lnSpc>
              <a:spcBef>
                <a:spcPts val="120"/>
              </a:spcBef>
              <a:buChar char="–"/>
              <a:tabLst>
                <a:tab pos="299085" algn="l"/>
              </a:tabLst>
            </a:pPr>
            <a:r>
              <a:rPr dirty="0" sz="2400" spc="-10">
                <a:latin typeface="Times New Roman"/>
                <a:cs typeface="Times New Roman"/>
              </a:rPr>
              <a:t>Usetwo4-variablemaptoforma5- </a:t>
            </a:r>
            <a:r>
              <a:rPr dirty="0" sz="2400">
                <a:latin typeface="Times New Roman"/>
                <a:cs typeface="Times New Roman"/>
              </a:rPr>
              <a:t>variable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map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(16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16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=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32) </a:t>
            </a:r>
            <a:r>
              <a:rPr dirty="0" sz="2400" spc="-10">
                <a:latin typeface="Times New Roman"/>
                <a:cs typeface="Times New Roman"/>
              </a:rPr>
              <a:t>(A,B,C,D,E)</a:t>
            </a:r>
            <a:endParaRPr sz="2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698500" algn="l"/>
              </a:tabLst>
            </a:pPr>
            <a:r>
              <a:rPr dirty="0" sz="2000">
                <a:latin typeface="Times New Roman"/>
                <a:cs typeface="Times New Roman"/>
              </a:rPr>
              <a:t>A’in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bottom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layer</a:t>
            </a:r>
            <a:endParaRPr sz="20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698500" algn="l"/>
              </a:tabLst>
            </a:pP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top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layer.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090" y="3489959"/>
            <a:ext cx="6275705" cy="4783455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845" y="1203781"/>
            <a:ext cx="262509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5Neighbors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4156" y="2652141"/>
            <a:ext cx="48406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dirty="0" sz="2800">
                <a:latin typeface="Times New Roman"/>
                <a:cs typeface="Times New Roman"/>
              </a:rPr>
              <a:t>Same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plane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and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above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or</a:t>
            </a:r>
            <a:r>
              <a:rPr dirty="0" sz="2800" spc="-10">
                <a:latin typeface="Times New Roman"/>
                <a:cs typeface="Times New Roman"/>
              </a:rPr>
              <a:t> under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215" y="3780154"/>
            <a:ext cx="5653405" cy="423037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949" y="786205"/>
            <a:ext cx="464121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Example:5-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0732" y="1990725"/>
            <a:ext cx="5165090" cy="132143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54330" marR="360045" indent="-342265">
              <a:lnSpc>
                <a:spcPts val="3340"/>
              </a:lnSpc>
              <a:spcBef>
                <a:spcPts val="235"/>
              </a:spcBef>
              <a:buChar char="•"/>
              <a:tabLst>
                <a:tab pos="354330" algn="l"/>
              </a:tabLst>
            </a:pPr>
            <a:r>
              <a:rPr dirty="0" sz="2800">
                <a:latin typeface="Times New Roman"/>
                <a:cs typeface="Times New Roman"/>
              </a:rPr>
              <a:t>Ans:F=A’B’D’</a:t>
            </a:r>
            <a:r>
              <a:rPr dirty="0" sz="2800" spc="-14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+ABE’+ACD+ </a:t>
            </a:r>
            <a:r>
              <a:rPr dirty="0" sz="2800">
                <a:latin typeface="Times New Roman"/>
                <a:cs typeface="Times New Roman"/>
              </a:rPr>
              <a:t>A’BCE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+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{AB’C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or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B’CD’}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dirty="0" sz="2400" spc="-50">
                <a:latin typeface="Times New Roman"/>
                <a:cs typeface="Times New Roman"/>
              </a:rPr>
              <a:t>–</a:t>
            </a:r>
            <a:r>
              <a:rPr dirty="0" sz="2400">
                <a:latin typeface="Times New Roman"/>
                <a:cs typeface="Times New Roman"/>
              </a:rPr>
              <a:t>	P1+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P2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P3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+P4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AB’C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B’CD’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394" y="3633470"/>
            <a:ext cx="5763260" cy="4553584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242" y="383489"/>
            <a:ext cx="229806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dirty="0" sz="4400" spc="-7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20" b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72311" y="1566798"/>
            <a:ext cx="4366260" cy="9969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41300" marR="247015" indent="-229235">
              <a:lnSpc>
                <a:spcPts val="2380"/>
              </a:lnSpc>
              <a:spcBef>
                <a:spcPts val="18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Times New Roman"/>
                <a:cs typeface="Times New Roman"/>
              </a:rPr>
              <a:t>F=B’C’D’+B’C’E+A’C’D’+A’BCD+ </a:t>
            </a:r>
            <a:r>
              <a:rPr dirty="0" sz="2000">
                <a:latin typeface="Times New Roman"/>
                <a:cs typeface="Times New Roman"/>
              </a:rPr>
              <a:t>ABDE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+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{C’D’E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AC’E}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Times New Roman"/>
                <a:cs typeface="Times New Roman"/>
              </a:rPr>
              <a:t>(17,19,25,27=AC’E),(1,9,17,25=C’D’E)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360" y="3130550"/>
            <a:ext cx="564388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596" y="822782"/>
            <a:ext cx="5495290" cy="12465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923925" marR="5080" indent="-911860">
              <a:lnSpc>
                <a:spcPct val="100000"/>
              </a:lnSpc>
              <a:spcBef>
                <a:spcPts val="110"/>
              </a:spcBef>
            </a:pP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Simplification</a:t>
            </a:r>
            <a:r>
              <a:rPr dirty="0" sz="4000" spc="-5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dirty="0" sz="4000" spc="-20" b="0">
                <a:solidFill>
                  <a:srgbClr val="000000"/>
                </a:solidFill>
                <a:latin typeface="Times New Roman"/>
                <a:cs typeface="Times New Roman"/>
              </a:rPr>
              <a:t> Map-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Entered</a:t>
            </a:r>
            <a:r>
              <a:rPr dirty="0" sz="400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87729" y="2330197"/>
            <a:ext cx="5198110" cy="249872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11150" indent="-285750">
              <a:lnSpc>
                <a:spcPct val="100000"/>
              </a:lnSpc>
              <a:spcBef>
                <a:spcPts val="840"/>
              </a:spcBef>
              <a:buChar char="–"/>
              <a:tabLst>
                <a:tab pos="311150" algn="l"/>
              </a:tabLst>
            </a:pPr>
            <a:r>
              <a:rPr dirty="0" sz="2800">
                <a:latin typeface="Times New Roman"/>
                <a:cs typeface="Times New Roman"/>
              </a:rPr>
              <a:t>Extend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K-</a:t>
            </a:r>
            <a:r>
              <a:rPr dirty="0" sz="2800">
                <a:latin typeface="Times New Roman"/>
                <a:cs typeface="Times New Roman"/>
              </a:rPr>
              <a:t>map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for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more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variables.</a:t>
            </a:r>
            <a:endParaRPr sz="2800">
              <a:latin typeface="Times New Roman"/>
              <a:cs typeface="Times New Roman"/>
            </a:endParaRPr>
          </a:p>
          <a:p>
            <a:pPr lvl="1" marL="1119505" marR="406400" indent="-228600">
              <a:lnSpc>
                <a:spcPct val="99500"/>
              </a:lnSpc>
              <a:spcBef>
                <a:spcPts val="530"/>
              </a:spcBef>
              <a:buChar char="–"/>
              <a:tabLst>
                <a:tab pos="1119505" algn="l"/>
              </a:tabLst>
            </a:pPr>
            <a:r>
              <a:rPr dirty="0" sz="2000">
                <a:latin typeface="Times New Roman"/>
                <a:cs typeface="Times New Roman"/>
              </a:rPr>
              <a:t>When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appears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square,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E=1, </a:t>
            </a:r>
            <a:r>
              <a:rPr dirty="0" sz="2000">
                <a:latin typeface="Times New Roman"/>
                <a:cs typeface="Times New Roman"/>
              </a:rPr>
              <a:t>then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corresponding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minterm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is </a:t>
            </a:r>
            <a:r>
              <a:rPr dirty="0" sz="2000">
                <a:latin typeface="Times New Roman"/>
                <a:cs typeface="Times New Roman"/>
              </a:rPr>
              <a:t>present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function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G.</a:t>
            </a:r>
            <a:endParaRPr sz="2000">
              <a:latin typeface="Times New Roman"/>
              <a:cs typeface="Times New Roman"/>
            </a:endParaRPr>
          </a:p>
          <a:p>
            <a:pPr lvl="1" marL="1118870" indent="-227965">
              <a:lnSpc>
                <a:spcPts val="2315"/>
              </a:lnSpc>
              <a:spcBef>
                <a:spcPts val="695"/>
              </a:spcBef>
              <a:buChar char="–"/>
              <a:tabLst>
                <a:tab pos="1118870" algn="l"/>
              </a:tabLst>
            </a:pPr>
            <a:r>
              <a:rPr dirty="0" sz="2000" spc="-10">
                <a:latin typeface="Times New Roman"/>
                <a:cs typeface="Times New Roman"/>
              </a:rPr>
              <a:t>G(A,B,C,D,E,F)=m</a:t>
            </a:r>
            <a:r>
              <a:rPr dirty="0" baseline="-19230" sz="1950" spc="-15">
                <a:latin typeface="Times New Roman"/>
                <a:cs typeface="Times New Roman"/>
              </a:rPr>
              <a:t>0</a:t>
            </a:r>
            <a:r>
              <a:rPr dirty="0" sz="2000" spc="-10">
                <a:latin typeface="Times New Roman"/>
                <a:cs typeface="Times New Roman"/>
              </a:rPr>
              <a:t>+m</a:t>
            </a:r>
            <a:r>
              <a:rPr dirty="0" baseline="-19230" sz="1950" spc="-15">
                <a:latin typeface="Times New Roman"/>
                <a:cs typeface="Times New Roman"/>
              </a:rPr>
              <a:t>2</a:t>
            </a:r>
            <a:r>
              <a:rPr dirty="0" sz="2000" spc="-10">
                <a:latin typeface="Times New Roman"/>
                <a:cs typeface="Times New Roman"/>
              </a:rPr>
              <a:t>+m</a:t>
            </a:r>
            <a:r>
              <a:rPr dirty="0" baseline="-19230" sz="1950" spc="-15">
                <a:latin typeface="Times New Roman"/>
                <a:cs typeface="Times New Roman"/>
              </a:rPr>
              <a:t>3</a:t>
            </a:r>
            <a:r>
              <a:rPr dirty="0" sz="2000" spc="-1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  <a:p>
            <a:pPr marL="1119505" marR="168910">
              <a:lnSpc>
                <a:spcPts val="2350"/>
              </a:lnSpc>
              <a:spcBef>
                <a:spcPts val="35"/>
              </a:spcBef>
            </a:pPr>
            <a:r>
              <a:rPr dirty="0" sz="2000" spc="-10">
                <a:solidFill>
                  <a:srgbClr val="3333CC"/>
                </a:solidFill>
                <a:latin typeface="Times New Roman"/>
                <a:cs typeface="Times New Roman"/>
              </a:rPr>
              <a:t>Em</a:t>
            </a:r>
            <a:r>
              <a:rPr dirty="0" baseline="-19230" sz="1950" spc="-15">
                <a:solidFill>
                  <a:srgbClr val="3333CC"/>
                </a:solidFill>
                <a:latin typeface="Times New Roman"/>
                <a:cs typeface="Times New Roman"/>
              </a:rPr>
              <a:t>5</a:t>
            </a:r>
            <a:r>
              <a:rPr dirty="0" sz="2000" spc="-10">
                <a:latin typeface="Times New Roman"/>
                <a:cs typeface="Times New Roman"/>
              </a:rPr>
              <a:t>+</a:t>
            </a:r>
            <a:r>
              <a:rPr dirty="0" sz="2000" spc="-10">
                <a:solidFill>
                  <a:srgbClr val="3333CC"/>
                </a:solidFill>
                <a:latin typeface="Times New Roman"/>
                <a:cs typeface="Times New Roman"/>
              </a:rPr>
              <a:t>Em</a:t>
            </a:r>
            <a:r>
              <a:rPr dirty="0" baseline="-19230" sz="1950" spc="-15">
                <a:solidFill>
                  <a:srgbClr val="3333CC"/>
                </a:solidFill>
                <a:latin typeface="Times New Roman"/>
                <a:cs typeface="Times New Roman"/>
              </a:rPr>
              <a:t>7</a:t>
            </a:r>
            <a:r>
              <a:rPr dirty="0" sz="2000" spc="-10">
                <a:latin typeface="Times New Roman"/>
                <a:cs typeface="Times New Roman"/>
              </a:rPr>
              <a:t>+</a:t>
            </a:r>
            <a:r>
              <a:rPr dirty="0" sz="2000" spc="-10">
                <a:solidFill>
                  <a:srgbClr val="3333CC"/>
                </a:solidFill>
                <a:latin typeface="Times New Roman"/>
                <a:cs typeface="Times New Roman"/>
              </a:rPr>
              <a:t>Fm</a:t>
            </a:r>
            <a:r>
              <a:rPr dirty="0" baseline="-19230" sz="1950" spc="-15">
                <a:solidFill>
                  <a:srgbClr val="3333CC"/>
                </a:solidFill>
                <a:latin typeface="Times New Roman"/>
                <a:cs typeface="Times New Roman"/>
              </a:rPr>
              <a:t>9</a:t>
            </a:r>
            <a:r>
              <a:rPr dirty="0" sz="2000" spc="-10">
                <a:latin typeface="Times New Roman"/>
                <a:cs typeface="Times New Roman"/>
              </a:rPr>
              <a:t>+m</a:t>
            </a:r>
            <a:r>
              <a:rPr dirty="0" baseline="-19230" sz="1950" spc="-15">
                <a:latin typeface="Times New Roman"/>
                <a:cs typeface="Times New Roman"/>
              </a:rPr>
              <a:t>11</a:t>
            </a:r>
            <a:r>
              <a:rPr dirty="0" sz="2000" spc="-10">
                <a:latin typeface="Times New Roman"/>
                <a:cs typeface="Times New Roman"/>
              </a:rPr>
              <a:t>+m</a:t>
            </a:r>
            <a:r>
              <a:rPr dirty="0" baseline="-19230" sz="1950" spc="-15">
                <a:latin typeface="Times New Roman"/>
                <a:cs typeface="Times New Roman"/>
              </a:rPr>
              <a:t>15</a:t>
            </a:r>
            <a:r>
              <a:rPr dirty="0" sz="2000" spc="-10">
                <a:latin typeface="Times New Roman"/>
                <a:cs typeface="Times New Roman"/>
              </a:rPr>
              <a:t>+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(don’t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care </a:t>
            </a:r>
            <a:r>
              <a:rPr dirty="0" sz="2000" spc="-10">
                <a:latin typeface="Times New Roman"/>
                <a:cs typeface="Times New Roman"/>
              </a:rPr>
              <a:t>terms)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970" y="5001259"/>
            <a:ext cx="6129655" cy="338455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724" y="786205"/>
            <a:ext cx="503110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5" b="0">
                <a:solidFill>
                  <a:srgbClr val="000000"/>
                </a:solidFill>
                <a:latin typeface="Times New Roman"/>
                <a:cs typeface="Times New Roman"/>
              </a:rPr>
              <a:t>Map-</a:t>
            </a:r>
            <a:r>
              <a:rPr dirty="0" sz="4400" b="0">
                <a:solidFill>
                  <a:srgbClr val="000000"/>
                </a:solidFill>
                <a:latin typeface="Times New Roman"/>
                <a:cs typeface="Times New Roman"/>
              </a:rPr>
              <a:t>Entered</a:t>
            </a:r>
            <a:r>
              <a:rPr dirty="0" sz="4400" spc="-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73988" y="1972436"/>
            <a:ext cx="4576445" cy="3074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indent="-340995">
              <a:lnSpc>
                <a:spcPts val="2615"/>
              </a:lnSpc>
              <a:spcBef>
                <a:spcPts val="100"/>
              </a:spcBef>
              <a:buChar char="•"/>
              <a:tabLst>
                <a:tab pos="353695" algn="l"/>
              </a:tabLst>
            </a:pPr>
            <a:r>
              <a:rPr dirty="0" sz="2400">
                <a:latin typeface="Times New Roman"/>
                <a:cs typeface="Times New Roman"/>
              </a:rPr>
              <a:t>F(A,B,C,D)=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A’B’C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A’BC+</a:t>
            </a:r>
            <a:endParaRPr sz="2400">
              <a:latin typeface="Times New Roman"/>
              <a:cs typeface="Times New Roman"/>
            </a:endParaRPr>
          </a:p>
          <a:p>
            <a:pPr marL="354330">
              <a:lnSpc>
                <a:spcPts val="2425"/>
              </a:lnSpc>
            </a:pPr>
            <a:r>
              <a:rPr dirty="0" sz="2400" spc="-10">
                <a:latin typeface="Times New Roman"/>
                <a:cs typeface="Times New Roman"/>
              </a:rPr>
              <a:t>A’BC’D+ABCD+(AB’C),(don’t</a:t>
            </a:r>
            <a:endParaRPr sz="2400">
              <a:latin typeface="Times New Roman"/>
              <a:cs typeface="Times New Roman"/>
            </a:endParaRPr>
          </a:p>
          <a:p>
            <a:pPr marL="354330">
              <a:lnSpc>
                <a:spcPts val="2660"/>
              </a:lnSpc>
            </a:pPr>
            <a:r>
              <a:rPr dirty="0" sz="2400" spc="-10">
                <a:latin typeface="Times New Roman"/>
                <a:cs typeface="Times New Roman"/>
              </a:rPr>
              <a:t>care)</a:t>
            </a:r>
            <a:endParaRPr sz="2400">
              <a:latin typeface="Times New Roman"/>
              <a:cs typeface="Times New Roman"/>
            </a:endParaRPr>
          </a:p>
          <a:p>
            <a:pPr lvl="1" marL="756285" indent="-286385">
              <a:lnSpc>
                <a:spcPts val="2375"/>
              </a:lnSpc>
              <a:buChar char="–"/>
              <a:tabLst>
                <a:tab pos="756285" algn="l"/>
              </a:tabLst>
            </a:pPr>
            <a:r>
              <a:rPr dirty="0" sz="2000">
                <a:latin typeface="Times New Roman"/>
                <a:cs typeface="Times New Roman"/>
              </a:rPr>
              <a:t>Choose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map-</a:t>
            </a:r>
            <a:r>
              <a:rPr dirty="0" sz="2000">
                <a:latin typeface="Times New Roman"/>
                <a:cs typeface="Times New Roman"/>
              </a:rPr>
              <a:t>entered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variable.</a:t>
            </a:r>
            <a:endParaRPr sz="20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285" algn="l"/>
              </a:tabLst>
            </a:pPr>
            <a:r>
              <a:rPr dirty="0" sz="2000">
                <a:latin typeface="Times New Roman"/>
                <a:cs typeface="Times New Roman"/>
              </a:rPr>
              <a:t>When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=0,F=A’C(Fig.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a)</a:t>
            </a:r>
            <a:endParaRPr sz="20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dirty="0" sz="2000">
                <a:latin typeface="Times New Roman"/>
                <a:cs typeface="Times New Roman"/>
              </a:rPr>
              <a:t>When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=1,F=C+A’B(Fig.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b)</a:t>
            </a:r>
            <a:endParaRPr sz="2000">
              <a:latin typeface="Times New Roman"/>
              <a:cs typeface="Times New Roman"/>
            </a:endParaRPr>
          </a:p>
          <a:p>
            <a:pPr lvl="2" marL="1155700" marR="151765" indent="-228600">
              <a:lnSpc>
                <a:spcPct val="78900"/>
              </a:lnSpc>
              <a:spcBef>
                <a:spcPts val="470"/>
              </a:spcBef>
              <a:buChar char="•"/>
              <a:tabLst>
                <a:tab pos="1155700" algn="l"/>
              </a:tabLst>
            </a:pPr>
            <a:r>
              <a:rPr dirty="0" sz="1800" spc="-10">
                <a:latin typeface="Times New Roman"/>
                <a:cs typeface="Times New Roman"/>
              </a:rPr>
              <a:t>two1’sarechangedtox’ssincetheyare </a:t>
            </a:r>
            <a:r>
              <a:rPr dirty="0" sz="1800">
                <a:latin typeface="Times New Roman"/>
                <a:cs typeface="Times New Roman"/>
              </a:rPr>
              <a:t>covered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Fig.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35">
                <a:latin typeface="Times New Roman"/>
                <a:cs typeface="Times New Roman"/>
              </a:rPr>
              <a:t>a.</a:t>
            </a:r>
            <a:endParaRPr sz="1800">
              <a:latin typeface="Times New Roman"/>
              <a:cs typeface="Times New Roman"/>
            </a:endParaRPr>
          </a:p>
          <a:p>
            <a:pPr marL="354330" marR="5080" indent="-342265">
              <a:lnSpc>
                <a:spcPts val="2550"/>
              </a:lnSpc>
              <a:spcBef>
                <a:spcPts val="165"/>
              </a:spcBef>
              <a:buChar char="•"/>
              <a:tabLst>
                <a:tab pos="354330" algn="l"/>
              </a:tabLst>
            </a:pPr>
            <a:r>
              <a:rPr dirty="0" sz="2400">
                <a:latin typeface="Times New Roman"/>
                <a:cs typeface="Times New Roman"/>
              </a:rPr>
              <a:t>F=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A’C+D(C+A’B)=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A’C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CD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+ </a:t>
            </a:r>
            <a:r>
              <a:rPr dirty="0" sz="2400" spc="-20">
                <a:latin typeface="Times New Roman"/>
                <a:cs typeface="Times New Roman"/>
              </a:rPr>
              <a:t>A’BD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050" y="5363209"/>
            <a:ext cx="5184775" cy="302387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204" y="1124788"/>
            <a:ext cx="7195820" cy="1363345"/>
          </a:xfrm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866264" marR="5080" indent="-1854200">
              <a:lnSpc>
                <a:spcPts val="5260"/>
              </a:lnSpc>
              <a:spcBef>
                <a:spcPts val="210"/>
              </a:spcBef>
            </a:pPr>
            <a:r>
              <a:rPr dirty="0" sz="4400" spc="-10">
                <a:solidFill>
                  <a:srgbClr val="009900"/>
                </a:solidFill>
              </a:rPr>
              <a:t>Combinational</a:t>
            </a:r>
            <a:r>
              <a:rPr dirty="0" sz="4400" spc="-70">
                <a:solidFill>
                  <a:srgbClr val="009900"/>
                </a:solidFill>
              </a:rPr>
              <a:t> </a:t>
            </a:r>
            <a:r>
              <a:rPr dirty="0" sz="4400">
                <a:solidFill>
                  <a:srgbClr val="009900"/>
                </a:solidFill>
              </a:rPr>
              <a:t>&amp;</a:t>
            </a:r>
            <a:r>
              <a:rPr dirty="0" sz="4400" spc="-75">
                <a:solidFill>
                  <a:srgbClr val="009900"/>
                </a:solidFill>
              </a:rPr>
              <a:t> </a:t>
            </a:r>
            <a:r>
              <a:rPr dirty="0" sz="4400" spc="-10">
                <a:solidFill>
                  <a:srgbClr val="009900"/>
                </a:solidFill>
              </a:rPr>
              <a:t>Sequential </a:t>
            </a:r>
            <a:r>
              <a:rPr dirty="0" sz="4400">
                <a:solidFill>
                  <a:srgbClr val="009900"/>
                </a:solidFill>
              </a:rPr>
              <a:t>Logic</a:t>
            </a:r>
            <a:r>
              <a:rPr dirty="0" sz="4400" spc="-90">
                <a:solidFill>
                  <a:srgbClr val="009900"/>
                </a:solidFill>
              </a:rPr>
              <a:t> </a:t>
            </a:r>
            <a:r>
              <a:rPr dirty="0" sz="4400" spc="-10">
                <a:solidFill>
                  <a:srgbClr val="009900"/>
                </a:solidFill>
              </a:rPr>
              <a:t>Circuits</a:t>
            </a:r>
            <a:endParaRPr sz="44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185" rIns="0" bIns="0" rtlCol="0" vert="horz">
            <a:spAutoFit/>
          </a:bodyPr>
          <a:lstStyle/>
          <a:p>
            <a:pPr marL="2542540">
              <a:lnSpc>
                <a:spcPct val="100000"/>
              </a:lnSpc>
              <a:spcBef>
                <a:spcPts val="95"/>
              </a:spcBef>
            </a:pPr>
            <a:r>
              <a:rPr dirty="0" spc="65" b="0">
                <a:solidFill>
                  <a:srgbClr val="FF0000"/>
                </a:solidFill>
                <a:latin typeface="Cambria"/>
                <a:cs typeface="Cambria"/>
              </a:rPr>
              <a:t>INTRODUCTION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1164158"/>
            <a:ext cx="8089265" cy="26320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358140" marR="5080" indent="-346075">
              <a:lnSpc>
                <a:spcPct val="99300"/>
              </a:lnSpc>
              <a:spcBef>
                <a:spcPts val="130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800">
                <a:latin typeface="Cambria"/>
                <a:cs typeface="Cambria"/>
              </a:rPr>
              <a:t>In</a:t>
            </a:r>
            <a:r>
              <a:rPr dirty="0" sz="2800" spc="2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digital</a:t>
            </a:r>
            <a:r>
              <a:rPr dirty="0" sz="2800" spc="55">
                <a:latin typeface="Cambria"/>
                <a:cs typeface="Cambria"/>
              </a:rPr>
              <a:t> </a:t>
            </a:r>
            <a:r>
              <a:rPr dirty="0" sz="2800" b="1">
                <a:latin typeface="Cambria"/>
                <a:cs typeface="Cambria"/>
              </a:rPr>
              <a:t>circuit</a:t>
            </a:r>
            <a:r>
              <a:rPr dirty="0" sz="2800" spc="30" b="1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theory,</a:t>
            </a:r>
            <a:r>
              <a:rPr dirty="0" sz="2800" spc="50">
                <a:latin typeface="Cambria"/>
                <a:cs typeface="Cambria"/>
              </a:rPr>
              <a:t> </a:t>
            </a:r>
            <a:r>
              <a:rPr dirty="0" sz="2800" b="1">
                <a:latin typeface="Cambria"/>
                <a:cs typeface="Cambria"/>
              </a:rPr>
              <a:t>sequential</a:t>
            </a:r>
            <a:r>
              <a:rPr dirty="0" sz="2800" spc="35" b="1">
                <a:latin typeface="Cambria"/>
                <a:cs typeface="Cambria"/>
              </a:rPr>
              <a:t> </a:t>
            </a:r>
            <a:r>
              <a:rPr dirty="0" sz="2800" b="1">
                <a:latin typeface="Cambria"/>
                <a:cs typeface="Cambria"/>
              </a:rPr>
              <a:t>logic</a:t>
            </a:r>
            <a:r>
              <a:rPr dirty="0" sz="2800" spc="55" b="1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is</a:t>
            </a:r>
            <a:r>
              <a:rPr dirty="0" sz="2800" spc="3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</a:t>
            </a:r>
            <a:r>
              <a:rPr dirty="0" sz="2800" spc="15">
                <a:latin typeface="Cambria"/>
                <a:cs typeface="Cambria"/>
              </a:rPr>
              <a:t> </a:t>
            </a:r>
            <a:r>
              <a:rPr dirty="0" sz="2800" spc="-20">
                <a:latin typeface="Cambria"/>
                <a:cs typeface="Cambria"/>
              </a:rPr>
              <a:t>type </a:t>
            </a:r>
            <a:r>
              <a:rPr dirty="0" sz="2800" spc="-20">
                <a:latin typeface="Cambria"/>
                <a:cs typeface="Cambria"/>
              </a:rPr>
              <a:t>	</a:t>
            </a:r>
            <a:r>
              <a:rPr dirty="0" sz="2800">
                <a:latin typeface="Cambria"/>
                <a:cs typeface="Cambria"/>
              </a:rPr>
              <a:t>of</a:t>
            </a:r>
            <a:r>
              <a:rPr dirty="0" sz="2800" spc="50">
                <a:latin typeface="Cambria"/>
                <a:cs typeface="Cambria"/>
              </a:rPr>
              <a:t> </a:t>
            </a:r>
            <a:r>
              <a:rPr dirty="0" sz="2800" b="1">
                <a:latin typeface="Cambria"/>
                <a:cs typeface="Cambria"/>
              </a:rPr>
              <a:t>logic</a:t>
            </a:r>
            <a:r>
              <a:rPr dirty="0" sz="2800" spc="45" b="1">
                <a:latin typeface="Cambria"/>
                <a:cs typeface="Cambria"/>
              </a:rPr>
              <a:t> </a:t>
            </a:r>
            <a:r>
              <a:rPr dirty="0" sz="2800" b="1">
                <a:latin typeface="Cambria"/>
                <a:cs typeface="Cambria"/>
              </a:rPr>
              <a:t>circuit</a:t>
            </a:r>
            <a:r>
              <a:rPr dirty="0" sz="2800" spc="70" b="1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whose</a:t>
            </a:r>
            <a:r>
              <a:rPr dirty="0" sz="2800" spc="6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output</a:t>
            </a:r>
            <a:r>
              <a:rPr dirty="0" sz="2800" spc="4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depends</a:t>
            </a:r>
            <a:r>
              <a:rPr dirty="0" sz="2800" spc="5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not</a:t>
            </a:r>
            <a:r>
              <a:rPr dirty="0" sz="2800" spc="7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only</a:t>
            </a:r>
            <a:r>
              <a:rPr dirty="0" sz="2800" spc="70">
                <a:latin typeface="Cambria"/>
                <a:cs typeface="Cambria"/>
              </a:rPr>
              <a:t> </a:t>
            </a:r>
            <a:r>
              <a:rPr dirty="0" sz="2800" spc="-25">
                <a:latin typeface="Cambria"/>
                <a:cs typeface="Cambria"/>
              </a:rPr>
              <a:t>on </a:t>
            </a:r>
            <a:r>
              <a:rPr dirty="0" sz="2800" spc="-25">
                <a:latin typeface="Cambria"/>
                <a:cs typeface="Cambria"/>
              </a:rPr>
              <a:t>	</a:t>
            </a:r>
            <a:r>
              <a:rPr dirty="0" sz="2800">
                <a:latin typeface="Cambria"/>
                <a:cs typeface="Cambria"/>
              </a:rPr>
              <a:t>the</a:t>
            </a:r>
            <a:r>
              <a:rPr dirty="0" sz="2800" spc="49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present</a:t>
            </a:r>
            <a:r>
              <a:rPr dirty="0" sz="2800" spc="484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value</a:t>
            </a:r>
            <a:r>
              <a:rPr dirty="0" sz="2800" spc="50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of</a:t>
            </a:r>
            <a:r>
              <a:rPr dirty="0" sz="2800" spc="49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its</a:t>
            </a:r>
            <a:r>
              <a:rPr dirty="0" sz="2800" spc="49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input</a:t>
            </a:r>
            <a:r>
              <a:rPr dirty="0" sz="2800" spc="509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signals</a:t>
            </a:r>
            <a:r>
              <a:rPr dirty="0" sz="2800" spc="47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but</a:t>
            </a:r>
            <a:r>
              <a:rPr dirty="0" sz="2800" spc="51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on</a:t>
            </a:r>
            <a:r>
              <a:rPr dirty="0" sz="2800" spc="495">
                <a:latin typeface="Cambria"/>
                <a:cs typeface="Cambria"/>
              </a:rPr>
              <a:t> </a:t>
            </a:r>
            <a:r>
              <a:rPr dirty="0" sz="2800" spc="-25">
                <a:latin typeface="Cambria"/>
                <a:cs typeface="Cambria"/>
              </a:rPr>
              <a:t>the </a:t>
            </a:r>
            <a:r>
              <a:rPr dirty="0" sz="2800" spc="-25">
                <a:latin typeface="Cambria"/>
                <a:cs typeface="Cambria"/>
              </a:rPr>
              <a:t>	</a:t>
            </a:r>
            <a:r>
              <a:rPr dirty="0" sz="2800">
                <a:latin typeface="Cambria"/>
                <a:cs typeface="Cambria"/>
              </a:rPr>
              <a:t>sequence</a:t>
            </a:r>
            <a:r>
              <a:rPr dirty="0" sz="2800" spc="204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of</a:t>
            </a:r>
            <a:r>
              <a:rPr dirty="0" sz="2800" spc="204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past</a:t>
            </a:r>
            <a:r>
              <a:rPr dirty="0" sz="2800" spc="22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inputs,</a:t>
            </a:r>
            <a:r>
              <a:rPr dirty="0" sz="2800" spc="23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the</a:t>
            </a:r>
            <a:r>
              <a:rPr dirty="0" sz="2800" spc="22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input</a:t>
            </a:r>
            <a:r>
              <a:rPr dirty="0" sz="2800" spc="204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history</a:t>
            </a:r>
            <a:r>
              <a:rPr dirty="0" sz="2800" spc="24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as</a:t>
            </a:r>
            <a:r>
              <a:rPr dirty="0" sz="2800" spc="210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well. </a:t>
            </a:r>
            <a:r>
              <a:rPr dirty="0" sz="2800" spc="-10">
                <a:latin typeface="Cambria"/>
                <a:cs typeface="Cambria"/>
              </a:rPr>
              <a:t>	</a:t>
            </a:r>
            <a:r>
              <a:rPr dirty="0" sz="2800">
                <a:latin typeface="Cambria"/>
                <a:cs typeface="Cambria"/>
              </a:rPr>
              <a:t>This</a:t>
            </a:r>
            <a:r>
              <a:rPr dirty="0" sz="2800" spc="15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is</a:t>
            </a:r>
            <a:r>
              <a:rPr dirty="0" sz="2800" spc="13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in</a:t>
            </a:r>
            <a:r>
              <a:rPr dirty="0" sz="2800" spc="16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contrast</a:t>
            </a:r>
            <a:r>
              <a:rPr dirty="0" sz="2800" spc="17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to</a:t>
            </a:r>
            <a:r>
              <a:rPr dirty="0" sz="2800" spc="229">
                <a:latin typeface="Cambria"/>
                <a:cs typeface="Cambria"/>
              </a:rPr>
              <a:t> </a:t>
            </a:r>
            <a:r>
              <a:rPr dirty="0" sz="2800" b="1">
                <a:latin typeface="Cambria"/>
                <a:cs typeface="Cambria"/>
              </a:rPr>
              <a:t>combinational</a:t>
            </a:r>
            <a:r>
              <a:rPr dirty="0" sz="2800" spc="165" b="1">
                <a:latin typeface="Cambria"/>
                <a:cs typeface="Cambria"/>
              </a:rPr>
              <a:t> </a:t>
            </a:r>
            <a:r>
              <a:rPr dirty="0" sz="2800" b="1">
                <a:latin typeface="Cambria"/>
                <a:cs typeface="Cambria"/>
              </a:rPr>
              <a:t>logic</a:t>
            </a:r>
            <a:r>
              <a:rPr dirty="0" sz="2800">
                <a:latin typeface="Cambria"/>
                <a:cs typeface="Cambria"/>
              </a:rPr>
              <a:t>,</a:t>
            </a:r>
            <a:r>
              <a:rPr dirty="0" sz="2800" spc="16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whose </a:t>
            </a:r>
            <a:r>
              <a:rPr dirty="0" sz="2800" spc="-10">
                <a:latin typeface="Cambria"/>
                <a:cs typeface="Cambria"/>
              </a:rPr>
              <a:t>	</a:t>
            </a:r>
            <a:r>
              <a:rPr dirty="0" sz="2800">
                <a:latin typeface="Cambria"/>
                <a:cs typeface="Cambria"/>
              </a:rPr>
              <a:t>output</a:t>
            </a:r>
            <a:r>
              <a:rPr dirty="0" sz="2800" spc="-5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is</a:t>
            </a:r>
            <a:r>
              <a:rPr dirty="0" sz="2800" spc="-7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a</a:t>
            </a:r>
            <a:r>
              <a:rPr dirty="0" sz="2800" spc="-5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function</a:t>
            </a:r>
            <a:r>
              <a:rPr dirty="0" sz="2800" spc="-9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of</a:t>
            </a:r>
            <a:r>
              <a:rPr dirty="0" sz="2800" spc="-2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only</a:t>
            </a:r>
            <a:r>
              <a:rPr dirty="0" sz="2800" spc="-40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the</a:t>
            </a:r>
            <a:r>
              <a:rPr dirty="0" sz="2800" spc="-65">
                <a:latin typeface="Cambria"/>
                <a:cs typeface="Cambria"/>
              </a:rPr>
              <a:t> </a:t>
            </a:r>
            <a:r>
              <a:rPr dirty="0" sz="2800">
                <a:latin typeface="Cambria"/>
                <a:cs typeface="Cambria"/>
              </a:rPr>
              <a:t>present</a:t>
            </a:r>
            <a:r>
              <a:rPr dirty="0" sz="2800" spc="-25">
                <a:latin typeface="Cambria"/>
                <a:cs typeface="Cambria"/>
              </a:rPr>
              <a:t> </a:t>
            </a:r>
            <a:r>
              <a:rPr dirty="0" sz="2800" spc="-10">
                <a:latin typeface="Cambria"/>
                <a:cs typeface="Cambria"/>
              </a:rPr>
              <a:t>input</a:t>
            </a:r>
            <a:r>
              <a:rPr dirty="0" sz="3200" spc="-1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249377"/>
            <a:ext cx="8089265" cy="53803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60045" marR="509270" indent="-347980">
              <a:lnSpc>
                <a:spcPts val="3820"/>
              </a:lnSpc>
              <a:spcBef>
                <a:spcPts val="23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3200" spc="-10" b="1">
                <a:latin typeface="Cambria"/>
                <a:cs typeface="Cambria"/>
              </a:rPr>
              <a:t>Difference</a:t>
            </a:r>
            <a:r>
              <a:rPr dirty="0" sz="3200" spc="-150" b="1">
                <a:latin typeface="Cambria"/>
                <a:cs typeface="Cambria"/>
              </a:rPr>
              <a:t> </a:t>
            </a:r>
            <a:r>
              <a:rPr dirty="0" sz="3200" spc="-10" b="1">
                <a:latin typeface="Cambria"/>
                <a:cs typeface="Cambria"/>
              </a:rPr>
              <a:t>between</a:t>
            </a:r>
            <a:r>
              <a:rPr dirty="0" sz="3200" spc="-165" b="1">
                <a:latin typeface="Cambria"/>
                <a:cs typeface="Cambria"/>
              </a:rPr>
              <a:t> </a:t>
            </a:r>
            <a:r>
              <a:rPr dirty="0" sz="3200" spc="-10" b="1">
                <a:latin typeface="Cambria"/>
                <a:cs typeface="Cambria"/>
              </a:rPr>
              <a:t>combinational</a:t>
            </a:r>
            <a:r>
              <a:rPr dirty="0" sz="3200" spc="-110" b="1">
                <a:latin typeface="Cambria"/>
                <a:cs typeface="Cambria"/>
              </a:rPr>
              <a:t> </a:t>
            </a:r>
            <a:r>
              <a:rPr dirty="0" sz="3200" spc="-25" b="1">
                <a:latin typeface="Cambria"/>
                <a:cs typeface="Cambria"/>
              </a:rPr>
              <a:t>and </a:t>
            </a:r>
            <a:r>
              <a:rPr dirty="0" sz="3200" b="1">
                <a:latin typeface="Cambria"/>
                <a:cs typeface="Cambria"/>
              </a:rPr>
              <a:t>sequential</a:t>
            </a:r>
            <a:r>
              <a:rPr dirty="0" sz="3200" spc="-100" b="1">
                <a:latin typeface="Cambria"/>
                <a:cs typeface="Cambria"/>
              </a:rPr>
              <a:t> </a:t>
            </a:r>
            <a:r>
              <a:rPr dirty="0" sz="3200" b="1">
                <a:latin typeface="Cambria"/>
                <a:cs typeface="Cambria"/>
              </a:rPr>
              <a:t>circuit</a:t>
            </a:r>
            <a:r>
              <a:rPr dirty="0" sz="3200">
                <a:latin typeface="Cambria"/>
                <a:cs typeface="Cambria"/>
              </a:rPr>
              <a:t>.</a:t>
            </a:r>
            <a:r>
              <a:rPr dirty="0" sz="3200" spc="-110">
                <a:latin typeface="Cambria"/>
                <a:cs typeface="Cambria"/>
              </a:rPr>
              <a:t> </a:t>
            </a:r>
            <a:r>
              <a:rPr dirty="0" sz="3200" spc="-25">
                <a:latin typeface="Cambria"/>
                <a:cs typeface="Cambria"/>
              </a:rPr>
              <a:t>...</a:t>
            </a:r>
            <a:endParaRPr sz="3200">
              <a:latin typeface="Cambria"/>
              <a:cs typeface="Cambria"/>
            </a:endParaRPr>
          </a:p>
          <a:p>
            <a:pPr algn="just" marL="357505" marR="10795" indent="-345440">
              <a:lnSpc>
                <a:spcPct val="99700"/>
              </a:lnSpc>
              <a:spcBef>
                <a:spcPts val="49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 b="1">
                <a:latin typeface="Cambria"/>
                <a:cs typeface="Cambria"/>
              </a:rPr>
              <a:t>Sequential</a:t>
            </a:r>
            <a:r>
              <a:rPr dirty="0" sz="2400" spc="50" b="1">
                <a:latin typeface="Cambria"/>
                <a:cs typeface="Cambria"/>
              </a:rPr>
              <a:t>  </a:t>
            </a:r>
            <a:r>
              <a:rPr dirty="0" sz="2400" b="1">
                <a:latin typeface="Cambria"/>
                <a:cs typeface="Cambria"/>
              </a:rPr>
              <a:t>circuits</a:t>
            </a:r>
            <a:r>
              <a:rPr dirty="0" sz="2400" spc="50" b="1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5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those</a:t>
            </a:r>
            <a:r>
              <a:rPr dirty="0" sz="2400" spc="4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which</a:t>
            </a:r>
            <a:r>
              <a:rPr dirty="0" sz="2400" spc="4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are</a:t>
            </a:r>
            <a:r>
              <a:rPr dirty="0" sz="2400" spc="5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dependent</a:t>
            </a:r>
            <a:r>
              <a:rPr dirty="0" sz="2400" spc="55">
                <a:latin typeface="Cambria"/>
                <a:cs typeface="Cambria"/>
              </a:rPr>
              <a:t>  </a:t>
            </a:r>
            <a:r>
              <a:rPr dirty="0" sz="2400" spc="-25">
                <a:latin typeface="Cambria"/>
                <a:cs typeface="Cambria"/>
              </a:rPr>
              <a:t>on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clock</a:t>
            </a:r>
            <a:r>
              <a:rPr dirty="0" sz="2400" spc="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cycles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7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depends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on</a:t>
            </a:r>
            <a:r>
              <a:rPr dirty="0" sz="2400" spc="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present</a:t>
            </a:r>
            <a:r>
              <a:rPr dirty="0" sz="2400" spc="8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well</a:t>
            </a:r>
            <a:r>
              <a:rPr dirty="0" sz="2400" spc="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as</a:t>
            </a:r>
            <a:r>
              <a:rPr dirty="0" sz="2400" spc="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past</a:t>
            </a:r>
            <a:r>
              <a:rPr dirty="0" sz="2400" spc="7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inputs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-6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generate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any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output.</a:t>
            </a:r>
            <a:endParaRPr sz="2400">
              <a:latin typeface="Cambria"/>
              <a:cs typeface="Cambria"/>
            </a:endParaRPr>
          </a:p>
          <a:p>
            <a:pPr algn="just" marL="358140" indent="-34544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8140" algn="l"/>
              </a:tabLst>
            </a:pPr>
            <a:r>
              <a:rPr dirty="0" sz="2400" b="1">
                <a:latin typeface="Cambria"/>
                <a:cs typeface="Cambria"/>
              </a:rPr>
              <a:t>Combinational</a:t>
            </a:r>
            <a:r>
              <a:rPr dirty="0" sz="2400" spc="-120" b="1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</a:t>
            </a:r>
            <a:r>
              <a:rPr dirty="0" sz="2400" spc="-80" b="1">
                <a:latin typeface="Cambria"/>
                <a:cs typeface="Cambria"/>
              </a:rPr>
              <a:t> </a:t>
            </a:r>
            <a:r>
              <a:rPr dirty="0" sz="2400" spc="-50">
                <a:latin typeface="Cambria"/>
                <a:cs typeface="Cambria"/>
              </a:rPr>
              <a:t>–</a:t>
            </a:r>
            <a:endParaRPr sz="2400">
              <a:latin typeface="Cambria"/>
              <a:cs typeface="Cambria"/>
            </a:endParaRPr>
          </a:p>
          <a:p>
            <a:pPr algn="just" marL="358140" indent="-34544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8140" algn="l"/>
              </a:tabLst>
            </a:pPr>
            <a:r>
              <a:rPr dirty="0" sz="2400">
                <a:latin typeface="Cambria"/>
                <a:cs typeface="Cambria"/>
              </a:rPr>
              <a:t>In</a:t>
            </a:r>
            <a:r>
              <a:rPr dirty="0" sz="2400" spc="-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this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</a:t>
            </a:r>
            <a:r>
              <a:rPr dirty="0" sz="2400" spc="-8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depends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only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upon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present</a:t>
            </a:r>
            <a:r>
              <a:rPr dirty="0" sz="2400" spc="-6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input.</a:t>
            </a:r>
            <a:endParaRPr sz="2400">
              <a:latin typeface="Cambria"/>
              <a:cs typeface="Cambria"/>
            </a:endParaRPr>
          </a:p>
          <a:p>
            <a:pPr algn="just" marL="357505" marR="17780" indent="-34544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The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sequential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has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memory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while</a:t>
            </a:r>
            <a:r>
              <a:rPr dirty="0" sz="2400" spc="-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combinational</a:t>
            </a:r>
            <a:r>
              <a:rPr dirty="0" sz="2400" spc="-50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logic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does</a:t>
            </a:r>
            <a:r>
              <a:rPr dirty="0" sz="2400" spc="-40">
                <a:latin typeface="Cambria"/>
                <a:cs typeface="Cambria"/>
              </a:rPr>
              <a:t> </a:t>
            </a:r>
            <a:r>
              <a:rPr dirty="0" sz="2400" spc="-20">
                <a:latin typeface="Cambria"/>
                <a:cs typeface="Cambria"/>
              </a:rPr>
              <a:t>not.</a:t>
            </a:r>
            <a:endParaRPr sz="2400">
              <a:latin typeface="Cambria"/>
              <a:cs typeface="Cambria"/>
            </a:endParaRPr>
          </a:p>
          <a:p>
            <a:pPr algn="just" marL="357505" marR="5080" indent="-345440">
              <a:lnSpc>
                <a:spcPct val="99200"/>
              </a:lnSpc>
              <a:spcBef>
                <a:spcPts val="60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 sz="2400">
                <a:latin typeface="Cambria"/>
                <a:cs typeface="Cambria"/>
              </a:rPr>
              <a:t>They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employ</a:t>
            </a:r>
            <a:r>
              <a:rPr dirty="0" sz="2400" spc="10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1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feedback</a:t>
            </a:r>
            <a:r>
              <a:rPr dirty="0" sz="2400" spc="10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loop</a:t>
            </a:r>
            <a:r>
              <a:rPr dirty="0" sz="2400" spc="12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14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give</a:t>
            </a:r>
            <a:r>
              <a:rPr dirty="0" sz="2400" spc="1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output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back</a:t>
            </a:r>
            <a:r>
              <a:rPr dirty="0" sz="2400" spc="11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to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input. </a:t>
            </a:r>
            <a:r>
              <a:rPr dirty="0" sz="2400" spc="-10">
                <a:latin typeface="Cambria"/>
                <a:cs typeface="Cambria"/>
              </a:rPr>
              <a:t>	</a:t>
            </a:r>
            <a:r>
              <a:rPr dirty="0" sz="2400" b="1">
                <a:latin typeface="Cambria"/>
                <a:cs typeface="Cambria"/>
              </a:rPr>
              <a:t>Sequential</a:t>
            </a:r>
            <a:r>
              <a:rPr dirty="0" sz="2400" spc="434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</a:t>
            </a:r>
            <a:r>
              <a:rPr dirty="0" sz="2400" spc="434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circuits</a:t>
            </a:r>
            <a:r>
              <a:rPr dirty="0" sz="2400" spc="434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is</a:t>
            </a:r>
            <a:r>
              <a:rPr dirty="0" sz="2400" spc="43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40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form</a:t>
            </a:r>
            <a:r>
              <a:rPr dirty="0" sz="2400" spc="42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of</a:t>
            </a:r>
            <a:r>
              <a:rPr dirty="0" sz="2400" spc="41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binary</a:t>
            </a:r>
            <a:r>
              <a:rPr dirty="0" sz="2400" spc="430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circuit</a:t>
            </a:r>
            <a:r>
              <a:rPr dirty="0" sz="2400">
                <a:latin typeface="Cambria"/>
                <a:cs typeface="Cambria"/>
              </a:rPr>
              <a:t>;</a:t>
            </a:r>
            <a:r>
              <a:rPr dirty="0" sz="2400" spc="415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its </a:t>
            </a:r>
            <a:r>
              <a:rPr dirty="0" sz="2400" spc="-25">
                <a:latin typeface="Cambria"/>
                <a:cs typeface="Cambria"/>
              </a:rPr>
              <a:t>	</a:t>
            </a:r>
            <a:r>
              <a:rPr dirty="0" sz="2400">
                <a:latin typeface="Cambria"/>
                <a:cs typeface="Cambria"/>
              </a:rPr>
              <a:t>design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employs</a:t>
            </a:r>
            <a:r>
              <a:rPr dirty="0" sz="2400" spc="12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one</a:t>
            </a:r>
            <a:r>
              <a:rPr dirty="0" sz="2400" spc="11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more</a:t>
            </a:r>
            <a:r>
              <a:rPr dirty="0" sz="2400" spc="11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inputs</a:t>
            </a:r>
            <a:r>
              <a:rPr dirty="0" sz="2400" spc="11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and</a:t>
            </a:r>
            <a:r>
              <a:rPr dirty="0" sz="2400" spc="105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one</a:t>
            </a:r>
            <a:r>
              <a:rPr dirty="0" sz="2400" spc="114">
                <a:latin typeface="Cambria"/>
                <a:cs typeface="Cambria"/>
              </a:rPr>
              <a:t> 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110">
                <a:latin typeface="Cambria"/>
                <a:cs typeface="Cambria"/>
              </a:rPr>
              <a:t>  </a:t>
            </a:r>
            <a:r>
              <a:rPr dirty="0" sz="2400" spc="-20">
                <a:latin typeface="Cambria"/>
                <a:cs typeface="Cambria"/>
              </a:rPr>
              <a:t>more </a:t>
            </a:r>
            <a:r>
              <a:rPr dirty="0" sz="2400" spc="-20">
                <a:latin typeface="Cambria"/>
                <a:cs typeface="Cambria"/>
              </a:rPr>
              <a:t>	</a:t>
            </a:r>
            <a:r>
              <a:rPr dirty="0" sz="2400" spc="-10">
                <a:latin typeface="Cambria"/>
                <a:cs typeface="Cambria"/>
              </a:rPr>
              <a:t>outputs.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3196" y="484378"/>
            <a:ext cx="8084820" cy="7607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60045" marR="5080" indent="-347980">
              <a:lnSpc>
                <a:spcPct val="100899"/>
              </a:lnSpc>
              <a:spcBef>
                <a:spcPts val="75"/>
              </a:spcBef>
              <a:buFont typeface="Arial MT"/>
              <a:buChar char="•"/>
              <a:tabLst>
                <a:tab pos="360045" algn="l"/>
                <a:tab pos="731520" algn="l"/>
                <a:tab pos="2951480" algn="l"/>
                <a:tab pos="3802379" algn="l"/>
                <a:tab pos="4896485" algn="l"/>
                <a:tab pos="6290310" algn="l"/>
                <a:tab pos="6796405" algn="l"/>
              </a:tabLst>
            </a:pPr>
            <a:r>
              <a:rPr dirty="0" sz="2400" spc="-50">
                <a:latin typeface="Cambria"/>
                <a:cs typeface="Cambria"/>
              </a:rPr>
              <a:t>A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0" b="1">
                <a:latin typeface="Cambria"/>
                <a:cs typeface="Cambria"/>
              </a:rPr>
              <a:t>combinational</a:t>
            </a:r>
            <a:r>
              <a:rPr dirty="0" sz="2400" b="1">
                <a:latin typeface="Cambria"/>
                <a:cs typeface="Cambria"/>
              </a:rPr>
              <a:t>	</a:t>
            </a:r>
            <a:r>
              <a:rPr dirty="0" sz="2400" spc="-20" b="1">
                <a:latin typeface="Cambria"/>
                <a:cs typeface="Cambria"/>
              </a:rPr>
              <a:t>logic</a:t>
            </a:r>
            <a:r>
              <a:rPr dirty="0" sz="2400" b="1">
                <a:latin typeface="Cambria"/>
                <a:cs typeface="Cambria"/>
              </a:rPr>
              <a:t>	</a:t>
            </a:r>
            <a:r>
              <a:rPr dirty="0" sz="2400" spc="-10" b="1">
                <a:latin typeface="Cambria"/>
                <a:cs typeface="Cambria"/>
              </a:rPr>
              <a:t>circuit</a:t>
            </a:r>
            <a:r>
              <a:rPr dirty="0" sz="2400" b="1">
                <a:latin typeface="Cambria"/>
                <a:cs typeface="Cambria"/>
              </a:rPr>
              <a:t>	</a:t>
            </a:r>
            <a:r>
              <a:rPr dirty="0" sz="2400" spc="-10">
                <a:latin typeface="Cambria"/>
                <a:cs typeface="Cambria"/>
              </a:rPr>
              <a:t>performs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25">
                <a:latin typeface="Cambria"/>
                <a:cs typeface="Cambria"/>
              </a:rPr>
              <a:t>an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0">
                <a:latin typeface="Cambria"/>
                <a:cs typeface="Cambria"/>
              </a:rPr>
              <a:t>operation </a:t>
            </a:r>
            <a:r>
              <a:rPr dirty="0" sz="2400">
                <a:latin typeface="Cambria"/>
                <a:cs typeface="Cambria"/>
              </a:rPr>
              <a:t>assigned</a:t>
            </a:r>
            <a:r>
              <a:rPr dirty="0" sz="2400" spc="1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logically</a:t>
            </a:r>
            <a:r>
              <a:rPr dirty="0" sz="2400" spc="2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by</a:t>
            </a:r>
            <a:r>
              <a:rPr dirty="0" sz="2400" spc="1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a</a:t>
            </a:r>
            <a:r>
              <a:rPr dirty="0" sz="2400" spc="229">
                <a:latin typeface="Cambria"/>
                <a:cs typeface="Cambria"/>
              </a:rPr>
              <a:t> </a:t>
            </a:r>
            <a:r>
              <a:rPr dirty="0" sz="2400" b="1">
                <a:latin typeface="Cambria"/>
                <a:cs typeface="Cambria"/>
              </a:rPr>
              <a:t>Boolean</a:t>
            </a:r>
            <a:r>
              <a:rPr dirty="0" sz="2400" spc="185" b="1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expression</a:t>
            </a:r>
            <a:r>
              <a:rPr dirty="0" sz="2400" spc="200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or</a:t>
            </a:r>
            <a:r>
              <a:rPr dirty="0" sz="2400" spc="175">
                <a:latin typeface="Cambria"/>
                <a:cs typeface="Cambria"/>
              </a:rPr>
              <a:t> </a:t>
            </a:r>
            <a:r>
              <a:rPr dirty="0" sz="2400">
                <a:latin typeface="Cambria"/>
                <a:cs typeface="Cambria"/>
              </a:rPr>
              <a:t>truth</a:t>
            </a:r>
            <a:r>
              <a:rPr dirty="0" sz="2400" spc="18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table.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0668" y="1219327"/>
            <a:ext cx="6477635" cy="7607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  <a:tabLst>
                <a:tab pos="1863089" algn="l"/>
                <a:tab pos="2710815" algn="l"/>
                <a:tab pos="4436745" algn="l"/>
              </a:tabLst>
            </a:pPr>
            <a:r>
              <a:rPr dirty="0" sz="2400" spc="-10">
                <a:latin typeface="Cambria"/>
                <a:cs typeface="Cambria"/>
              </a:rPr>
              <a:t>Examples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25">
                <a:latin typeface="Cambria"/>
                <a:cs typeface="Cambria"/>
              </a:rPr>
              <a:t>of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0">
                <a:latin typeface="Cambria"/>
                <a:cs typeface="Cambria"/>
              </a:rPr>
              <a:t>common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0" b="1">
                <a:latin typeface="Cambria"/>
                <a:cs typeface="Cambria"/>
              </a:rPr>
              <a:t>combinational circuits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65501" y="1588389"/>
            <a:ext cx="10623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mbria"/>
                <a:cs typeface="Cambria"/>
              </a:rPr>
              <a:t>include: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01159" y="1588389"/>
            <a:ext cx="3672204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0"/>
              </a:spcBef>
              <a:tabLst>
                <a:tab pos="1434465" algn="l"/>
              </a:tabLst>
            </a:pPr>
            <a:r>
              <a:rPr dirty="0" sz="2400" spc="-20">
                <a:latin typeface="Cambria"/>
                <a:cs typeface="Cambria"/>
              </a:rPr>
              <a:t>half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0">
                <a:latin typeface="Cambria"/>
                <a:cs typeface="Cambria"/>
              </a:rPr>
              <a:t>adders,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  <a:tabLst>
                <a:tab pos="2459990" algn="l"/>
              </a:tabLst>
            </a:pPr>
            <a:r>
              <a:rPr dirty="0" sz="2400" spc="-10" b="1">
                <a:latin typeface="Cambria"/>
                <a:cs typeface="Cambria"/>
              </a:rPr>
              <a:t>demultiplexers</a:t>
            </a:r>
            <a:r>
              <a:rPr dirty="0" sz="2400" spc="-10">
                <a:latin typeface="Cambria"/>
                <a:cs typeface="Cambria"/>
              </a:rPr>
              <a:t>,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0">
                <a:latin typeface="Cambria"/>
                <a:cs typeface="Cambria"/>
              </a:rPr>
              <a:t>encoders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30133" y="1219327"/>
            <a:ext cx="688975" cy="1129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mbria"/>
                <a:cs typeface="Cambria"/>
              </a:rPr>
              <a:t>logic</a:t>
            </a:r>
            <a:endParaRPr sz="2400">
              <a:latin typeface="Cambria"/>
              <a:cs typeface="Cambria"/>
            </a:endParaRPr>
          </a:p>
          <a:p>
            <a:pPr marL="182880" marR="7620" indent="63500">
              <a:lnSpc>
                <a:spcPct val="100800"/>
              </a:lnSpc>
            </a:pPr>
            <a:r>
              <a:rPr dirty="0" sz="2400" spc="-20">
                <a:latin typeface="Cambria"/>
                <a:cs typeface="Cambria"/>
              </a:rPr>
              <a:t>full </a:t>
            </a:r>
            <a:r>
              <a:rPr dirty="0" sz="2400" spc="-25">
                <a:latin typeface="Cambria"/>
                <a:cs typeface="Cambria"/>
              </a:rPr>
              <a:t>and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0668" y="1957196"/>
            <a:ext cx="3094355" cy="8693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60"/>
              </a:spcBef>
              <a:tabLst>
                <a:tab pos="1219835" algn="l"/>
              </a:tabLst>
            </a:pPr>
            <a:r>
              <a:rPr dirty="0" sz="2400" spc="-10">
                <a:latin typeface="Cambria"/>
                <a:cs typeface="Cambria"/>
              </a:rPr>
              <a:t>adders,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0" b="1">
                <a:latin typeface="Cambria"/>
                <a:cs typeface="Cambria"/>
              </a:rPr>
              <a:t>multiplexers</a:t>
            </a:r>
            <a:r>
              <a:rPr dirty="0" sz="2400" spc="-10">
                <a:latin typeface="Cambria"/>
                <a:cs typeface="Cambria"/>
              </a:rPr>
              <a:t>, </a:t>
            </a:r>
            <a:r>
              <a:rPr dirty="0" sz="2400">
                <a:latin typeface="Cambria"/>
                <a:cs typeface="Cambria"/>
              </a:rPr>
              <a:t>decoders</a:t>
            </a:r>
            <a:r>
              <a:rPr dirty="0" sz="2400" spc="-80">
                <a:latin typeface="Cambria"/>
                <a:cs typeface="Cambria"/>
              </a:rPr>
              <a:t> </a:t>
            </a:r>
            <a:r>
              <a:rPr dirty="0" sz="3200" spc="-5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2024-03-27T06:19:22Z</dcterms:created>
  <dcterms:modified xsi:type="dcterms:W3CDTF">2024-03-27T06:19:22Z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2024-03-27T00:00:00Z</vt:filetime>
  </property>
  <property fmtid="{D5CDD505-2E9C-101B-9397-08002B2CF9AE}" pid="3" name="Producer">
    <vt:lpwstr>iLovePDF</vt:lpwstr>
  </property>
</Properties>
</file>